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45DE-DBA8-40A8-A77A-2A78297C1D79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68F8-B297-4EA0-86F3-AB2E1525F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45DE-DBA8-40A8-A77A-2A78297C1D79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68F8-B297-4EA0-86F3-AB2E1525F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45DE-DBA8-40A8-A77A-2A78297C1D79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68F8-B297-4EA0-86F3-AB2E1525F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45DE-DBA8-40A8-A77A-2A78297C1D79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68F8-B297-4EA0-86F3-AB2E1525F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45DE-DBA8-40A8-A77A-2A78297C1D79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68F8-B297-4EA0-86F3-AB2E1525F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45DE-DBA8-40A8-A77A-2A78297C1D79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68F8-B297-4EA0-86F3-AB2E1525F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45DE-DBA8-40A8-A77A-2A78297C1D79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68F8-B297-4EA0-86F3-AB2E1525F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45DE-DBA8-40A8-A77A-2A78297C1D79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68F8-B297-4EA0-86F3-AB2E1525F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45DE-DBA8-40A8-A77A-2A78297C1D79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68F8-B297-4EA0-86F3-AB2E1525F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45DE-DBA8-40A8-A77A-2A78297C1D79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68F8-B297-4EA0-86F3-AB2E1525F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445DE-DBA8-40A8-A77A-2A78297C1D79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F68F8-B297-4EA0-86F3-AB2E1525F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445DE-DBA8-40A8-A77A-2A78297C1D79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F68F8-B297-4EA0-86F3-AB2E1525F50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715140" y="4929198"/>
            <a:ext cx="2128830" cy="1357322"/>
          </a:xfrm>
        </p:spPr>
        <p:txBody>
          <a:bodyPr>
            <a:noAutofit/>
          </a:bodyPr>
          <a:lstStyle/>
          <a:p>
            <a:r>
              <a:rPr lang="ru-RU" sz="2000" dirty="0" smtClean="0"/>
              <a:t>Презентацию подготовила  учитель-логопед ГБДОУ № 29 </a:t>
            </a:r>
            <a:r>
              <a:rPr lang="ru-RU" sz="2000" dirty="0" err="1" smtClean="0"/>
              <a:t>Гараган</a:t>
            </a:r>
            <a:r>
              <a:rPr lang="ru-RU" sz="2000" dirty="0" smtClean="0"/>
              <a:t> Н.В.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285860"/>
            <a:ext cx="7572428" cy="34778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Консультация для родителей на тему: «</a:t>
            </a:r>
            <a:r>
              <a:rPr lang="ru-RU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</a:t>
            </a:r>
            <a:r>
              <a:rPr lang="ru-RU" sz="4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начение пальчиковых  игр  в  развитии речи  детей  дошкольного  возраста».     </a:t>
            </a:r>
            <a:endParaRPr lang="ru-RU" sz="4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  <p:pic>
        <p:nvPicPr>
          <p:cNvPr id="6" name="Picture 6" descr="http://www.forchel.ru/uploads/posts/2012-02/1330357170_ruchk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5000636"/>
            <a:ext cx="2071702" cy="1643050"/>
          </a:xfrm>
          <a:prstGeom prst="rect">
            <a:avLst/>
          </a:prstGeom>
          <a:noFill/>
        </p:spPr>
      </p:pic>
      <p:pic>
        <p:nvPicPr>
          <p:cNvPr id="7" name="Picture 2" descr="http://im5-tub-ru.yandex.net/i?id=32074977-40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88" y="0"/>
            <a:ext cx="2714612" cy="1357298"/>
          </a:xfrm>
          <a:prstGeom prst="rect">
            <a:avLst/>
          </a:prstGeom>
          <a:noFill/>
        </p:spPr>
      </p:pic>
      <p:pic>
        <p:nvPicPr>
          <p:cNvPr id="8194" name="Picture 2" descr="http://s43.radikal.ru/i102/1110/de/eb67e202a33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" y="0"/>
            <a:ext cx="2857487" cy="13572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571480"/>
            <a:ext cx="7500990" cy="285752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0070C0"/>
                </a:solidFill>
              </a:rPr>
              <a:t>«Истоки способностей и дарований  детей – на кончиках их пальцев». </a:t>
            </a:r>
            <a:br>
              <a:rPr lang="ru-RU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0070C0"/>
                </a:solidFill>
              </a:rPr>
            </a:br>
            <a:r>
              <a:rPr lang="ru-RU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0070C0"/>
                </a:solidFill>
              </a:rPr>
              <a:t>                            В.А. Сухомлинский</a:t>
            </a:r>
            <a:br>
              <a:rPr lang="ru-RU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rgbClr val="0070C0"/>
                </a:solidFill>
              </a:rPr>
            </a:br>
            <a:endParaRPr lang="ru-RU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rgbClr val="C00000"/>
              </a:solidFill>
            </a:endParaRPr>
          </a:p>
        </p:txBody>
      </p:sp>
      <p:pic>
        <p:nvPicPr>
          <p:cNvPr id="7170" name="Picture 2" descr="http://wiki.iteach.ru/images/6/6f/%D0%A0%D1%83%D0%BA%D0%B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3500438"/>
            <a:ext cx="4267200" cy="31051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58204" cy="1296974"/>
          </a:xfrm>
        </p:spPr>
        <p:txBody>
          <a:bodyPr>
            <a:noAutofit/>
          </a:bodyPr>
          <a:lstStyle/>
          <a:p>
            <a:r>
              <a:rPr lang="ru-RU" sz="2400" i="1" dirty="0" smtClean="0"/>
              <a:t>Сотрудники  Института  физиологии  детей установили, что уровень  развития  речи  детей  находится  в  прямой зависимости  от  степени  </a:t>
            </a:r>
            <a:r>
              <a:rPr lang="ru-RU" sz="2400" i="1" dirty="0" err="1" smtClean="0"/>
              <a:t>сформированности</a:t>
            </a:r>
            <a:r>
              <a:rPr lang="ru-RU" sz="2400" i="1" dirty="0" smtClean="0"/>
              <a:t>  тонких движений пальцев рук.</a:t>
            </a:r>
            <a:endParaRPr lang="ru-RU" sz="2400" i="1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357158" y="2428868"/>
          <a:ext cx="2257412" cy="1571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7412"/>
              </a:tblGrid>
              <a:tr h="1571636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  Развитие</a:t>
                      </a:r>
                    </a:p>
                    <a:p>
                      <a:r>
                        <a:rPr lang="ru-RU" sz="3200" dirty="0" smtClean="0"/>
                        <a:t>      речи</a:t>
                      </a:r>
                    </a:p>
                    <a:p>
                      <a:r>
                        <a:rPr lang="ru-RU" sz="3200" dirty="0" smtClean="0"/>
                        <a:t>     детей 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5214942" y="2500306"/>
          <a:ext cx="3143272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3272"/>
              </a:tblGrid>
              <a:tr h="155448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Развитие тонких движений пальцев рук</a:t>
                      </a:r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Штриховая стрелка вправо 12"/>
          <p:cNvSpPr/>
          <p:nvPr/>
        </p:nvSpPr>
        <p:spPr>
          <a:xfrm>
            <a:off x="2857488" y="2643182"/>
            <a:ext cx="2071702" cy="135732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000100" y="5143512"/>
            <a:ext cx="68580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«Движения руки всегда тесно связаны с речью</a:t>
            </a:r>
          </a:p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и способствуют ее развитию».</a:t>
            </a:r>
          </a:p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                              В.М.Бехтерев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</a:t>
            </a:r>
            <a:r>
              <a:rPr lang="ru-RU" dirty="0" smtClean="0"/>
              <a:t>гры для развития мелкой моторики пальцев рук:</a:t>
            </a:r>
            <a:endParaRPr lang="ru-RU" dirty="0"/>
          </a:p>
        </p:txBody>
      </p:sp>
      <p:pic>
        <p:nvPicPr>
          <p:cNvPr id="15362" name="Picture 2" descr="C:\Users\user\Desktop\2705-350x350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285992"/>
            <a:ext cx="1459477" cy="1785950"/>
          </a:xfrm>
          <a:prstGeom prst="rect">
            <a:avLst/>
          </a:prstGeom>
          <a:noFill/>
        </p:spPr>
      </p:pic>
      <p:pic>
        <p:nvPicPr>
          <p:cNvPr id="15364" name="Picture 4" descr="http://www.maaam.ru/upload/blogs/6cf1f8f321c98431e8f6e0131ac32a8c.jp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29454" y="2214554"/>
            <a:ext cx="1928826" cy="1314433"/>
          </a:xfrm>
          <a:prstGeom prst="rect">
            <a:avLst/>
          </a:prstGeom>
          <a:noFill/>
        </p:spPr>
      </p:pic>
      <p:pic>
        <p:nvPicPr>
          <p:cNvPr id="15366" name="Picture 6" descr="http://img-2006-10.photosight.ru/28/173067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15206" y="4643446"/>
            <a:ext cx="1657156" cy="1743061"/>
          </a:xfrm>
          <a:prstGeom prst="rect">
            <a:avLst/>
          </a:prstGeom>
          <a:noFill/>
        </p:spPr>
      </p:pic>
      <p:pic>
        <p:nvPicPr>
          <p:cNvPr id="15368" name="Picture 8" descr="http://s43.radikal.ru/i102/0811/96/dc567a57f82b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86050" y="4929198"/>
            <a:ext cx="1571636" cy="1572162"/>
          </a:xfrm>
          <a:prstGeom prst="rect">
            <a:avLst/>
          </a:prstGeom>
          <a:noFill/>
        </p:spPr>
      </p:pic>
      <p:pic>
        <p:nvPicPr>
          <p:cNvPr id="15369" name="Picture 9" descr="C:\Users\user\Desktop\bf9af2c16ec7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0034" y="4857760"/>
            <a:ext cx="1714512" cy="154780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14282" y="1928802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ИГРЫ С МОЗАЙКОЙ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214282" y="4429132"/>
            <a:ext cx="2383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СТИХИ С ДВИЖЕНИЕМ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7072330" y="1428737"/>
            <a:ext cx="1857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ИГРЫ СО ШНУРОВКОЙ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358082" y="421481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РИСОВАНИЕ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928926" y="4214818"/>
            <a:ext cx="121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ОРИГАМИ</a:t>
            </a:r>
            <a:endParaRPr lang="ru-RU" dirty="0"/>
          </a:p>
        </p:txBody>
      </p:sp>
      <p:sp>
        <p:nvSpPr>
          <p:cNvPr id="15" name="Стрелка влево 14"/>
          <p:cNvSpPr/>
          <p:nvPr/>
        </p:nvSpPr>
        <p:spPr>
          <a:xfrm rot="19792674">
            <a:off x="2133705" y="1949223"/>
            <a:ext cx="1949317" cy="19862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лево 15"/>
          <p:cNvSpPr/>
          <p:nvPr/>
        </p:nvSpPr>
        <p:spPr>
          <a:xfrm rot="18452651">
            <a:off x="1859068" y="3019900"/>
            <a:ext cx="2710696" cy="15221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1932524">
            <a:off x="5180412" y="1963304"/>
            <a:ext cx="1621350" cy="20100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3345873">
            <a:off x="4419662" y="3124219"/>
            <a:ext cx="2983450" cy="1730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 rot="509905">
            <a:off x="3945310" y="2108495"/>
            <a:ext cx="201512" cy="21512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низ 19"/>
          <p:cNvSpPr/>
          <p:nvPr/>
        </p:nvSpPr>
        <p:spPr>
          <a:xfrm rot="21025035">
            <a:off x="4839160" y="2135926"/>
            <a:ext cx="167075" cy="22379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2" name="Picture 2" descr="http://img0.liveinternet.ru/images/attach/c/4/79/720/79720702_large_4f66025f55e6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14876" y="5000636"/>
            <a:ext cx="2071702" cy="1528747"/>
          </a:xfrm>
          <a:prstGeom prst="rect">
            <a:avLst/>
          </a:prstGeom>
          <a:noFill/>
        </p:spPr>
      </p:pic>
      <p:sp>
        <p:nvSpPr>
          <p:cNvPr id="21" name="TextBox 20"/>
          <p:cNvSpPr txBox="1"/>
          <p:nvPr/>
        </p:nvSpPr>
        <p:spPr>
          <a:xfrm>
            <a:off x="4714876" y="450057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ТЕАТРАЛ.ИГРЫ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9" dur="2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9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4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Наиболее приемлемыми для развития речи детей, </a:t>
            </a:r>
            <a:br>
              <a:rPr lang="ru-RU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в   детском саду и дома являются</a:t>
            </a:r>
            <a:br>
              <a:rPr lang="ru-RU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28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       </a:t>
            </a:r>
            <a:r>
              <a:rPr lang="ru-RU" sz="2800" dirty="0" smtClean="0">
                <a:solidFill>
                  <a:srgbClr val="FF0000"/>
                </a:solidFill>
              </a:rPr>
              <a:t>пальчиковые игры</a:t>
            </a:r>
            <a:r>
              <a:rPr lang="ru-RU" sz="2800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.</a:t>
            </a:r>
          </a:p>
        </p:txBody>
      </p:sp>
      <p:pic>
        <p:nvPicPr>
          <p:cNvPr id="17410" name="Picture 2" descr="C:\Users\user\Desktop\Zjg4NWEt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1857364"/>
            <a:ext cx="5643602" cy="42862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600" dirty="0" smtClean="0">
                <a:latin typeface="Constantia" pitchFamily="18" charset="0"/>
                <a:cs typeface="Aharoni" pitchFamily="2" charset="-79"/>
              </a:rPr>
              <a:t>Способствуют развитию речи.</a:t>
            </a:r>
          </a:p>
          <a:p>
            <a:pPr>
              <a:buFont typeface="Wingdings" pitchFamily="2" charset="2"/>
              <a:buChar char="v"/>
            </a:pPr>
            <a:r>
              <a:rPr lang="ru-RU" sz="2600" dirty="0" smtClean="0">
                <a:latin typeface="Constantia" pitchFamily="18" charset="0"/>
                <a:cs typeface="Aharoni" pitchFamily="2" charset="-79"/>
              </a:rPr>
              <a:t>Развивают восприятие, умение вслушиваться в речь взрослого.</a:t>
            </a:r>
          </a:p>
          <a:p>
            <a:pPr>
              <a:buFont typeface="Wingdings" pitchFamily="2" charset="2"/>
              <a:buChar char="v"/>
            </a:pPr>
            <a:r>
              <a:rPr lang="ru-RU" sz="2600" dirty="0" smtClean="0">
                <a:latin typeface="Constantia" pitchFamily="18" charset="0"/>
                <a:cs typeface="Aharoni" pitchFamily="2" charset="-79"/>
              </a:rPr>
              <a:t>Способствуют развитию творческой деятельности. Ведь руками можно «рассказывать» целые истории!</a:t>
            </a:r>
          </a:p>
          <a:p>
            <a:pPr>
              <a:buFont typeface="Wingdings" pitchFamily="2" charset="2"/>
              <a:buChar char="v"/>
            </a:pPr>
            <a:r>
              <a:rPr lang="ru-RU" sz="2600" dirty="0" smtClean="0">
                <a:latin typeface="Constantia" pitchFamily="18" charset="0"/>
                <a:cs typeface="Aharoni" pitchFamily="2" charset="-79"/>
              </a:rPr>
              <a:t>Активизируют моторику рук.</a:t>
            </a:r>
          </a:p>
          <a:p>
            <a:pPr>
              <a:buFont typeface="Wingdings" pitchFamily="2" charset="2"/>
              <a:buChar char="v"/>
            </a:pPr>
            <a:r>
              <a:rPr lang="ru-RU" sz="2600" dirty="0" smtClean="0">
                <a:latin typeface="Constantia" pitchFamily="18" charset="0"/>
                <a:cs typeface="Aharoni" pitchFamily="2" charset="-79"/>
              </a:rPr>
              <a:t>Учат ребенка  концентрировать внимание и правильно его распределять.</a:t>
            </a:r>
          </a:p>
          <a:p>
            <a:pPr>
              <a:buFont typeface="Wingdings" pitchFamily="2" charset="2"/>
              <a:buChar char="v"/>
            </a:pPr>
            <a:r>
              <a:rPr lang="ru-RU" sz="2600" dirty="0" smtClean="0">
                <a:latin typeface="Constantia" pitchFamily="18" charset="0"/>
                <a:cs typeface="Aharoni" pitchFamily="2" charset="-79"/>
              </a:rPr>
              <a:t>Развивают память.</a:t>
            </a:r>
          </a:p>
          <a:p>
            <a:pPr>
              <a:buFont typeface="Wingdings" pitchFamily="2" charset="2"/>
              <a:buChar char="v"/>
            </a:pPr>
            <a:r>
              <a:rPr lang="ru-RU" sz="2600" dirty="0" smtClean="0">
                <a:latin typeface="Constantia" pitchFamily="18" charset="0"/>
                <a:cs typeface="Aharoni" pitchFamily="2" charset="-79"/>
              </a:rPr>
              <a:t>Развивают эмоциональность и т.д.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214290"/>
            <a:ext cx="875640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non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Пальчиковые игры очень полезны для общего развития.</a:t>
            </a:r>
            <a:endParaRPr lang="ru-RU" sz="32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Примеры  пальчиковых  игр: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8434" name="Picture 2" descr="C:\Users\user\Desktop\5fwAueUDZvc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7" y="1600200"/>
            <a:ext cx="2357453" cy="5043510"/>
          </a:xfrm>
          <a:prstGeom prst="rect">
            <a:avLst/>
          </a:prstGeom>
          <a:noFill/>
        </p:spPr>
      </p:pic>
      <p:pic>
        <p:nvPicPr>
          <p:cNvPr id="18436" name="Picture 4" descr="C:\Users\user\Desktop\40fMblCq4pQ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00760" y="1643050"/>
            <a:ext cx="2571768" cy="5000660"/>
          </a:xfrm>
          <a:prstGeom prst="rect">
            <a:avLst/>
          </a:prstGeom>
          <a:noFill/>
        </p:spPr>
      </p:pic>
      <p:pic>
        <p:nvPicPr>
          <p:cNvPr id="18437" name="Picture 5" descr="C:\Users\user\Desktop\jz4KAWO12WY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71802" y="1643050"/>
            <a:ext cx="2786082" cy="5000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2099.ru/wp-content/uploads/2013/05/3-1024x7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29718" cy="6715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64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Взаимосвязь</a:t>
            </a:r>
            <a:r>
              <a:rPr lang="ru-RU" sz="2400" dirty="0" smtClean="0"/>
              <a:t> в работе </a:t>
            </a:r>
            <a:r>
              <a:rPr lang="ru-RU" sz="2400" dirty="0" smtClean="0">
                <a:solidFill>
                  <a:srgbClr val="FF0000"/>
                </a:solidFill>
              </a:rPr>
              <a:t>логопеда и родителей помогает</a:t>
            </a:r>
            <a:r>
              <a:rPr lang="ru-RU" sz="2400" dirty="0" smtClean="0"/>
              <a:t> творчески и целенаправленно подойти к решению коррекционно-образовательных задач и </a:t>
            </a:r>
            <a:r>
              <a:rPr lang="ru-RU" sz="2400" dirty="0" smtClean="0">
                <a:solidFill>
                  <a:srgbClr val="FF0000"/>
                </a:solidFill>
              </a:rPr>
              <a:t>добиться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положительных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FF0000"/>
                </a:solidFill>
              </a:rPr>
              <a:t>результатов в развитии речи ребенка</a:t>
            </a:r>
            <a:r>
              <a:rPr lang="ru-RU" sz="2400" dirty="0" smtClean="0"/>
              <a:t>. </a:t>
            </a:r>
            <a:endParaRPr lang="ru-RU" sz="2400" dirty="0"/>
          </a:p>
        </p:txBody>
      </p:sp>
      <p:pic>
        <p:nvPicPr>
          <p:cNvPr id="19458" name="Picture 2" descr="C:\Users\user\Desktop\_37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214554"/>
            <a:ext cx="7715304" cy="4286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950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</TotalTime>
  <Words>155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«Истоки способностей и дарований  детей – на кончиках их пальцев».                              В.А. Сухомлинский </vt:lpstr>
      <vt:lpstr>Сотрудники  Института  физиологии  детей установили, что уровень  развития  речи  детей  находится  в  прямой зависимости  от  степени  сформированности  тонких движений пальцев рук.</vt:lpstr>
      <vt:lpstr>Игры для развития мелкой моторики пальцев рук:</vt:lpstr>
      <vt:lpstr>Наиболее приемлемыми для развития речи детей,      в   детском саду и дома являются        пальчиковые игры.</vt:lpstr>
      <vt:lpstr>Слайд 6</vt:lpstr>
      <vt:lpstr>Примеры  пальчиковых  игр:</vt:lpstr>
      <vt:lpstr>Слайд 8</vt:lpstr>
      <vt:lpstr>Взаимосвязь в работе логопеда и родителей помогает творчески и целенаправленно подойти к решению коррекционно-образовательных задач и добиться положительных результатов в развитии речи ребенка. 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IRONMANN (AKA SHAMAN)</dc:creator>
  <cp:lastModifiedBy>IRONMANN (AKA SHAMAN)</cp:lastModifiedBy>
  <cp:revision>5</cp:revision>
  <dcterms:created xsi:type="dcterms:W3CDTF">2013-10-02T13:26:36Z</dcterms:created>
  <dcterms:modified xsi:type="dcterms:W3CDTF">2013-10-10T16:03:26Z</dcterms:modified>
</cp:coreProperties>
</file>