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4304" r:id="rId2"/>
    <p:sldMasterId id="2147484316" r:id="rId3"/>
    <p:sldMasterId id="2147484340" r:id="rId4"/>
    <p:sldMasterId id="2147484354" r:id="rId5"/>
    <p:sldMasterId id="2147484367" r:id="rId6"/>
    <p:sldMasterId id="2147484379" r:id="rId7"/>
    <p:sldMasterId id="2147484391" r:id="rId8"/>
  </p:sldMasterIdLst>
  <p:sldIdLst>
    <p:sldId id="291" r:id="rId9"/>
    <p:sldId id="257" r:id="rId10"/>
    <p:sldId id="267" r:id="rId11"/>
    <p:sldId id="258" r:id="rId12"/>
    <p:sldId id="262" r:id="rId13"/>
    <p:sldId id="263" r:id="rId14"/>
    <p:sldId id="264" r:id="rId15"/>
    <p:sldId id="265" r:id="rId16"/>
    <p:sldId id="266" r:id="rId17"/>
    <p:sldId id="268" r:id="rId18"/>
    <p:sldId id="269" r:id="rId19"/>
    <p:sldId id="281" r:id="rId20"/>
    <p:sldId id="273" r:id="rId21"/>
    <p:sldId id="288" r:id="rId22"/>
    <p:sldId id="290" r:id="rId23"/>
    <p:sldId id="283" r:id="rId24"/>
    <p:sldId id="274" r:id="rId25"/>
    <p:sldId id="275" r:id="rId26"/>
    <p:sldId id="276" r:id="rId27"/>
    <p:sldId id="284" r:id="rId28"/>
    <p:sldId id="277" r:id="rId29"/>
    <p:sldId id="279" r:id="rId30"/>
    <p:sldId id="280" r:id="rId31"/>
    <p:sldId id="292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79C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593A4-8F2D-4635-97E3-E35F8AB32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A5E0D-A29D-4315-A96D-A30CD64BD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67C3F-B100-4619-B4A8-58EA6D8333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6DB43-AE51-4CE9-8636-384FB65B2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C494F-CCD3-469A-813D-737826C5CA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29A528-F4C1-4BB3-8E08-F2829693EC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6A534-76DA-41A2-8A8C-F70332334F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EF86D-50BB-4B10-8263-F421DEFD2D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81640B-7702-43BD-88BF-EB3E23DD70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2845AF-968D-488A-954D-2AD0685A79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54DECB-5C65-4D62-8A62-665BE5E5D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BF09-44D0-4861-842F-B1AF2D15A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A0080EE-4C13-4A09-9F08-9481A6F653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5A893-298E-4B67-897C-91F582E7FB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BE2E43-0455-4550-B1F8-F7BAB9B5FF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980E89-DDB3-4B09-A06C-F723BECE47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115B0-693F-4E47-B16F-341494E8C7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F663D-42F9-4F52-AA82-371980A38C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C74B41-066A-4BC4-B6F2-378614BE93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B025D-EC26-46DF-9107-8A89C167AD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DBAE6-41AF-4EF7-9F04-7BCAA2EC31D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EB95E5-4C45-4875-AC2C-E95468286F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66A6-EF02-44C5-A7CC-BEE67A4CB8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52C01-DE5B-47D2-9109-FF6C7FB450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D3FC53A1-10F1-4CA2-B325-7ABD95681F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AF238D-A638-44CA-8A0D-E66C93C08C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89C9C-07F7-414B-BE34-C96AA83C96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C6E21D-33D5-44D8-9FF4-E68DB9FFD4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E4F64-C4E6-42F2-B433-51C55E7905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42187-76A9-42B9-8963-E896EBE2C2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E04AD-CF04-4CBF-8839-8FCDE74E56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6F0E1-E8DD-451C-BD62-3678B22CE3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4833B-D667-4205-9097-6443A84FE6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BEF4F-76A9-4AAD-B2C5-B56F0C752C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7DD1-1218-445A-BCA9-A386AD24CA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74EE-93BC-441A-B2C1-E90A64416D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A9357F91-70D6-4ECF-B6BC-56B8882600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18C62F-B22D-48F3-8671-511E801218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3AAED-3532-4DC4-A286-F347AE1B02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32807-8707-4BC7-B30E-A8BAE3E74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CA9FA-7BA9-47E4-A10D-E285CA9EA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F5774-3D36-4FEE-8C20-8912F0AC42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A5C1C2-F1D5-453E-9A8A-08ACD1B00C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F05959-1EEC-4AA4-A5CA-324E376365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074B5-31B3-4019-806D-B9822D152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23A35C-1C35-44EB-879D-F43C5806B6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51E21D-1699-46AD-A96E-997A9CCA7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8CAC1-C57C-4AFB-A9E6-C5C5AE36A6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E39A74-8C14-4768-AA48-73A91F193F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65CFE-E40D-4559-956B-B7ACF09217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E36CBC81-292D-47F3-B5DE-3729528C0B1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3EEAA3-A104-4710-8219-39D001075D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63B420-E268-4DED-85B9-C003D79B2C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310FE-B408-40F8-B5D2-351D2FA45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BC274-FE8B-47B2-844B-68A5415118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54C7D-BED5-461A-9745-CFD68CD46F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A05BF5-9E9C-4F09-B3BF-438991B2DD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34ACA6-C1C1-4561-8403-A74A61312B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D64F82-90FE-4739-BF91-738A51F6AF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8245D-91EB-492C-B84D-48DAFC43F3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EDC3B-F8D6-422F-8587-A4CDF4FEFF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22F71A-7945-4EC4-A063-EE162A6B2F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300C1-B901-48B2-B97E-5482E7B641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44209DF9-3477-4DC6-BE0B-7098B99B4B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0DE48-088E-4C25-A0B2-D824B9C87C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D0581-8319-42DC-9E23-FEC0F84EFC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B4225-B654-4ACF-A154-CBD15B1C6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57403-E6F2-4E91-B13D-833965A5EFB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D6841-C2B0-4070-9B49-4153D0A286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D9433-909D-44F8-8522-B56EAC0168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1B611-9F04-4FFD-8AE2-B5B04B4A57C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AB68BD-9FE5-471A-B99E-43C5199348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C38A9-D7C3-49C8-9A2E-62DE35545A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288077-83A3-4B3B-8BBA-86E89D8514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36EAA-70B6-4FC3-AA50-BFCF0EBEE4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20D131E2-865F-431C-ADA6-C52C426F1B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2D337-B2FC-4D31-B433-2ED2CC362C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BA0C-202A-4471-A3FA-251D8CB82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4BBCA-4E0C-4912-B1F9-385A406ED8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A1936-54E0-4173-998B-64DC5627D2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CF501-EF14-4E8F-A2D5-9B1B80EC77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32AD1-9D36-4A0A-928B-7A0F3F6D3BA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8E569-41B7-4803-9433-DFCCB768B1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42B39-4A0A-4F27-91E2-37616BDFF3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99B9-6F4E-424C-BCD0-CCEB3503C9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BD5125-7315-4E8F-A7DB-4F4AE7934DE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59DCE-9F24-4654-ACFE-C37A891ED5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7B87241E-35F9-4852-AD8F-55E9539525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31CE1-0CC0-4F92-B419-C4A5674A66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C4E27-F036-414A-A229-36530238BC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6D8818-DCEB-4A74-ABAC-CA3C285865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34819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latin typeface="Arial" charset="0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8FBF3BD7-959D-4A4F-A7EE-F1A453664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  <p:sldLayoutId id="214748421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BF3BD7-959D-4A4F-A7EE-F1A453664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5" r:id="rId1"/>
    <p:sldLayoutId id="2147484306" r:id="rId2"/>
    <p:sldLayoutId id="2147484307" r:id="rId3"/>
    <p:sldLayoutId id="2147484308" r:id="rId4"/>
    <p:sldLayoutId id="2147484309" r:id="rId5"/>
    <p:sldLayoutId id="2147484310" r:id="rId6"/>
    <p:sldLayoutId id="2147484311" r:id="rId7"/>
    <p:sldLayoutId id="2147484312" r:id="rId8"/>
    <p:sldLayoutId id="2147484313" r:id="rId9"/>
    <p:sldLayoutId id="2147484314" r:id="rId10"/>
    <p:sldLayoutId id="21474843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BF3BD7-959D-4A4F-A7EE-F1A453664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BF3BD7-959D-4A4F-A7EE-F1A453664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42" r:id="rId2"/>
    <p:sldLayoutId id="2147484343" r:id="rId3"/>
    <p:sldLayoutId id="2147484344" r:id="rId4"/>
    <p:sldLayoutId id="2147484345" r:id="rId5"/>
    <p:sldLayoutId id="2147484346" r:id="rId6"/>
    <p:sldLayoutId id="2147484347" r:id="rId7"/>
    <p:sldLayoutId id="2147484348" r:id="rId8"/>
    <p:sldLayoutId id="2147484349" r:id="rId9"/>
    <p:sldLayoutId id="2147484350" r:id="rId10"/>
    <p:sldLayoutId id="2147484351" r:id="rId11"/>
    <p:sldLayoutId id="2147484352" r:id="rId12"/>
    <p:sldLayoutId id="214748435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BF3BD7-959D-4A4F-A7EE-F1A453664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  <p:sldLayoutId id="2147484361" r:id="rId7"/>
    <p:sldLayoutId id="2147484362" r:id="rId8"/>
    <p:sldLayoutId id="2147484363" r:id="rId9"/>
    <p:sldLayoutId id="2147484364" r:id="rId10"/>
    <p:sldLayoutId id="2147484365" r:id="rId11"/>
    <p:sldLayoutId id="214748436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BF3BD7-959D-4A4F-A7EE-F1A453664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BF3BD7-959D-4A4F-A7EE-F1A453664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83" r:id="rId4"/>
    <p:sldLayoutId id="2147484384" r:id="rId5"/>
    <p:sldLayoutId id="2147484385" r:id="rId6"/>
    <p:sldLayoutId id="2147484386" r:id="rId7"/>
    <p:sldLayoutId id="2147484387" r:id="rId8"/>
    <p:sldLayoutId id="2147484388" r:id="rId9"/>
    <p:sldLayoutId id="2147484389" r:id="rId10"/>
    <p:sldLayoutId id="214748439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FBF3BD7-959D-4A4F-A7EE-F1A4536642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  <p:sldLayoutId id="2147484393" r:id="rId2"/>
    <p:sldLayoutId id="2147484394" r:id="rId3"/>
    <p:sldLayoutId id="2147484395" r:id="rId4"/>
    <p:sldLayoutId id="2147484396" r:id="rId5"/>
    <p:sldLayoutId id="2147484397" r:id="rId6"/>
    <p:sldLayoutId id="2147484398" r:id="rId7"/>
    <p:sldLayoutId id="2147484399" r:id="rId8"/>
    <p:sldLayoutId id="2147484400" r:id="rId9"/>
    <p:sldLayoutId id="2147484401" r:id="rId10"/>
    <p:sldLayoutId id="214748440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Государственное бюджетное дошкольное образовательное учреждение Детский сад № 26</a:t>
            </a:r>
            <a:b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ru-RU" sz="1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Колпинского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района Санкт-Петербурга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 sz="28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algn="ctr" eaLnBrk="1" hangingPunct="1">
              <a:buNone/>
              <a:defRPr/>
            </a:pPr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</a:rPr>
              <a:t>  Создание </a:t>
            </a:r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</a:rPr>
              <a:t>центра детского экспериментирования для успешного развития интеллектуальных способностей </a:t>
            </a:r>
            <a:r>
              <a:rPr lang="ru-RU" sz="2800" b="1" dirty="0" smtClean="0">
                <a:solidFill>
                  <a:schemeClr val="accent1"/>
                </a:solidFill>
                <a:latin typeface="Georgia" pitchFamily="18" charset="0"/>
              </a:rPr>
              <a:t>дошкольников</a:t>
            </a:r>
          </a:p>
          <a:p>
            <a:pPr algn="r" eaLnBrk="1" hangingPunct="1">
              <a:buNone/>
              <a:defRPr/>
            </a:pPr>
            <a:endParaRPr lang="ru-RU" sz="28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algn="r" eaLnBrk="1" hangingPunct="1">
              <a:buNone/>
              <a:defRPr/>
            </a:pPr>
            <a:endParaRPr lang="ru-RU" sz="2800" b="1" dirty="0" smtClean="0">
              <a:solidFill>
                <a:schemeClr val="accent1"/>
              </a:solidFill>
              <a:latin typeface="Georgia" pitchFamily="18" charset="0"/>
            </a:endParaRPr>
          </a:p>
          <a:p>
            <a:pPr algn="r" eaLnBrk="1" hangingPunct="1">
              <a:buNone/>
              <a:defRPr/>
            </a:pPr>
            <a:r>
              <a:rPr lang="ru-RU" sz="1800" b="1" dirty="0" smtClean="0">
                <a:solidFill>
                  <a:schemeClr val="accent1"/>
                </a:solidFill>
                <a:latin typeface="Georgia" pitchFamily="18" charset="0"/>
              </a:rPr>
              <a:t>Воспитатель Николаева </a:t>
            </a:r>
          </a:p>
          <a:p>
            <a:pPr algn="r" eaLnBrk="1" hangingPunct="1">
              <a:buNone/>
              <a:defRPr/>
            </a:pPr>
            <a:r>
              <a:rPr lang="ru-RU" sz="1800" b="1" dirty="0" smtClean="0">
                <a:solidFill>
                  <a:schemeClr val="accent1"/>
                </a:solidFill>
                <a:latin typeface="Georgia" pitchFamily="18" charset="0"/>
              </a:rPr>
              <a:t>Марина Леонидовна </a:t>
            </a:r>
            <a:endParaRPr lang="ru-RU" sz="1800" b="1" dirty="0" smtClean="0">
              <a:solidFill>
                <a:schemeClr val="accent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3" name="Rectangle 11"/>
          <p:cNvSpPr>
            <a:spLocks noGrp="1" noChangeArrowheads="1"/>
          </p:cNvSpPr>
          <p:nvPr>
            <p:ph type="title"/>
          </p:nvPr>
        </p:nvSpPr>
        <p:spPr>
          <a:xfrm>
            <a:off x="3059113" y="311150"/>
            <a:ext cx="3167062" cy="8651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>Авторская </a:t>
            </a:r>
            <a:b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>     работа</a:t>
            </a:r>
          </a:p>
        </p:txBody>
      </p:sp>
      <p:pic>
        <p:nvPicPr>
          <p:cNvPr id="79876" name="Picture 4" descr="IMGP042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0974"/>
            <a:ext cx="4038600" cy="3033690"/>
          </a:xfrm>
          <a:noFill/>
        </p:spPr>
      </p:pic>
      <p:pic>
        <p:nvPicPr>
          <p:cNvPr id="79881" name="Picture 9" descr="IMGP04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0974"/>
            <a:ext cx="4038600" cy="303369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smtClean="0">
                <a:latin typeface="Times New Roman" pitchFamily="18" charset="0"/>
              </a:rPr>
              <a:t>Картотеки игр, опытов        Рабочие листы</a:t>
            </a:r>
          </a:p>
        </p:txBody>
      </p:sp>
      <p:pic>
        <p:nvPicPr>
          <p:cNvPr id="82952" name="Picture 8" descr="IMGP043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6388" y="2406650"/>
            <a:ext cx="4181475" cy="2960688"/>
          </a:xfrm>
          <a:noFill/>
        </p:spPr>
      </p:pic>
      <p:pic>
        <p:nvPicPr>
          <p:cNvPr id="82954" name="Picture 10" descr="IMGP042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428867"/>
            <a:ext cx="4181476" cy="296109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333375"/>
            <a:ext cx="5483225" cy="10318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  <a:latin typeface="Times New Roman" pitchFamily="18" charset="0"/>
              </a:rPr>
              <a:t>Алгоритм проведения </a:t>
            </a:r>
            <a:br>
              <a:rPr lang="ru-RU" sz="4000" b="1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z="4000" b="1" smtClean="0">
                <a:solidFill>
                  <a:srgbClr val="FF3300"/>
                </a:solidFill>
                <a:latin typeface="Times New Roman" pitchFamily="18" charset="0"/>
              </a:rPr>
              <a:t>      эксперимента</a:t>
            </a:r>
          </a:p>
        </p:txBody>
      </p:sp>
      <p:pic>
        <p:nvPicPr>
          <p:cNvPr id="117764" name="Picture 4" descr="IMGP043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6313" y="1438275"/>
            <a:ext cx="7046912" cy="5292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150" y="260350"/>
            <a:ext cx="5545138" cy="8540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latin typeface="Times New Roman" pitchFamily="18" charset="0"/>
              </a:rPr>
              <a:t>Вместе с родителями</a:t>
            </a:r>
          </a:p>
        </p:txBody>
      </p:sp>
      <p:pic>
        <p:nvPicPr>
          <p:cNvPr id="94218" name="Picture 10" descr="IMGP04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1288" y="1196975"/>
            <a:ext cx="3603625" cy="2705100"/>
          </a:xfrm>
          <a:noFill/>
        </p:spPr>
      </p:pic>
      <p:pic>
        <p:nvPicPr>
          <p:cNvPr id="94220" name="Picture 12" descr="IMGP043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347716" y="1905000"/>
            <a:ext cx="2639568" cy="1981200"/>
          </a:xfrm>
          <a:noFill/>
        </p:spPr>
      </p:pic>
      <p:pic>
        <p:nvPicPr>
          <p:cNvPr id="94222" name="Picture 14" descr="IMGP044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2413" y="2060575"/>
            <a:ext cx="4894262" cy="3673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4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68425" y="307975"/>
            <a:ext cx="6335713" cy="8731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Работа с родителями</a:t>
            </a:r>
          </a:p>
        </p:txBody>
      </p:sp>
      <p:pic>
        <p:nvPicPr>
          <p:cNvPr id="188419" name="Picture 3" descr="IMGP04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0" y="2349500"/>
            <a:ext cx="4032250" cy="3028950"/>
          </a:xfrm>
          <a:noFill/>
        </p:spPr>
      </p:pic>
      <p:pic>
        <p:nvPicPr>
          <p:cNvPr id="188420" name="Picture 4" descr="IMGP043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6613" y="1052513"/>
            <a:ext cx="3197225" cy="2403475"/>
          </a:xfrm>
          <a:noFill/>
        </p:spPr>
      </p:pic>
      <p:pic>
        <p:nvPicPr>
          <p:cNvPr id="188421" name="Picture 5" descr="IMGP042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5072066" y="3660573"/>
            <a:ext cx="2857520" cy="3098739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8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8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788" y="307975"/>
            <a:ext cx="5616575" cy="873125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Будущие школьники</a:t>
            </a:r>
          </a:p>
        </p:txBody>
      </p:sp>
      <p:pic>
        <p:nvPicPr>
          <p:cNvPr id="190467" name="Picture 3" descr="IMGP04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341438"/>
            <a:ext cx="4321175" cy="3241675"/>
          </a:xfrm>
          <a:noFill/>
        </p:spPr>
      </p:pic>
      <p:pic>
        <p:nvPicPr>
          <p:cNvPr id="190468" name="Picture 4" descr="IMGP04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18915"/>
            <a:ext cx="4038600" cy="303780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Grp="1" noChangeArrowheads="1"/>
          </p:cNvSpPr>
          <p:nvPr>
            <p:ph type="title"/>
          </p:nvPr>
        </p:nvSpPr>
        <p:spPr>
          <a:xfrm>
            <a:off x="1506538" y="300038"/>
            <a:ext cx="6665912" cy="9683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0" smtClean="0">
                <a:latin typeface="Times New Roman" pitchFamily="18" charset="0"/>
              </a:rPr>
              <a:t>Результаты экспериментов</a:t>
            </a:r>
          </a:p>
        </p:txBody>
      </p:sp>
      <p:pic>
        <p:nvPicPr>
          <p:cNvPr id="121860" name="Picture 4" descr="IMGP044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462" y="2062956"/>
            <a:ext cx="5553075" cy="4133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5" name="Picture 9" descr="IMGP029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552450"/>
            <a:ext cx="3541712" cy="2649538"/>
          </a:xfrm>
          <a:noFill/>
        </p:spPr>
      </p:pic>
      <p:pic>
        <p:nvPicPr>
          <p:cNvPr id="96266" name="Picture 10" descr="IMGP028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62550" y="549275"/>
            <a:ext cx="3462338" cy="2617788"/>
          </a:xfrm>
          <a:noFill/>
        </p:spPr>
      </p:pic>
      <p:pic>
        <p:nvPicPr>
          <p:cNvPr id="96267" name="Picture 11" descr="IMGP030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9900" y="3762375"/>
            <a:ext cx="3524250" cy="2646363"/>
          </a:xfrm>
          <a:noFill/>
        </p:spPr>
      </p:pic>
      <p:pic>
        <p:nvPicPr>
          <p:cNvPr id="96276" name="Picture 20" descr="IMGP03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154613" y="3717925"/>
            <a:ext cx="3479800" cy="2619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63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1835150" y="260350"/>
            <a:ext cx="5329238" cy="8556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latin typeface="Times New Roman" pitchFamily="18" charset="0"/>
              </a:rPr>
              <a:t>Юные волшебники</a:t>
            </a:r>
          </a:p>
        </p:txBody>
      </p:sp>
      <p:pic>
        <p:nvPicPr>
          <p:cNvPr id="104457" name="Picture 9" descr="IMGP04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125538"/>
            <a:ext cx="3384550" cy="2538412"/>
          </a:xfrm>
          <a:noFill/>
        </p:spPr>
      </p:pic>
      <p:pic>
        <p:nvPicPr>
          <p:cNvPr id="104462" name="Picture 14" descr="IMGP040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3438" y="1071546"/>
            <a:ext cx="3571900" cy="2672862"/>
          </a:xfrm>
          <a:noFill/>
        </p:spPr>
      </p:pic>
      <p:pic>
        <p:nvPicPr>
          <p:cNvPr id="104465" name="Picture 17" descr="IMGP03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357158" y="4038599"/>
            <a:ext cx="3435374" cy="2585865"/>
          </a:xfrm>
          <a:noFill/>
        </p:spPr>
      </p:pic>
      <p:pic>
        <p:nvPicPr>
          <p:cNvPr id="104467" name="Picture 19" descr="IMGP040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43438" y="3857628"/>
            <a:ext cx="3571900" cy="26463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403350" y="260350"/>
            <a:ext cx="6264275" cy="74295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Times New Roman" pitchFamily="18" charset="0"/>
              </a:rPr>
              <a:t>Экспериментируем играя</a:t>
            </a:r>
          </a:p>
        </p:txBody>
      </p:sp>
      <p:pic>
        <p:nvPicPr>
          <p:cNvPr id="106505" name="Picture 9" descr="IMGP028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2413" y="1052513"/>
            <a:ext cx="3679825" cy="2762250"/>
          </a:xfrm>
          <a:noFill/>
        </p:spPr>
      </p:pic>
      <p:pic>
        <p:nvPicPr>
          <p:cNvPr id="106508" name="Picture 12" descr="IMGP02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1763" y="1023938"/>
            <a:ext cx="3679825" cy="2762250"/>
          </a:xfrm>
          <a:noFill/>
        </p:spPr>
      </p:pic>
      <p:pic>
        <p:nvPicPr>
          <p:cNvPr id="106512" name="Picture 16" descr="IMGP030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2413" y="3938588"/>
            <a:ext cx="3679825" cy="2762250"/>
          </a:xfrm>
          <a:noFill/>
        </p:spPr>
      </p:pic>
      <p:pic>
        <p:nvPicPr>
          <p:cNvPr id="106510" name="Picture 14" descr="IMGP029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214941" y="3929066"/>
            <a:ext cx="3711595" cy="278608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6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267200" cy="12192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Кто не учился в детстве, </a:t>
            </a:r>
            <a:b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20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тот потерял жизнь</a:t>
            </a: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/>
            </a:r>
            <a:b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</a:br>
            <a:r>
              <a:rPr lang="ru-RU" sz="18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                   китайская мудрость</a:t>
            </a:r>
          </a:p>
        </p:txBody>
      </p:sp>
      <p:pic>
        <p:nvPicPr>
          <p:cNvPr id="3082" name="Picture 10" descr="IMGP029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7750" y="1600200"/>
            <a:ext cx="6975475" cy="5068888"/>
          </a:xfr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3300"/>
                </a:solidFill>
                <a:latin typeface="Garamond" pitchFamily="18" charset="0"/>
              </a:rPr>
              <a:t>Узнаём давление воздуха</a:t>
            </a:r>
          </a:p>
        </p:txBody>
      </p:sp>
      <p:pic>
        <p:nvPicPr>
          <p:cNvPr id="124934" name="Picture 6" descr="IMGP044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286124"/>
            <a:ext cx="4038600" cy="3037807"/>
          </a:xfrm>
          <a:noFill/>
        </p:spPr>
      </p:pic>
      <p:pic>
        <p:nvPicPr>
          <p:cNvPr id="124935" name="Picture 7" descr="IMGP044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2844" y="1857364"/>
            <a:ext cx="4237038" cy="3187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477963" y="292100"/>
            <a:ext cx="6045200" cy="8556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latin typeface="Times New Roman" pitchFamily="18" charset="0"/>
              </a:rPr>
              <a:t>Мы экспериментируем</a:t>
            </a:r>
          </a:p>
        </p:txBody>
      </p:sp>
      <p:pic>
        <p:nvPicPr>
          <p:cNvPr id="109577" name="Picture 9" descr="IMGP02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60475" y="1052513"/>
            <a:ext cx="3606800" cy="2708275"/>
          </a:xfrm>
          <a:noFill/>
        </p:spPr>
      </p:pic>
      <p:pic>
        <p:nvPicPr>
          <p:cNvPr id="109578" name="Picture 10" descr="IMGP027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8113" y="1077913"/>
            <a:ext cx="3594100" cy="2708275"/>
          </a:xfrm>
          <a:noFill/>
        </p:spPr>
      </p:pic>
      <p:pic>
        <p:nvPicPr>
          <p:cNvPr id="109579" name="Picture 11" descr="IMGP03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325438" y="3938588"/>
            <a:ext cx="3606800" cy="2708275"/>
          </a:xfrm>
          <a:noFill/>
        </p:spPr>
      </p:pic>
      <p:pic>
        <p:nvPicPr>
          <p:cNvPr id="109580" name="Picture 12" descr="IMGP027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91013" y="3933825"/>
            <a:ext cx="3598862" cy="27098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8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5" y="292100"/>
            <a:ext cx="5256213" cy="1114425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hlink"/>
                </a:solidFill>
                <a:latin typeface="Times New Roman" pitchFamily="18" charset="0"/>
              </a:rPr>
              <a:t>Измеряем всё вокруг</a:t>
            </a:r>
          </a:p>
        </p:txBody>
      </p:sp>
      <p:pic>
        <p:nvPicPr>
          <p:cNvPr id="113671" name="Picture 7" descr="IMGP03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7175" y="2192338"/>
            <a:ext cx="4232275" cy="3184525"/>
          </a:xfrm>
          <a:noFill/>
        </p:spPr>
      </p:pic>
      <p:pic>
        <p:nvPicPr>
          <p:cNvPr id="113672" name="Picture 8" descr="IMGP04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54550" y="2192338"/>
            <a:ext cx="4232275" cy="31845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/>
            </a:r>
            <a:b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</a:br>
            <a:endParaRPr lang="ru-RU" b="1" smtClean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15716" name="Picture 4" descr="IMGP039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6163" y="1125538"/>
            <a:ext cx="7194550" cy="5400675"/>
          </a:xfrm>
          <a:noFill/>
        </p:spPr>
      </p:pic>
      <p:sp>
        <p:nvSpPr>
          <p:cNvPr id="115721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719138" y="260350"/>
            <a:ext cx="8424862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Впереди ещё много открытий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3000"/>
                                        <p:tgtEl>
                                          <p:spTgt spid="1157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71"/>
          </a:xfrm>
        </p:spPr>
        <p:txBody>
          <a:bodyPr/>
          <a:lstStyle/>
          <a:p>
            <a:r>
              <a:rPr lang="ru-RU" sz="2400" dirty="0" smtClean="0"/>
              <a:t>Список используемой литературы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Артемова Л.В. «Окружающий мир в дидактических играх». М., 1995</a:t>
            </a:r>
          </a:p>
          <a:p>
            <a:pPr lvl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Бонларенко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Т.М.  «Экологические занятий с детьми  5-6 лет». Изд-во «Учитель», Воронеж,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2002</a:t>
            </a:r>
          </a:p>
          <a:p>
            <a:pPr lvl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О.В.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sz="1400" b="1" cap="smal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было до...» Игры-путешествия в прошлое предметов,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.Ц. «Сфера» М.,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2001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О.В.,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Рохманова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.П., Щетинина В.В. «Неизведанное рядом». Т.Ц. «Сфера»,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2001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Иванова А.И.  «Методика  организации  экологических  наблюдений  и экспериментов в детском саду». Т.Ц. «Сфера»,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2003</a:t>
            </a:r>
          </a:p>
          <a:p>
            <a:pPr lvl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Крулехт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М.В. «Дошкольник и рукотворный мир». «Детство-Пресс», СПб., 2002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Куликовская    И.Э.,  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Совгир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Н.Н.    «Детское    экспериментирование». Педагогическое общество России,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2003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Михайлова З.А. «План-программа образовательно-воспитательной работы в детском саду». СПб., 1997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Молодова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Л.Н. «Игровые экологические занятия с детьми». М., 1996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«Маленький исследователь в детском саду», СПб., 2001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Робинсон Р, «Волшебство в ванной», М., 1999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Робинсон Р. «Лаборатория в гостиной». М., 1999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Рыжова Н.А. «Волшебница - вода», М., 1997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Рыжова Н.А. «Воздух - невидимка»,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М.,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1998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«Рукотворный мир: сценарии игр - занятий для дошкольников»,  Т.Ц. «Сфера»., М., 2001</a:t>
            </a:r>
          </a:p>
          <a:p>
            <a:pPr lvl="0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О.А. «Ранняя весна», М., 2003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Скоролупова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О.А. «Покорение космоса», М., 2003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анализ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49250"/>
            <a:ext cx="8280400" cy="61039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классификация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908050"/>
            <a:ext cx="8207375" cy="51117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форм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620713"/>
            <a:ext cx="8207375" cy="5761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создание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8424862" cy="6048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476375" y="292100"/>
            <a:ext cx="6119813" cy="1120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FF3300"/>
                </a:solidFill>
                <a:latin typeface="Times New Roman" pitchFamily="18" charset="0"/>
              </a:rPr>
              <a:t>Окно в мир открытий и    </a:t>
            </a:r>
            <a:br>
              <a:rPr lang="ru-RU" smtClean="0">
                <a:solidFill>
                  <a:srgbClr val="FF3300"/>
                </a:solidFill>
                <a:latin typeface="Times New Roman" pitchFamily="18" charset="0"/>
              </a:rPr>
            </a:br>
            <a:r>
              <a:rPr lang="ru-RU" smtClean="0">
                <a:solidFill>
                  <a:srgbClr val="FF3300"/>
                </a:solidFill>
                <a:latin typeface="Times New Roman" pitchFamily="18" charset="0"/>
              </a:rPr>
              <a:t>      приключений</a:t>
            </a:r>
          </a:p>
        </p:txBody>
      </p:sp>
      <p:pic>
        <p:nvPicPr>
          <p:cNvPr id="58377" name="Picture 9" descr="IMGP04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5325" y="1974850"/>
            <a:ext cx="3228975" cy="2027238"/>
          </a:xfrm>
          <a:noFill/>
        </p:spPr>
      </p:pic>
      <p:pic>
        <p:nvPicPr>
          <p:cNvPr id="58378" name="Picture 10" descr="IMGP04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9" y="1928802"/>
            <a:ext cx="3143272" cy="2071702"/>
          </a:xfrm>
          <a:noFill/>
        </p:spPr>
      </p:pic>
      <p:pic>
        <p:nvPicPr>
          <p:cNvPr id="58379" name="Picture 11" descr="IMGP04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88975" y="4032250"/>
            <a:ext cx="3241675" cy="2214563"/>
          </a:xfrm>
          <a:noFill/>
        </p:spPr>
      </p:pic>
      <p:pic>
        <p:nvPicPr>
          <p:cNvPr id="58380" name="Picture 12" descr="IMGP04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000629" y="4038600"/>
            <a:ext cx="3143271" cy="2105044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763713" y="0"/>
            <a:ext cx="6048375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smtClean="0">
                <a:solidFill>
                  <a:srgbClr val="FF3300"/>
                </a:solidFill>
                <a:latin typeface="Times New Roman" pitchFamily="18" charset="0"/>
              </a:rPr>
              <a:t>Центр экспериментирования</a:t>
            </a:r>
          </a:p>
        </p:txBody>
      </p:sp>
      <p:pic>
        <p:nvPicPr>
          <p:cNvPr id="60430" name="Picture 14" descr="IMGP04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26050" y="1412875"/>
            <a:ext cx="3586163" cy="2698750"/>
          </a:xfrm>
          <a:noFill/>
        </p:spPr>
      </p:pic>
      <p:pic>
        <p:nvPicPr>
          <p:cNvPr id="60432" name="Picture 16" descr="IMGP042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572132" y="4214818"/>
            <a:ext cx="2921723" cy="2189163"/>
          </a:xfrm>
          <a:noFill/>
        </p:spPr>
      </p:pic>
      <p:pic>
        <p:nvPicPr>
          <p:cNvPr id="60434" name="Picture 18" descr="IMGP042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388" y="1557338"/>
            <a:ext cx="4716462" cy="35385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8" descr="блок_схем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476250"/>
            <a:ext cx="8353425" cy="59769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</TotalTime>
  <Words>325</Words>
  <Application>Microsoft PowerPoint</Application>
  <PresentationFormat>Экран (4:3)</PresentationFormat>
  <Paragraphs>42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План</vt:lpstr>
      <vt:lpstr>Поток</vt:lpstr>
      <vt:lpstr>1_Поток</vt:lpstr>
      <vt:lpstr>3_Поток</vt:lpstr>
      <vt:lpstr>4_Поток</vt:lpstr>
      <vt:lpstr>5_Поток</vt:lpstr>
      <vt:lpstr>6_Поток</vt:lpstr>
      <vt:lpstr>2_Поток</vt:lpstr>
      <vt:lpstr>Государственное бюджетное дошкольное образовательное учреждение Детский сад № 26  Колпинского района Санкт-Петербурга</vt:lpstr>
      <vt:lpstr>Кто не учился в детстве,  тот потерял жизнь                      китайская мудрость</vt:lpstr>
      <vt:lpstr>Слайд 3</vt:lpstr>
      <vt:lpstr>Слайд 4</vt:lpstr>
      <vt:lpstr>Слайд 5</vt:lpstr>
      <vt:lpstr>Слайд 6</vt:lpstr>
      <vt:lpstr>Окно в мир открытий и           приключений</vt:lpstr>
      <vt:lpstr>Центр экспериментирования</vt:lpstr>
      <vt:lpstr>Слайд 9</vt:lpstr>
      <vt:lpstr>Авторская       работа</vt:lpstr>
      <vt:lpstr>Картотеки игр, опытов        Рабочие листы</vt:lpstr>
      <vt:lpstr>Алгоритм проведения        эксперимента</vt:lpstr>
      <vt:lpstr>Вместе с родителями</vt:lpstr>
      <vt:lpstr>Работа с родителями</vt:lpstr>
      <vt:lpstr>Будущие школьники</vt:lpstr>
      <vt:lpstr>Результаты экспериментов</vt:lpstr>
      <vt:lpstr>Слайд 17</vt:lpstr>
      <vt:lpstr>Юные волшебники</vt:lpstr>
      <vt:lpstr>Экспериментируем играя</vt:lpstr>
      <vt:lpstr>Узнаём давление воздуха</vt:lpstr>
      <vt:lpstr>Мы экспериментируем</vt:lpstr>
      <vt:lpstr>Измеряем всё вокруг</vt:lpstr>
      <vt:lpstr> </vt:lpstr>
      <vt:lpstr>Список используемой литературы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ГДОУ № 26  Колпинского ОО</dc:title>
  <dc:creator>MIKL</dc:creator>
  <cp:lastModifiedBy>Admin</cp:lastModifiedBy>
  <cp:revision>46</cp:revision>
  <dcterms:created xsi:type="dcterms:W3CDTF">2009-01-20T17:23:14Z</dcterms:created>
  <dcterms:modified xsi:type="dcterms:W3CDTF">2013-05-12T14:13:48Z</dcterms:modified>
</cp:coreProperties>
</file>