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6858000" cy="9144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1" d="100"/>
          <a:sy n="51" d="100"/>
        </p:scale>
        <p:origin x="-2280" y="-10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D1DA1-3A91-4295-B5D3-7C16A07D64E7}" type="datetimeFigureOut">
              <a:rPr lang="ru-RU" smtClean="0"/>
              <a:t>24.02.2013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D3C1C-0459-4C63-98E1-E74A14ADA9A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D1DA1-3A91-4295-B5D3-7C16A07D64E7}" type="datetimeFigureOut">
              <a:rPr lang="ru-RU" smtClean="0"/>
              <a:t>24.02.2013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D3C1C-0459-4C63-98E1-E74A14ADA9A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D1DA1-3A91-4295-B5D3-7C16A07D64E7}" type="datetimeFigureOut">
              <a:rPr lang="ru-RU" smtClean="0"/>
              <a:t>24.02.2013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D3C1C-0459-4C63-98E1-E74A14ADA9A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D1DA1-3A91-4295-B5D3-7C16A07D64E7}" type="datetimeFigureOut">
              <a:rPr lang="ru-RU" smtClean="0"/>
              <a:t>24.02.2013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D3C1C-0459-4C63-98E1-E74A14ADA9A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D1DA1-3A91-4295-B5D3-7C16A07D64E7}" type="datetimeFigureOut">
              <a:rPr lang="ru-RU" smtClean="0"/>
              <a:t>24.02.2013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D3C1C-0459-4C63-98E1-E74A14ADA9A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D1DA1-3A91-4295-B5D3-7C16A07D64E7}" type="datetimeFigureOut">
              <a:rPr lang="ru-RU" smtClean="0"/>
              <a:t>24.02.2013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D3C1C-0459-4C63-98E1-E74A14ADA9A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D1DA1-3A91-4295-B5D3-7C16A07D64E7}" type="datetimeFigureOut">
              <a:rPr lang="ru-RU" smtClean="0"/>
              <a:t>24.02.2013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D3C1C-0459-4C63-98E1-E74A14ADA9A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D1DA1-3A91-4295-B5D3-7C16A07D64E7}" type="datetimeFigureOut">
              <a:rPr lang="ru-RU" smtClean="0"/>
              <a:t>24.02.2013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D3C1C-0459-4C63-98E1-E74A14ADA9A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D1DA1-3A91-4295-B5D3-7C16A07D64E7}" type="datetimeFigureOut">
              <a:rPr lang="ru-RU" smtClean="0"/>
              <a:t>24.02.2013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D3C1C-0459-4C63-98E1-E74A14ADA9A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D1DA1-3A91-4295-B5D3-7C16A07D64E7}" type="datetimeFigureOut">
              <a:rPr lang="ru-RU" smtClean="0"/>
              <a:t>24.02.2013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D3C1C-0459-4C63-98E1-E74A14ADA9A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D1DA1-3A91-4295-B5D3-7C16A07D64E7}" type="datetimeFigureOut">
              <a:rPr lang="ru-RU" smtClean="0"/>
              <a:t>24.02.2013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D3C1C-0459-4C63-98E1-E74A14ADA9A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FD1DA1-3A91-4295-B5D3-7C16A07D64E7}" type="datetimeFigureOut">
              <a:rPr lang="ru-RU" smtClean="0"/>
              <a:t>24.02.2013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ED3C1C-0459-4C63-98E1-E74A14ADA9A8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 descr="0_4b25e_bf4426d1_L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6858000" cy="9144000"/>
          </a:xfrm>
          <a:prstGeom prst="rect">
            <a:avLst/>
          </a:prstGeom>
        </p:spPr>
      </p:pic>
      <p:pic>
        <p:nvPicPr>
          <p:cNvPr id="7" name="Рисунок 6" descr="0_964e8_46fdaff0_XL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" y="6444209"/>
            <a:ext cx="2708920" cy="2699792"/>
          </a:xfrm>
          <a:prstGeom prst="rect">
            <a:avLst/>
          </a:prstGeom>
        </p:spPr>
      </p:pic>
      <p:pic>
        <p:nvPicPr>
          <p:cNvPr id="8" name="Рисунок 7" descr="32318-Green-Eyed-Blue-Dolphin-Swimming-In-Profile.jpg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212976" y="6588224"/>
            <a:ext cx="3645024" cy="2555776"/>
          </a:xfrm>
          <a:prstGeom prst="rect">
            <a:avLst/>
          </a:prstGeom>
        </p:spPr>
      </p:pic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0"/>
            <a:ext cx="6858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3313" name="WordArt 1"/>
          <p:cNvSpPr>
            <a:spLocks noChangeArrowheads="1" noChangeShapeType="1" noTextEdit="1"/>
          </p:cNvSpPr>
          <p:nvPr/>
        </p:nvSpPr>
        <p:spPr bwMode="auto">
          <a:xfrm>
            <a:off x="0" y="0"/>
            <a:ext cx="6858000" cy="1390650"/>
          </a:xfrm>
          <a:prstGeom prst="rect">
            <a:avLst/>
          </a:prstGeom>
        </p:spPr>
        <p:txBody>
          <a:bodyPr wrap="none" fromWordArt="1">
            <a:prstTxWarp prst="textFadeUp">
              <a:avLst>
                <a:gd name="adj" fmla="val 9991"/>
              </a:avLst>
            </a:prstTxWarp>
          </a:bodyPr>
          <a:lstStyle/>
          <a:p>
            <a:pPr algn="ctr" rtl="0"/>
            <a:r>
              <a:rPr lang="ru-RU" sz="4000" kern="10" spc="0" dirty="0" smtClean="0">
                <a:ln w="12700">
                  <a:solidFill>
                    <a:srgbClr val="B2B2B2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520402"/>
                    </a:gs>
                    <a:gs pos="100000">
                      <a:srgbClr val="FFCC00"/>
                    </a:gs>
                  </a:gsLst>
                  <a:lin ang="5400000" scaled="1"/>
                </a:gradFill>
                <a:effectLst>
                  <a:outerShdw dist="35921" dir="2700000" sy="50000" rotWithShape="0">
                    <a:srgbClr val="875B0D">
                      <a:alpha val="70000"/>
                    </a:srgbClr>
                  </a:outerShdw>
                </a:effectLst>
                <a:latin typeface="Arial Black"/>
              </a:rPr>
              <a:t>Все в бассейн!</a:t>
            </a:r>
            <a:endParaRPr lang="ru-RU" sz="4000" kern="10" spc="0" dirty="0">
              <a:ln w="12700">
                <a:solidFill>
                  <a:srgbClr val="B2B2B2"/>
                </a:solidFill>
                <a:round/>
                <a:headEnd/>
                <a:tailEnd/>
              </a:ln>
              <a:gradFill rotWithShape="0">
                <a:gsLst>
                  <a:gs pos="0">
                    <a:srgbClr val="520402"/>
                  </a:gs>
                  <a:gs pos="100000">
                    <a:srgbClr val="FFCC00"/>
                  </a:gs>
                </a:gsLst>
                <a:lin ang="5400000" scaled="1"/>
              </a:gradFill>
              <a:effectLst>
                <a:outerShdw dist="35921" dir="2700000" sy="50000" rotWithShape="0">
                  <a:srgbClr val="875B0D">
                    <a:alpha val="70000"/>
                  </a:srgbClr>
                </a:outerShdw>
              </a:effectLst>
              <a:latin typeface="Arial Black"/>
            </a:endParaRPr>
          </a:p>
        </p:txBody>
      </p:sp>
      <p:sp>
        <p:nvSpPr>
          <p:cNvPr id="13315" name="Rectangle 3"/>
          <p:cNvSpPr>
            <a:spLocks noChangeArrowheads="1"/>
          </p:cNvSpPr>
          <p:nvPr/>
        </p:nvSpPr>
        <p:spPr bwMode="auto">
          <a:xfrm>
            <a:off x="0" y="1504439"/>
            <a:ext cx="6858000" cy="5786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Плавание является одним из эффективнейших средств укрепления здоровья и физического развития человека, начиная с первых месяцев жизни и до старости.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Плаванье – это один из немногих способов поупражняться так, чтобы получить полный комплекс физической нагрузки и увеличить силу, выносливость и гибкость одновременно. Оно соединяет в себе все выгоды для сердечно-сосудистой системы, которые дает бег, но с небольшим эффектом наращивания мышц, который достигается при поднятии тяжестей, а также некоторым эффектом улучшения гибкости, как от занятий танцами.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Плаванье не только подходит для релаксации и общей зарядки, но также обладает терапевтическим эффектом при травмах и в реабилитационный период.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Во время плавания задействованы все основные группы мышц и не требуется специальных гимнастических упражнений, которые помогают поддерживать в форме сердце и легкие. Плаванье также помогает суставам оставаться гибкими, особенно в шее, плечах и бедрах.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Дополнительный бонус плаванья для тех, кто страдает бронхиальной астмой, так как воздух в бассейне, расположенном в помещении, обычно влажный, а это облегчает дыхание.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И, уж конечно, все знают, что плаванье умиротворяет и помогает от депрессий, поднимает настроение и проясняет мысли.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0" y="6948264"/>
            <a:ext cx="6858000" cy="21341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/>
              <a:t>О пользе плавания хором говорят врачи. С их точки зрения, посещение бассейна - это сплошные сеансы оздоровления. Потому что, во-первых плавание один из видов спорта, положительно влияющий на позвоночник, а во-вторых, получить хоть какую-нибудь травму, мирно плескаясь в бассейне, практически невозможно. Кроме того, плавание нормализует деятельность </a:t>
            </a:r>
            <a:r>
              <a:rPr lang="ru-RU" sz="1600" dirty="0" err="1"/>
              <a:t>сердечно-сосудистой</a:t>
            </a:r>
            <a:r>
              <a:rPr lang="ru-RU" sz="1600" dirty="0"/>
              <a:t> системы, укрепляет органы дыхания, закаливает организм и усиливает иммунитет, приводит в порядок нервы, улучшает подвижность суставов, повышает тонус кожи и мышц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0_4b25e_bf4426d1_L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6858000" cy="9144000"/>
          </a:xfrm>
          <a:prstGeom prst="rect">
            <a:avLst/>
          </a:prstGeom>
        </p:spPr>
      </p:pic>
      <p:pic>
        <p:nvPicPr>
          <p:cNvPr id="2" name="Рисунок 1" descr="0_964e8_46fdaff0_XL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6372200"/>
            <a:ext cx="2636912" cy="2771800"/>
          </a:xfrm>
          <a:prstGeom prst="rect">
            <a:avLst/>
          </a:prstGeom>
        </p:spPr>
      </p:pic>
      <p:pic>
        <p:nvPicPr>
          <p:cNvPr id="3" name="Рисунок 2" descr="32318-Green-Eyed-Blue-Dolphin-Swimming-In-Profile.jpg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179554" y="7020272"/>
            <a:ext cx="3678446" cy="2123728"/>
          </a:xfrm>
          <a:prstGeom prst="rect">
            <a:avLst/>
          </a:prstGeom>
        </p:spPr>
      </p:pic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0" y="74383"/>
            <a:ext cx="6858000" cy="87100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E36C0A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Специфические особенности воздействия</a:t>
            </a:r>
            <a:b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E36C0A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</a:b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E36C0A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плавания на организм ребенка </a:t>
            </a:r>
            <a:endParaRPr kumimoji="0" lang="ru-RU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632423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Дыхание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Механизм положительного воздействия плавания на органы дыхания заключается в активной тренировке дыхательной мускулатуры, увеличении подвижности грудной клетки, легочной вентиляции, жизненной емкости легких, потребления кислорода кровью. При плавании в дыхании участвуют самые отдаленные участки легких, и в результате исключаются застойные явления в них.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Кроме того, плавание с задержкой дыхания, ныряние, погружение под воду тренируют устойчивость к гипоксии.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632423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Сердце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Плавание благоприятно влияет на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сердечно-сосудистую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систему. Горизонтальное положение тела, а также циклические движение, связанные с работой мышц, давление воды на подкожное русло, глубокое диафрагмальное дыхание и взвешенное состояние тела – все это способствует притоку крови к сердцу и в целом существенно облегчает его работы.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В результате занятий плаванием снижается систолическое давление, повышается эластичность сосудов, увеличивается ударный объем сердца.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У систематически занимающихся плаванием отмечается физиологическое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урежение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пульса до 60 и менее ударов в минуту. При этом сердечная мышца работает мощно и экономно.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Таким образом, в результате занятий плаванием в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сердечно-сосудистой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системе происходят положительные изменения (в виде усиления сократительной способности мышечной стенки сосудов и улучшение работы сердца), которые ведут к более быстрому транспортированию крови, насыщенной кислородом, к периферическим участкам тела и внутренним органам, что способствует активизации общего обмена веществ.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0_4b25e_bf4426d1_L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6858000" cy="9144000"/>
          </a:xfrm>
          <a:prstGeom prst="rect">
            <a:avLst/>
          </a:prstGeom>
        </p:spPr>
      </p:pic>
      <p:pic>
        <p:nvPicPr>
          <p:cNvPr id="3" name="Рисунок 2" descr="0_964e8_46fdaff0_XL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" y="6372200"/>
            <a:ext cx="2636912" cy="2771800"/>
          </a:xfrm>
          <a:prstGeom prst="rect">
            <a:avLst/>
          </a:prstGeom>
        </p:spPr>
      </p:pic>
      <p:pic>
        <p:nvPicPr>
          <p:cNvPr id="4" name="Рисунок 3" descr="32318-Green-Eyed-Blue-Dolphin-Swimming-In-Profile.jpg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996952" y="6804248"/>
            <a:ext cx="3861048" cy="2339752"/>
          </a:xfrm>
          <a:prstGeom prst="rect">
            <a:avLst/>
          </a:prstGeom>
        </p:spPr>
      </p:pic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-86635"/>
            <a:ext cx="6858000" cy="90794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632423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Суставы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При плавании человек находится в состоянии гидростатической невесомости, что разгружает опорно-двигательный аппарат от давления на него веса тела - это создает условия для нормирования нарушений осанки, увеличивает двигательные возможности и содействует их развитию. Показатель суммарной подвижности в суставах пловцов значительно выше, чем у спортсменов других специализаций.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Выполнение плавательных движений руками и ногами вовлекают в работу почти все мышцы тела, что способствует гармоничному развитию мускулатуры.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Также необходимо отметить, что при занятиях плаванием практически отсутствует опасность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травмирования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опорно-двигательного аппарата.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По своим динамическим характеристикам плавание является одним из доступных средств физической культуры занимающихся различного возраста и подготовленности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632423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Нервы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Регулярные занятия плаванием являются мощным фактором воздействия на нервную высшую деятельность ребенка.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Действие температуры воды уравновешивает процессы возбуждения и торможения в центральной нервной системе, улучшает кровоснабжение мозга.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Вода, мягко обтекая тело, массируя находящиеся в коже и мышцах нервные окончания, благоприятно воздействует на центральную нервную систему, успокаивает, снимает утомление. После плавания ребенок  легче засыпает, крепче спит, у него улучшаются внимание, память.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Следует отметить, что приятные ассоциации, связанные с плаванием, положительно сказываются на состоянии психики, способствуют формированию положительного эмоционального фона, так необходимого в повседневной жизни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632423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Иммунитет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Плавание является эффективным средством закаливания, повышения устойчивости к простудным заболеваниям и воздействию низких температур. К тому же, происходящие изменения в крови повышают защитные свойства ее иммунной системы, увеличивая сопротивляемость инфекционным и простудным заболеваниям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536</Words>
  <Application>Microsoft Office PowerPoint</Application>
  <PresentationFormat>Экран (4:3)</PresentationFormat>
  <Paragraphs>29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Тема Office</vt:lpstr>
      <vt:lpstr>Презентация PowerPoint</vt:lpstr>
      <vt:lpstr>Презентация PowerPoint</vt:lpstr>
      <vt:lpstr>Презентация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X</cp:lastModifiedBy>
  <cp:revision>2</cp:revision>
  <dcterms:created xsi:type="dcterms:W3CDTF">2012-12-16T07:58:21Z</dcterms:created>
  <dcterms:modified xsi:type="dcterms:W3CDTF">2013-02-24T15:15:18Z</dcterms:modified>
</cp:coreProperties>
</file>