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8" r:id="rId4"/>
    <p:sldId id="257" r:id="rId5"/>
    <p:sldId id="276" r:id="rId6"/>
    <p:sldId id="275" r:id="rId7"/>
    <p:sldId id="261" r:id="rId8"/>
    <p:sldId id="262" r:id="rId9"/>
    <p:sldId id="263" r:id="rId10"/>
    <p:sldId id="265" r:id="rId11"/>
    <p:sldId id="266" r:id="rId12"/>
    <p:sldId id="268" r:id="rId13"/>
    <p:sldId id="269" r:id="rId14"/>
    <p:sldId id="274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99A404"/>
    <a:srgbClr val="94A3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1887" autoAdjust="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3AA-02BB-4B51-BE18-5BE635E06C6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B96C-4633-4E94-8508-7C1E1EE37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3AA-02BB-4B51-BE18-5BE635E06C6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B96C-4633-4E94-8508-7C1E1EE37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3AA-02BB-4B51-BE18-5BE635E06C6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B96C-4633-4E94-8508-7C1E1EE37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3AA-02BB-4B51-BE18-5BE635E06C6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B96C-4633-4E94-8508-7C1E1EE37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3AA-02BB-4B51-BE18-5BE635E06C6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B96C-4633-4E94-8508-7C1E1EE37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3AA-02BB-4B51-BE18-5BE635E06C6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B96C-4633-4E94-8508-7C1E1EE37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3AA-02BB-4B51-BE18-5BE635E06C6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B96C-4633-4E94-8508-7C1E1EE37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3AA-02BB-4B51-BE18-5BE635E06C6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B96C-4633-4E94-8508-7C1E1EE37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3AA-02BB-4B51-BE18-5BE635E06C6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B96C-4633-4E94-8508-7C1E1EE37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3AA-02BB-4B51-BE18-5BE635E06C6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B96C-4633-4E94-8508-7C1E1EE37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3AA-02BB-4B51-BE18-5BE635E06C6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B96C-4633-4E94-8508-7C1E1EE37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B3AA-02BB-4B51-BE18-5BE635E06C6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3B96C-4633-4E94-8508-7C1E1EE37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76;&#1086;&#1082;&#1091;&#1084;%2048\&#1092;&#1086;&#1090;&#1086;%20&#1082;&#1086;&#1089;&#1084;&#1086;&#1089;\&#1087;&#1088;&#1077;&#1079;&#1077;&#1085;&#1090;&#1072;&#1094;&#1080;&#1103;%20&#1082;&#1086;&#1089;&#1084;&#1086;&#1089;\zemlyane_-_trava_u_doma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76;&#1086;&#1082;&#1091;&#1084;%2048\&#1092;&#1086;&#1090;&#1086;%20&#1082;&#1086;&#1089;&#1084;&#1086;&#1089;\&#1087;&#1088;&#1077;&#1079;&#1077;&#1085;&#1090;&#1072;&#1094;&#1080;&#1103;%20&#1082;&#1086;&#1089;&#1084;&#1086;&#1089;\didiulya_-_polet_na_merkurii.mp3" TargetMode="External"/><Relationship Id="rId6" Type="http://schemas.openxmlformats.org/officeDocument/2006/relationships/image" Target="../media/image39.pn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image" Target="../media/image12.gif"/><Relationship Id="rId7" Type="http://schemas.openxmlformats.org/officeDocument/2006/relationships/image" Target="../media/image16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10" Type="http://schemas.openxmlformats.org/officeDocument/2006/relationships/image" Target="../media/image19.gif"/><Relationship Id="rId4" Type="http://schemas.openxmlformats.org/officeDocument/2006/relationships/image" Target="../media/image13.gif"/><Relationship Id="rId9" Type="http://schemas.openxmlformats.org/officeDocument/2006/relationships/image" Target="../media/image1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FF00"/>
                </a:solidFill>
                <a:latin typeface="Monotype Corsiva" pitchFamily="66" charset="0"/>
              </a:rPr>
              <a:t>Ознакомление детей средней группы  1 с КОСМОСОМ</a:t>
            </a:r>
            <a:endParaRPr lang="ru-RU" sz="48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F:\фото космос\100CANON\IMG_298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28794" y="1857364"/>
            <a:ext cx="5383199" cy="35506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zemlyane_-_trava_u_dom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00100" y="285728"/>
            <a:ext cx="304800" cy="30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57686" y="5643579"/>
            <a:ext cx="45005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Воспитатель: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Мутовина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Марина Андреевна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МБДОУ «Детский сад № 48»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Красноярский край г. Ачинск</a:t>
            </a:r>
          </a:p>
        </p:txBody>
      </p:sp>
    </p:spTree>
  </p:cSld>
  <p:clrMapOvr>
    <a:masterClrMapping/>
  </p:clrMapOvr>
  <p:transition advClick="0"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143248"/>
            <a:ext cx="3571900" cy="3357586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Звездолет - стальная птица,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Он быстрее света мчится.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Познает на практике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Звездные Галактики!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Наша практика проста,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 мамой знаем точно,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Полетим в Дисней 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Ленд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В звездолете срочно! 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052" name="Picture 4" descr="C:\Documents and Settings\Марина\Рабочий стол\фото космос\алена\IMG_302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428604"/>
            <a:ext cx="3000396" cy="2428892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9" name="Picture 2" descr="C:\Documents and Settings\Марина\Рабочий стол\фото космос\алена\IMG_303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428604"/>
            <a:ext cx="3000396" cy="2500331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0" name="Picture 3" descr="C:\Documents and Settings\Марина\Рабочий стол\фото космос\алена\IMG_303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3504" y="3286124"/>
            <a:ext cx="2428892" cy="300039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876"/>
            <a:ext cx="4000528" cy="2940048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Monotype Corsiva" pitchFamily="66" charset="0"/>
              </a:rPr>
              <a:t/>
            </a:r>
            <a:br>
              <a:rPr lang="ru-RU" sz="2400" i="1" dirty="0" smtClean="0">
                <a:latin typeface="Monotype Corsiva" pitchFamily="66" charset="0"/>
              </a:rPr>
            </a:b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В космической ракете, </a:t>
            </a:r>
            <a:b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 названием Буран, </a:t>
            </a:r>
            <a:b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Успеем все на свете, </a:t>
            </a:r>
            <a:b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Побыть и тут, и там! </a:t>
            </a:r>
            <a:b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Мой папа - главный штурман, </a:t>
            </a:r>
            <a:b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А мама-командир, </a:t>
            </a:r>
            <a:b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Семьею нашей дружной, </a:t>
            </a:r>
            <a:b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Мы в Космос полетим!</a:t>
            </a:r>
            <a:r>
              <a:rPr lang="ru-RU" sz="2400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2400" dirty="0" smtClean="0">
                <a:solidFill>
                  <a:srgbClr val="FFFF00"/>
                </a:solidFill>
                <a:latin typeface="Monotype Corsiva" pitchFamily="66" charset="0"/>
              </a:rPr>
            </a:br>
            <a:endParaRPr lang="ru-RU" sz="24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3076" name="Picture 4" descr="C:\Documents and Settings\Марина\Рабочий стол\фото космос\Буран Злобина\SDC114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500562" y="1857364"/>
            <a:ext cx="4286280" cy="328614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9" name="Picture 2" descr="C:\Documents and Settings\Марина\Рабочий стол\фото космос\Буран Злобина\SDC114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357166"/>
            <a:ext cx="3857652" cy="3000396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4" y="3357562"/>
            <a:ext cx="3500462" cy="3082924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Хороша ракета наша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Ей весь Космос по плечу!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Стану я немного старше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На Луну в ней полечу!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«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Ты еще совсем ребенок» -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Так мне папа говорит.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И поэтому в ракете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Он со мною полетит!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123" name="Picture 3" descr="C:\Documents and Settings\Марина\Рабочий стол\фото космос\Луиза ракета\IMAG00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428604"/>
            <a:ext cx="3357586" cy="2571768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7" name="Picture 2" descr="C:\Documents and Settings\Марина\Рабочий стол\фото космос\Луиза ракета\IMAG000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428604"/>
            <a:ext cx="3429024" cy="257176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8" name="Picture 3" descr="C:\Documents and Settings\Марина\Рабочий стол\фото космос\Луиза ракета\IMAG000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5786" y="3571876"/>
            <a:ext cx="3311000" cy="264320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агетная рамка 5"/>
          <p:cNvSpPr/>
          <p:nvPr/>
        </p:nvSpPr>
        <p:spPr>
          <a:xfrm>
            <a:off x="3563888" y="404664"/>
            <a:ext cx="5184576" cy="93610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260648"/>
            <a:ext cx="5122912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Monotype Corsiva" pitchFamily="66" charset="0"/>
              </a:rPr>
              <a:t>Орбитальная станция «Карусель»</a:t>
            </a:r>
            <a:endParaRPr lang="ru-RU" sz="28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6148" name="Picture 4" descr="C:\Documents and Settings\Марина\Рабочий стол\фото космос\100CANON\Детский сад №48 07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404664"/>
            <a:ext cx="2520280" cy="288032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9" name="Picture 2" descr="C:\Documents and Settings\Марина\Рабочий стол\фото космос\100CANON\Детский сад №48 07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70" y="1785926"/>
            <a:ext cx="2983120" cy="352839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" name="Picture 3" descr="C:\Documents and Settings\Марина\Рабочий стол\фото космос\100CANON\Детский сад №48 07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99592" y="3645024"/>
            <a:ext cx="4303192" cy="300039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2" y="2420888"/>
            <a:ext cx="3929090" cy="3960440"/>
          </a:xfrm>
        </p:spPr>
        <p:txBody>
          <a:bodyPr>
            <a:noAutofit/>
          </a:bodyPr>
          <a:lstStyle/>
          <a:p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Вот звёздное небо! Что видно на нём?</a:t>
            </a:r>
            <a:b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- Звёзды там светят далёким огнём!</a:t>
            </a:r>
            <a:b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- Только ли звёзды на небе сияют?</a:t>
            </a:r>
            <a:b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- Нет! Среди звёзд там планеты блуждают!</a:t>
            </a:r>
            <a:b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- Как так блуждают? Дороги не знают?</a:t>
            </a:r>
            <a:b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- Нет! Это кажется, будто блуждают! </a:t>
            </a:r>
            <a:b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Все они - Солнца большая семья.</a:t>
            </a:r>
            <a:b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И под влияньем его притяжения </a:t>
            </a:r>
            <a:b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Вечно творят круговые движения! </a:t>
            </a:r>
            <a:b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И вместе с ними планета моя - </a:t>
            </a:r>
            <a:b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Та, что зовётся планетой "Земля", </a:t>
            </a:r>
            <a:b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Та, на которой живём ты и я!</a:t>
            </a:r>
            <a:endParaRPr lang="ru-RU" sz="19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Содержимое 6" descr="horadelplaneta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000100" y="428604"/>
            <a:ext cx="3143272" cy="2482850"/>
          </a:xfrm>
          <a:ln w="5715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8" name="Содержимое 3" descr="264986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000100" y="2928934"/>
            <a:ext cx="3143272" cy="3286148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26" name="Picture 2" descr="D:\Document's\Катя\для Иры\Марина\фото космос\интернет\cosmos_5m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6056" y="332656"/>
            <a:ext cx="3456384" cy="1944216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</a:effectLst>
        </p:spPr>
      </p:pic>
      <p:pic>
        <p:nvPicPr>
          <p:cNvPr id="6" name="didiulya_-_polet_na_merkuri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85720" y="21429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  <a:latin typeface="Monotype Corsiva" pitchFamily="66" charset="0"/>
              </a:rPr>
              <a:t>СПАСИБО ЗА ВНИМАНИЕ</a:t>
            </a:r>
            <a:endParaRPr lang="ru-RU" b="1" i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1027" name="Picture 3" descr="D:\Document's\Катя\для Иры\Марина\фото космос\Анимации про космос\инопланетянин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14744" y="3143248"/>
            <a:ext cx="1656184" cy="194421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01038" cy="242889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Совместная деятельность по ознакомлению детей</a:t>
            </a:r>
            <a:r>
              <a:rPr lang="en-US" b="1" dirty="0" smtClean="0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 </a:t>
            </a:r>
            <a:r>
              <a:rPr lang="ru-RU" b="1" dirty="0" smtClean="0">
                <a:solidFill>
                  <a:srgbClr val="FFFF00"/>
                </a:solidFill>
                <a:latin typeface="MS Mincho" pitchFamily="49" charset="-128"/>
                <a:ea typeface="MS Mincho" pitchFamily="49" charset="-128"/>
              </a:rPr>
              <a:t>с Космосом</a:t>
            </a:r>
            <a:endParaRPr lang="ru-RU" b="1" dirty="0">
              <a:solidFill>
                <a:srgbClr val="FFFF00"/>
              </a:solidFill>
              <a:latin typeface="MS Mincho" pitchFamily="49" charset="-128"/>
              <a:ea typeface="MS Mincho" pitchFamily="49" charset="-128"/>
            </a:endParaRPr>
          </a:p>
        </p:txBody>
      </p:sp>
      <p:pic>
        <p:nvPicPr>
          <p:cNvPr id="4" name="Содержимое 3" descr="IMG_297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214678" y="2857496"/>
            <a:ext cx="2880320" cy="3561259"/>
          </a:xfrm>
          <a:ln w="7620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5" name="Picture 2" descr="C:\Documents and Settings\Марина\Рабочий стол\Анимации про космос\53278440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3571876"/>
            <a:ext cx="1714512" cy="192276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274638"/>
            <a:ext cx="3757610" cy="6226196"/>
          </a:xfrm>
        </p:spPr>
        <p:txBody>
          <a:bodyPr>
            <a:noAutofit/>
          </a:bodyPr>
          <a:lstStyle/>
          <a:p>
            <a:r>
              <a:rPr lang="ru-RU" sz="1900" b="1" dirty="0" smtClean="0">
                <a:solidFill>
                  <a:srgbClr val="FFFF00"/>
                </a:solidFill>
                <a:latin typeface="Monotype Corsiva" pitchFamily="66" charset="0"/>
              </a:rPr>
              <a:t>Я хотел бы слетать на луну,</a:t>
            </a:r>
            <a:br>
              <a:rPr lang="ru-RU" sz="1900" b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1900" b="1" dirty="0" smtClean="0">
                <a:solidFill>
                  <a:srgbClr val="FFFF00"/>
                </a:solidFill>
                <a:latin typeface="Monotype Corsiva" pitchFamily="66" charset="0"/>
              </a:rPr>
              <a:t>В неразгаданный мир окунуться.</a:t>
            </a:r>
            <a:br>
              <a:rPr lang="ru-RU" sz="1900" b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1900" b="1" dirty="0" smtClean="0">
                <a:solidFill>
                  <a:srgbClr val="FFFF00"/>
                </a:solidFill>
                <a:latin typeface="Monotype Corsiva" pitchFamily="66" charset="0"/>
              </a:rPr>
              <a:t>И подобно красивому сну</a:t>
            </a:r>
            <a:br>
              <a:rPr lang="ru-RU" sz="1900" b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1900" b="1" dirty="0" smtClean="0">
                <a:solidFill>
                  <a:srgbClr val="FFFF00"/>
                </a:solidFill>
                <a:latin typeface="Monotype Corsiva" pitchFamily="66" charset="0"/>
              </a:rPr>
              <a:t>К самой яркой звезде прикоснуться.</a:t>
            </a:r>
            <a:br>
              <a:rPr lang="ru-RU" sz="1900" b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1900" b="1" dirty="0" smtClean="0">
                <a:solidFill>
                  <a:srgbClr val="FFFF00"/>
                </a:solidFill>
                <a:latin typeface="Monotype Corsiva" pitchFamily="66" charset="0"/>
              </a:rPr>
              <a:t>Долететь до далёких орбит,</a:t>
            </a:r>
            <a:br>
              <a:rPr lang="ru-RU" sz="1900" b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1900" b="1" dirty="0" smtClean="0">
                <a:solidFill>
                  <a:srgbClr val="FFFF00"/>
                </a:solidFill>
                <a:latin typeface="Monotype Corsiva" pitchFamily="66" charset="0"/>
              </a:rPr>
              <a:t>Неизвестных всем нам измерений,</a:t>
            </a:r>
            <a:br>
              <a:rPr lang="ru-RU" sz="1900" b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1900" b="1" dirty="0" smtClean="0">
                <a:solidFill>
                  <a:srgbClr val="FFFF00"/>
                </a:solidFill>
                <a:latin typeface="Monotype Corsiva" pitchFamily="66" charset="0"/>
              </a:rPr>
              <a:t>Где загадочный космос хранит</a:t>
            </a:r>
            <a:br>
              <a:rPr lang="ru-RU" sz="1900" b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1900" b="1" dirty="0" smtClean="0">
                <a:solidFill>
                  <a:srgbClr val="FFFF00"/>
                </a:solidFill>
                <a:latin typeface="Monotype Corsiva" pitchFamily="66" charset="0"/>
              </a:rPr>
              <a:t>Много тайн необъятной вселенной. </a:t>
            </a:r>
            <a:br>
              <a:rPr lang="ru-RU" sz="1900" b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1900" b="1" dirty="0" smtClean="0">
                <a:solidFill>
                  <a:srgbClr val="FFFF00"/>
                </a:solidFill>
                <a:latin typeface="Monotype Corsiva" pitchFamily="66" charset="0"/>
              </a:rPr>
              <a:t>На планетах других побывать,</a:t>
            </a:r>
            <a:br>
              <a:rPr lang="ru-RU" sz="1900" b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1900" b="1" dirty="0" smtClean="0">
                <a:solidFill>
                  <a:srgbClr val="FFFF00"/>
                </a:solidFill>
                <a:latin typeface="Monotype Corsiva" pitchFamily="66" charset="0"/>
              </a:rPr>
              <a:t>О которых наука не знает.</a:t>
            </a:r>
            <a:br>
              <a:rPr lang="ru-RU" sz="1900" b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И существ неземных повидать, - </a:t>
            </a:r>
            <a:b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Что на странных тарелках летают.</a:t>
            </a:r>
            <a:b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Расспросить, как живётся им там,</a:t>
            </a:r>
            <a:b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Есть ли осень, зима или лето,</a:t>
            </a:r>
            <a:b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С какой целью всегда летят к нам – </a:t>
            </a:r>
            <a:b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На забытую Богом планету…</a:t>
            </a:r>
            <a:b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Все о чём-то мечтают всегда,</a:t>
            </a:r>
            <a:b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И стремятся чего-то добиться.</a:t>
            </a:r>
            <a:b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Только космос, увы, никогда</a:t>
            </a:r>
            <a:b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Не захочет, наверно, открыться..</a:t>
            </a:r>
            <a:endParaRPr lang="ru-RU" sz="19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IMG_297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611560" y="476672"/>
            <a:ext cx="4214842" cy="5500726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</p:pic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2011354"/>
          </a:xfrm>
        </p:spPr>
        <p:txBody>
          <a:bodyPr>
            <a:normAutofit/>
          </a:bodyPr>
          <a:lstStyle/>
          <a:p>
            <a:pPr lvl="0" algn="l"/>
            <a:r>
              <a:rPr lang="ru-RU" sz="3100" dirty="0" smtClean="0">
                <a:solidFill>
                  <a:srgbClr val="FFFF00"/>
                </a:solidFill>
                <a:latin typeface="Monotype Corsiva" pitchFamily="66" charset="0"/>
              </a:rPr>
              <a:t>Цель: </a:t>
            </a: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формировать первоначальное представление о планетах (их размерах, расположении к Солнцу, некоторых особенностях)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5257808" cy="428628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solidFill>
                  <a:srgbClr val="FFFF00"/>
                </a:solidFill>
                <a:latin typeface="Monotype Corsiva" pitchFamily="66" charset="0"/>
              </a:rPr>
              <a:t>Задачи:</a:t>
            </a:r>
            <a:r>
              <a:rPr lang="ru-RU" sz="3400" dirty="0" smtClean="0">
                <a:latin typeface="Monotype Corsiva" pitchFamily="66" charset="0"/>
              </a:rPr>
              <a:t> </a:t>
            </a:r>
          </a:p>
          <a:p>
            <a:pPr lvl="0">
              <a:buNone/>
            </a:pP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1.  Познакомить детей со строением солнечной системы; </a:t>
            </a:r>
          </a:p>
          <a:p>
            <a:pPr>
              <a:buNone/>
            </a:pP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2.  Познакомить детей с планетой  "Земля" с её формой и расположением в солнечной системе;</a:t>
            </a:r>
          </a:p>
          <a:p>
            <a:pPr>
              <a:buNone/>
            </a:pP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3.  Дать общее представление о  планетах, о солнечной системе, о космических летательных аппаратах;</a:t>
            </a:r>
          </a:p>
          <a:p>
            <a:pPr lvl="0">
              <a:buNone/>
            </a:pP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4.  Активизировать словарь дошкольников, расширять их кругозор.</a:t>
            </a:r>
          </a:p>
          <a:p>
            <a:pPr>
              <a:buNone/>
            </a:pPr>
            <a:endParaRPr lang="ru-RU" sz="2800" dirty="0">
              <a:latin typeface="Monotype Corsiva" pitchFamily="66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6" name="Picture 2" descr="C:\Documents and Settings\Марина\Рабочий стол\untitled.bmp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22" y="3714752"/>
            <a:ext cx="2897040" cy="242887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3672408"/>
          </a:xfrm>
        </p:spPr>
        <p:txBody>
          <a:bodyPr>
            <a:noAutofit/>
          </a:bodyPr>
          <a:lstStyle/>
          <a:p>
            <a:pPr algn="l"/>
            <a: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  <a:t>Знайте, дети, наше Солнце, </a:t>
            </a:r>
            <a:b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  <a:t>Что нам светит сквозь оконце – </a:t>
            </a:r>
            <a:b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  <a:t>Шаровидная звезда, </a:t>
            </a:r>
            <a:b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  <a:t>А не как сковорода.</a:t>
            </a:r>
            <a:r>
              <a:rPr lang="en-US" sz="1500" b="1" i="1" dirty="0" smtClean="0">
                <a:solidFill>
                  <a:srgbClr val="FFFF00"/>
                </a:solidFill>
                <a:latin typeface="Monotype Corsiva" pitchFamily="66" charset="0"/>
              </a:rPr>
              <a:t>                                                                 </a:t>
            </a:r>
            <a:br>
              <a:rPr lang="en-US" sz="15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en-US" sz="1500" b="1" i="1" dirty="0" smtClean="0">
                <a:solidFill>
                  <a:srgbClr val="FFFF00"/>
                </a:solidFill>
                <a:latin typeface="Monotype Corsiva" pitchFamily="66" charset="0"/>
              </a:rPr>
              <a:t>                                   </a:t>
            </a:r>
            <a: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  <a:t>И горячий Солнца мячик </a:t>
            </a:r>
            <a:b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en-US" sz="1500" b="1" i="1" dirty="0" smtClean="0">
                <a:solidFill>
                  <a:srgbClr val="FFFF00"/>
                </a:solidFill>
                <a:latin typeface="Monotype Corsiva" pitchFamily="66" charset="0"/>
              </a:rPr>
              <a:t>                                   </a:t>
            </a:r>
            <a: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  <a:t>По вселенной лихо скачет. </a:t>
            </a:r>
            <a:b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en-US" sz="1500" b="1" i="1" dirty="0" smtClean="0">
                <a:solidFill>
                  <a:srgbClr val="FFFF00"/>
                </a:solidFill>
                <a:latin typeface="Monotype Corsiva" pitchFamily="66" charset="0"/>
              </a:rPr>
              <a:t>                                   </a:t>
            </a:r>
            <a: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  <a:t>И дарует миру свет </a:t>
            </a:r>
            <a:b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en-US" sz="1500" b="1" i="1" dirty="0" smtClean="0">
                <a:solidFill>
                  <a:srgbClr val="FFFF00"/>
                </a:solidFill>
                <a:latin typeface="Monotype Corsiva" pitchFamily="66" charset="0"/>
              </a:rPr>
              <a:t>                                   </a:t>
            </a:r>
            <a: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  <a:t>Вместе с выводком планет.</a:t>
            </a:r>
            <a:r>
              <a:rPr lang="en-US" sz="1500" b="1" i="1" dirty="0" smtClean="0">
                <a:solidFill>
                  <a:srgbClr val="FFFF00"/>
                </a:solidFill>
                <a:latin typeface="Monotype Corsiva" pitchFamily="66" charset="0"/>
              </a:rPr>
              <a:t>  </a:t>
            </a:r>
            <a:br>
              <a:rPr lang="en-US" sz="15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en-US" sz="1500" b="1" i="1" dirty="0" smtClean="0">
                <a:solidFill>
                  <a:srgbClr val="FFFF00"/>
                </a:solidFill>
                <a:latin typeface="Monotype Corsiva" pitchFamily="66" charset="0"/>
              </a:rPr>
              <a:t>                                                                                 </a:t>
            </a:r>
            <a: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  <a:t>А планеты-шалунишки, </a:t>
            </a:r>
            <a:b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en-US" sz="1500" b="1" i="1" dirty="0" smtClean="0">
                <a:solidFill>
                  <a:srgbClr val="FFFF00"/>
                </a:solidFill>
                <a:latin typeface="Monotype Corsiva" pitchFamily="66" charset="0"/>
              </a:rPr>
              <a:t>                                                                                 </a:t>
            </a:r>
            <a: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  <a:t>Словно мячики-малышки, </a:t>
            </a:r>
            <a:b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en-US" sz="1500" b="1" i="1" dirty="0" smtClean="0">
                <a:solidFill>
                  <a:srgbClr val="FFFF00"/>
                </a:solidFill>
                <a:latin typeface="Monotype Corsiva" pitchFamily="66" charset="0"/>
              </a:rPr>
              <a:t>                                                                                 </a:t>
            </a:r>
            <a: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  <a:t>Рядом с солнышком всегда, </a:t>
            </a:r>
            <a:b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en-US" sz="1500" b="1" i="1" dirty="0" smtClean="0">
                <a:solidFill>
                  <a:srgbClr val="FFFF00"/>
                </a:solidFill>
                <a:latin typeface="Monotype Corsiva" pitchFamily="66" charset="0"/>
              </a:rPr>
              <a:t>                                                                                 </a:t>
            </a:r>
            <a: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  <a:t>Как праматерь им звезда. </a:t>
            </a:r>
            <a:r>
              <a:rPr lang="en-US" sz="1500" b="1" i="1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en-US" sz="15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en-US" sz="1500" b="1" i="1" dirty="0" smtClean="0">
                <a:solidFill>
                  <a:srgbClr val="FFFF00"/>
                </a:solidFill>
                <a:latin typeface="Monotype Corsiva" pitchFamily="66" charset="0"/>
              </a:rPr>
              <a:t>                                                                                                                              </a:t>
            </a:r>
            <a: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  <a:t>Резво бегают по кругу. </a:t>
            </a:r>
            <a:b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en-US" sz="1500" b="1" i="1" dirty="0" smtClean="0">
                <a:solidFill>
                  <a:srgbClr val="FFFF00"/>
                </a:solidFill>
                <a:latin typeface="Monotype Corsiva" pitchFamily="66" charset="0"/>
              </a:rPr>
              <a:t>                                                                                                                              </a:t>
            </a:r>
            <a: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  <a:t>Чтобы не мешать друг другу, </a:t>
            </a:r>
            <a:b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en-US" sz="1500" b="1" i="1" dirty="0" smtClean="0">
                <a:solidFill>
                  <a:srgbClr val="FFFF00"/>
                </a:solidFill>
                <a:latin typeface="Monotype Corsiva" pitchFamily="66" charset="0"/>
              </a:rPr>
              <a:t>                                                                                                                              </a:t>
            </a:r>
            <a: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  <a:t>Выбирают свой маршрут: </a:t>
            </a:r>
            <a:b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en-US" sz="1500" b="1" i="1" dirty="0" smtClean="0">
                <a:solidFill>
                  <a:srgbClr val="FFFF00"/>
                </a:solidFill>
                <a:latin typeface="Monotype Corsiva" pitchFamily="66" charset="0"/>
              </a:rPr>
              <a:t>                                                                                                                              </a:t>
            </a:r>
            <a:r>
              <a:rPr lang="ru-RU" sz="1500" b="1" i="1" dirty="0" smtClean="0">
                <a:solidFill>
                  <a:srgbClr val="FFFF00"/>
                </a:solidFill>
                <a:latin typeface="Monotype Corsiva" pitchFamily="66" charset="0"/>
              </a:rPr>
              <a:t>Там сегодня, завтра – тут. </a:t>
            </a:r>
            <a:endParaRPr lang="ru-RU" sz="1500" b="1" i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429000"/>
            <a:ext cx="813690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 smtClean="0"/>
          </a:p>
          <a:p>
            <a:endParaRPr lang="en-US" sz="1400" dirty="0" smtClean="0"/>
          </a:p>
          <a:p>
            <a: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Самый первый к Солнцу мячик – </a:t>
            </a:r>
            <a:r>
              <a:rPr lang="en-US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              </a:t>
            </a:r>
            <a: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Очень шустрый мальчик-с-пальчик, </a:t>
            </a:r>
            <a:b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То Меркурий, младший сын, </a:t>
            </a:r>
            <a:b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Самый быстрый из детин. </a:t>
            </a:r>
            <a:b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en-US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                                               </a:t>
            </a:r>
            <a: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Дальше девочка-Венера. </a:t>
            </a:r>
            <a:b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en-US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                                               </a:t>
            </a:r>
            <a: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За вуалью-атмосферой </a:t>
            </a:r>
            <a:b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en-US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                                               </a:t>
            </a:r>
            <a: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Прячет личико свое. </a:t>
            </a:r>
            <a:b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en-US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                                               </a:t>
            </a:r>
            <a: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Полюбуйтесь на нее! </a:t>
            </a:r>
            <a:b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en-US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                                                                                    </a:t>
            </a:r>
            <a: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Третьей мчит планета наша. </a:t>
            </a:r>
            <a:b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en-US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                                                                                    </a:t>
            </a:r>
            <a: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В целом мире нету краше! </a:t>
            </a:r>
            <a:b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en-US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                                                                                    </a:t>
            </a:r>
            <a: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Это милая Земля, </a:t>
            </a:r>
            <a:b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en-US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                                                                                    </a:t>
            </a:r>
            <a:r>
              <a:rPr lang="ru-RU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У нее своя семья. </a:t>
            </a:r>
            <a:r>
              <a:rPr lang="en-US" sz="1500" b="1" i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 </a:t>
            </a:r>
            <a:endParaRPr lang="ru-RU" sz="1500" b="1" i="1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9" name="Picture 3" descr="F:\фото космос\100CANON\IMG_298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56176" y="260648"/>
            <a:ext cx="2847721" cy="1872208"/>
          </a:xfrm>
          <a:prstGeom prst="rect">
            <a:avLst/>
          </a:prstGeom>
          <a:noFill/>
        </p:spPr>
      </p:pic>
      <p:pic>
        <p:nvPicPr>
          <p:cNvPr id="10" name="Picture 2" descr="F:\фото космос\100CANON\IMG_298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56176" y="4437112"/>
            <a:ext cx="2825513" cy="1944215"/>
          </a:xfrm>
          <a:prstGeom prst="rect">
            <a:avLst/>
          </a:prstGeom>
          <a:noFill/>
        </p:spPr>
      </p:pic>
      <p:pic>
        <p:nvPicPr>
          <p:cNvPr id="2050" name="Picture 2" descr="D:\Document's\Катя\для Иры\Марина\фото космос\интернет\планеты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1988840"/>
            <a:ext cx="1512168" cy="1800200"/>
          </a:xfrm>
          <a:prstGeom prst="rect">
            <a:avLst/>
          </a:prstGeom>
          <a:noFill/>
        </p:spPr>
      </p:pic>
      <p:pic>
        <p:nvPicPr>
          <p:cNvPr id="2051" name="Picture 3" descr="D:\Document's\Катя\для Иры\Марина\фото космос\интернет\1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9512" y="5157192"/>
            <a:ext cx="1905000" cy="13589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9000"/>
                            </p:stCondLst>
                            <p:childTnLst>
                              <p:par>
                                <p:cTn id="52" presetID="2" presetClass="entr" presetSubtype="8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620688"/>
            <a:ext cx="7211144" cy="5400600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Всюду водит за собою </a:t>
            </a:r>
            <a:endParaRPr lang="en-US" sz="12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Дочку, что зовут Луною. </a:t>
            </a:r>
            <a:endParaRPr lang="en-US" sz="12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за ними – красный Марс, </a:t>
            </a:r>
            <a:endParaRPr lang="en-US" sz="12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Грозный, как могучий барс</a:t>
            </a:r>
            <a:endParaRPr lang="en-US" sz="12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Он спешит с двумя сынами. </a:t>
            </a:r>
            <a:endParaRPr lang="en-US" sz="12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планета, а цунами. </a:t>
            </a:r>
            <a:endParaRPr lang="en-US" sz="12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Злой, коварнейший старик, </a:t>
            </a:r>
            <a:endParaRPr lang="en-US" sz="12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Хоть и ростом невелик</a:t>
            </a:r>
            <a:endParaRPr lang="en-US" sz="12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Следом катится Юпитер – </a:t>
            </a:r>
            <a:endParaRPr lang="en-US" sz="12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Самый рослый небожитель. </a:t>
            </a:r>
            <a:endParaRPr lang="en-US" sz="12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за ним Сатурн, Уран. </a:t>
            </a:r>
            <a:endParaRPr lang="en-US" sz="12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Каждый – тоже великан,</a:t>
            </a:r>
            <a:endParaRPr lang="en-US" sz="12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у каждого излишек </a:t>
            </a:r>
            <a:endParaRPr lang="en-US" sz="12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Очень маленьких детишек. </a:t>
            </a:r>
            <a:endParaRPr lang="en-US" sz="12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Скачут пред своим отцом, </a:t>
            </a:r>
            <a:endParaRPr lang="en-US" sz="12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Окружая их кольцом. </a:t>
            </a:r>
            <a:endParaRPr lang="en-US" sz="12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вы устали, дети, </a:t>
            </a:r>
          </a:p>
          <a:p>
            <a:pPr>
              <a:buNone/>
            </a:pP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Слушать про планеты эти, </a:t>
            </a:r>
            <a:endParaRPr lang="en-US" sz="12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Потерпите, верьте мне: </a:t>
            </a:r>
            <a:endParaRPr lang="en-US" sz="12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Их осталось только две. </a:t>
            </a:r>
            <a:endParaRPr lang="en-US" sz="12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планетою Ураном</a:t>
            </a:r>
            <a:endParaRPr lang="en-US" sz="12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Мчит Нептун орбитой странной.</a:t>
            </a:r>
            <a:endParaRPr lang="en-US" sz="12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Он такой же исполин, </a:t>
            </a:r>
            <a:endParaRPr lang="en-US" sz="12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Много деток рядом с ним! </a:t>
            </a:r>
            <a:endParaRPr lang="en-US" sz="12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Наконец, девятый шарик</a:t>
            </a:r>
            <a:endParaRPr lang="en-US" sz="12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последний </a:t>
            </a:r>
            <a:r>
              <a:rPr lang="ru-RU" sz="1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планетарик</a:t>
            </a: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Называется Плутон. </a:t>
            </a:r>
            <a:endParaRPr lang="en-US" sz="12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Рядом сын его – Харон.</a:t>
            </a:r>
            <a:endParaRPr lang="en-US" sz="12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нашей солнечной системе </a:t>
            </a:r>
            <a:endParaRPr lang="en-US" sz="12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Все устроено по теме. </a:t>
            </a:r>
            <a:endParaRPr lang="en-US" sz="12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 запомните, друзья, </a:t>
            </a:r>
            <a:endParaRPr lang="en-US" sz="12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Это дружная семья: </a:t>
            </a:r>
            <a:endParaRPr lang="en-US" sz="12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проказницы-планеты, </a:t>
            </a:r>
            <a:endParaRPr lang="en-US" sz="12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Астероиды, кометы, </a:t>
            </a:r>
          </a:p>
          <a:p>
            <a:pPr>
              <a:buNone/>
            </a:pP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пустой межзвездный газ – </a:t>
            </a:r>
            <a:endParaRPr lang="en-US" sz="12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Всё интересует нас! </a:t>
            </a:r>
          </a:p>
          <a:p>
            <a:pPr>
              <a:buNone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D:\Document's\Катя\для Иры\Марина\фото космос\Анимации про космос\Новая папка\285333552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5816" y="620688"/>
            <a:ext cx="676275" cy="685800"/>
          </a:xfrm>
          <a:prstGeom prst="rect">
            <a:avLst/>
          </a:prstGeom>
          <a:noFill/>
        </p:spPr>
      </p:pic>
      <p:pic>
        <p:nvPicPr>
          <p:cNvPr id="1029" name="Picture 5" descr="D:\Document's\Катя\для Иры\Марина\фото космос\Анимации про космос\Новая папка\53505158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5816" y="1628800"/>
            <a:ext cx="676275" cy="685800"/>
          </a:xfrm>
          <a:prstGeom prst="rect">
            <a:avLst/>
          </a:prstGeom>
          <a:noFill/>
        </p:spPr>
      </p:pic>
      <p:pic>
        <p:nvPicPr>
          <p:cNvPr id="1030" name="Picture 6" descr="D:\Document's\Катя\для Иры\Марина\фото космос\Анимации про космос\Новая папка\358116649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15816" y="4005064"/>
            <a:ext cx="676275" cy="685800"/>
          </a:xfrm>
          <a:prstGeom prst="rect">
            <a:avLst/>
          </a:prstGeom>
          <a:noFill/>
        </p:spPr>
      </p:pic>
      <p:pic>
        <p:nvPicPr>
          <p:cNvPr id="1031" name="Picture 7" descr="D:\Document's\Катя\для Иры\Марина\фото космос\Анимации про космос\Новая папка\955097029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15816" y="5085184"/>
            <a:ext cx="676275" cy="685800"/>
          </a:xfrm>
          <a:prstGeom prst="rect">
            <a:avLst/>
          </a:prstGeom>
          <a:noFill/>
        </p:spPr>
      </p:pic>
      <p:pic>
        <p:nvPicPr>
          <p:cNvPr id="1032" name="Picture 8" descr="D:\Document's\Катя\для Иры\Марина\фото космос\Анимации про космос\Новая папка\466136692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915816" y="2708920"/>
            <a:ext cx="676275" cy="685800"/>
          </a:xfrm>
          <a:prstGeom prst="rect">
            <a:avLst/>
          </a:prstGeom>
          <a:noFill/>
        </p:spPr>
      </p:pic>
      <p:pic>
        <p:nvPicPr>
          <p:cNvPr id="1034" name="Picture 10" descr="D:\Document's\Катя\для Иры\Марина\фото космос\Анимации про космос\Новая папка\408571340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164288" y="692696"/>
            <a:ext cx="676275" cy="685800"/>
          </a:xfrm>
          <a:prstGeom prst="rect">
            <a:avLst/>
          </a:prstGeom>
          <a:noFill/>
        </p:spPr>
      </p:pic>
      <p:pic>
        <p:nvPicPr>
          <p:cNvPr id="1035" name="Picture 11" descr="D:\Document's\Катя\для Иры\Марина\фото космос\Анимации про космос\Новая папка\896317182.gif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164288" y="2132856"/>
            <a:ext cx="676275" cy="685800"/>
          </a:xfrm>
          <a:prstGeom prst="rect">
            <a:avLst/>
          </a:prstGeom>
          <a:noFill/>
        </p:spPr>
      </p:pic>
      <p:pic>
        <p:nvPicPr>
          <p:cNvPr id="1036" name="Picture 12" descr="D:\Document's\Катя\для Иры\Марина\фото космос\Анимации про космос\Новая папка\90003999.gif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164288" y="3501008"/>
            <a:ext cx="676275" cy="685800"/>
          </a:xfrm>
          <a:prstGeom prst="rect">
            <a:avLst/>
          </a:prstGeom>
          <a:noFill/>
        </p:spPr>
      </p:pic>
      <p:pic>
        <p:nvPicPr>
          <p:cNvPr id="1037" name="Picture 13" descr="D:\Document's\Катя\для Иры\Марина\фото космос\Анимации про космос\Новая папка\911969225.gif"/>
          <p:cNvPicPr>
            <a:picLocks noChangeAspect="1" noChangeArrowheads="1" noCrop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164288" y="4869160"/>
            <a:ext cx="676275" cy="6858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4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 decel="100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" decel="100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decel="100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decel="100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400" decel="100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400" decel="100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decel="100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decel="100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decel="100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400" decel="100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decel="100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decel="100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decel="100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400" decel="100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decel="100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decel="100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00" decel="100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400" decel="100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decel="100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decel="100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" decel="100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0"/>
                            </p:stCondLst>
                            <p:childTnLst>
                              <p:par>
                                <p:cTn id="8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000"/>
                            </p:stCondLst>
                            <p:childTnLst>
                              <p:par>
                                <p:cTn id="9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00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5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6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7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8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3000"/>
                            </p:stCondLst>
                            <p:childTnLst>
                              <p:par>
                                <p:cTn id="19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4000"/>
                            </p:stCondLst>
                            <p:childTnLst>
                              <p:par>
                                <p:cTn id="20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6000"/>
                            </p:stCondLst>
                            <p:childTnLst>
                              <p:par>
                                <p:cTn id="2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7000"/>
                            </p:stCondLst>
                            <p:childTnLst>
                              <p:par>
                                <p:cTn id="2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7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7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7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28000"/>
                            </p:stCondLst>
                            <p:childTnLst>
                              <p:par>
                                <p:cTn id="2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7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7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7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9000"/>
                            </p:stCondLst>
                            <p:childTnLst>
                              <p:par>
                                <p:cTn id="2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7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7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7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30000"/>
                            </p:stCondLst>
                            <p:childTnLst>
                              <p:par>
                                <p:cTn id="23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7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7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7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31000"/>
                            </p:stCondLst>
                            <p:childTnLst>
                              <p:par>
                                <p:cTn id="24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7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7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7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32000"/>
                            </p:stCondLst>
                            <p:childTnLst>
                              <p:par>
                                <p:cTn id="24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7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7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7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33000"/>
                            </p:stCondLst>
                            <p:childTnLst>
                              <p:par>
                                <p:cTn id="25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7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7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7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34000"/>
                            </p:stCondLst>
                            <p:childTnLst>
                              <p:par>
                                <p:cTn id="26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7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7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7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35000"/>
                            </p:stCondLst>
                            <p:childTnLst>
                              <p:par>
                                <p:cTn id="2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7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7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7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36000"/>
                            </p:stCondLst>
                            <p:childTnLst>
                              <p:par>
                                <p:cTn id="27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7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7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7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37000"/>
                            </p:stCondLst>
                            <p:childTnLst>
                              <p:par>
                                <p:cTn id="27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7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7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7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38000"/>
                            </p:stCondLst>
                            <p:childTnLst>
                              <p:par>
                                <p:cTn id="28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7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7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7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39000"/>
                            </p:stCondLst>
                            <p:childTnLst>
                              <p:par>
                                <p:cTn id="29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7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7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7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40000"/>
                            </p:stCondLst>
                            <p:childTnLst>
                              <p:par>
                                <p:cTn id="29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7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7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7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41000"/>
                            </p:stCondLst>
                            <p:childTnLst>
                              <p:par>
                                <p:cTn id="30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7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7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7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F:\фото космос\100CANON\IMG_29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85729"/>
            <a:ext cx="3679294" cy="2643206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2" descr="F:\фото космос\100CANON\IMG_299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3571876"/>
            <a:ext cx="3714776" cy="2928958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428596" y="3071810"/>
            <a:ext cx="38576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Есть одна планета-сад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В этом космосе холодном.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Только здесь леса шумят,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Птиц скликая перелётных,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Лишь на ней одной цветут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Ландыши в траве зелёной,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И стрекозы только тут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В речку смотрят удивлённо…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Береги свою планету — Ведь другой, похожей, нету!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F:\фото космос\100CANON\IMG_298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3438" y="285728"/>
            <a:ext cx="3735184" cy="2643206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advClick="0" advTm="2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1" presetClass="entr" presetSubtype="8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8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8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F:\фото космос\100CANON\IMG_299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000108"/>
            <a:ext cx="5214974" cy="421484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76200">
            <a:solidFill>
              <a:schemeClr val="tx1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5786446" y="857232"/>
            <a:ext cx="31432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По порядку все планеты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Назовёт любой из нас: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Раз — Меркурий,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Два — Венера,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Три — Земля,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Четыре — Марс.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Пять — Юпитер,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Шесть — Сатурн,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Семь — Уран,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За ним — Нептун.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Он восьмым идёт по счёту.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А за ним уже, потом,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И девятая планета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Под названием Плутон.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7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>
                <a:solidFill>
                  <a:srgbClr val="FFFF00"/>
                </a:solidFill>
                <a:latin typeface="Monotype Corsiva" pitchFamily="66" charset="0"/>
              </a:rPr>
              <a:t>На ракете долечу я до звезд далеких</a:t>
            </a:r>
            <a:r>
              <a:rPr lang="ru-RU" sz="4900" dirty="0" smtClean="0">
                <a:solidFill>
                  <a:srgbClr val="FFFF00"/>
                </a:solidFill>
              </a:rPr>
              <a:t/>
            </a:r>
            <a:br>
              <a:rPr lang="ru-RU" sz="4900" dirty="0" smtClean="0">
                <a:solidFill>
                  <a:srgbClr val="FFFF00"/>
                </a:solidFill>
              </a:rPr>
            </a:br>
            <a:endParaRPr lang="ru-RU" sz="4900" dirty="0">
              <a:solidFill>
                <a:srgbClr val="FFFF00"/>
              </a:solidFill>
            </a:endParaRPr>
          </a:p>
        </p:txBody>
      </p:sp>
      <p:pic>
        <p:nvPicPr>
          <p:cNvPr id="7169" name="Picture 1" descr="F:\фото космос\100CANON\IMG_3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1571612"/>
            <a:ext cx="6643734" cy="4572032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00"/>
                            </p:stCondLst>
                            <p:childTnLst>
                              <p:par>
                                <p:cTn id="1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962</TotalTime>
  <Words>329</Words>
  <Application>Microsoft Office PowerPoint</Application>
  <PresentationFormat>Экран (4:3)</PresentationFormat>
  <Paragraphs>73</Paragraphs>
  <Slides>15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Ознакомление детей средней группы  1 с КОСМОСОМ</vt:lpstr>
      <vt:lpstr>Совместная деятельность по ознакомлению детей с Космосом</vt:lpstr>
      <vt:lpstr>Я хотел бы слетать на луну, В неразгаданный мир окунуться. И подобно красивому сну К самой яркой звезде прикоснуться. Долететь до далёких орбит, Неизвестных всем нам измерений, Где загадочный космос хранит Много тайн необъятной вселенной.  На планетах других побывать, О которых наука не знает. И существ неземных повидать, -  Что на странных тарелках летают. Расспросить, как живётся им там, Есть ли осень, зима или лето, С какой целью всегда летят к нам –  На забытую Богом планету… Все о чём-то мечтают всегда, И стремятся чего-то добиться. Только космос, увы, никогда Не захочет, наверно, открыться..</vt:lpstr>
      <vt:lpstr>Цель: формировать первоначальное представление о планетах (их размерах, расположении к Солнцу, некоторых особенностях)</vt:lpstr>
      <vt:lpstr>Знайте, дети, наше Солнце,  Что нам светит сквозь оконце –  Шаровидная звезда,  А не как сковорода.                                                                                                     И горячий Солнца мячик                                     По вселенной лихо скачет.                                     И дарует миру свет                                     Вместе с выводком планет.                                                                                    А планеты-шалунишки,                                                                                   Словно мячики-малышки,                                                                                   Рядом с солнышком всегда,                                                                                   Как праматерь им звезда.                                                                                                                                Резво бегают по кругу.                                                                                                                                Чтобы не мешать друг другу,                                                                                                                                Выбирают свой маршрут:                                                                                                                                Там сегодня, завтра – тут. </vt:lpstr>
      <vt:lpstr>Слайд 6</vt:lpstr>
      <vt:lpstr>Слайд 7</vt:lpstr>
      <vt:lpstr>Слайд 8</vt:lpstr>
      <vt:lpstr> На ракете долечу я до звезд далеких </vt:lpstr>
      <vt:lpstr>Звездолет - стальная птица,  Он быстрее света мчится.  Познает на практике  Звездные Галактики! Наша практика проста, С мамой знаем точно, Полетим в Дисней Ленд В звездолете срочно! </vt:lpstr>
      <vt:lpstr> В космической ракете,  С названием Буран,  Успеем все на свете,  Побыть и тут, и там!  Мой папа - главный штурман,  А мама-командир,  Семьею нашей дружной,  Мы в Космос полетим! </vt:lpstr>
      <vt:lpstr>Хороша ракета наша Ей весь Космос по плечу! Стану я немного старше На Луну в ней полечу! «Ты еще совсем ребенок» - Так мне папа говорит. И поэтому в ракете Он со мною полетит!</vt:lpstr>
      <vt:lpstr>Орбитальная станция «Карусель»</vt:lpstr>
      <vt:lpstr>Вот звёздное небо! Что видно на нём? - Звёзды там светят далёким огнём! - Только ли звёзды на небе сияют? - Нет! Среди звёзд там планеты блуждают! - Как так блуждают? Дороги не знают? - Нет! Это кажется, будто блуждают!  Все они - Солнца большая семья. И под влияньем его притяжения  Вечно творят круговые движения!  И вместе с ними планета моя -  Та, что зовётся планетой "Земля",  Та, на которой живём ты и я!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Admin</cp:lastModifiedBy>
  <cp:revision>103</cp:revision>
  <dcterms:created xsi:type="dcterms:W3CDTF">2011-05-19T12:37:47Z</dcterms:created>
  <dcterms:modified xsi:type="dcterms:W3CDTF">2013-05-24T13:05:31Z</dcterms:modified>
</cp:coreProperties>
</file>