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77" r:id="rId3"/>
    <p:sldId id="267" r:id="rId4"/>
    <p:sldId id="268" r:id="rId5"/>
    <p:sldId id="269" r:id="rId6"/>
    <p:sldId id="270" r:id="rId7"/>
    <p:sldId id="271" r:id="rId8"/>
    <p:sldId id="279" r:id="rId9"/>
    <p:sldId id="274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1" autoAdjust="0"/>
    <p:restoredTop sz="94660"/>
  </p:normalViewPr>
  <p:slideViewPr>
    <p:cSldViewPr>
      <p:cViewPr varScale="1">
        <p:scale>
          <a:sx n="61" d="100"/>
          <a:sy n="61" d="100"/>
        </p:scale>
        <p:origin x="-9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9076B-2BED-4882-A4C6-CAEAD7446199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EB03-F970-451C-8CF2-BD822047B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A3A5-3F5B-4CC5-9B7F-5FD201A7F80F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8EA33-FDE2-4C1C-BE2E-0316E1AD6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onion.net.ru/onion/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Лук   от  семи  недуг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-545817" y="1571609"/>
            <a:ext cx="45719" cy="7144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7752" y="1857364"/>
            <a:ext cx="3829048" cy="2428892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lvl="0"/>
            <a:endParaRPr lang="ru-RU" sz="1900" dirty="0" smtClean="0"/>
          </a:p>
          <a:p>
            <a:pPr lvl="0" algn="ctr"/>
            <a:r>
              <a:rPr lang="ru-RU" sz="1900" dirty="0" smtClean="0"/>
              <a:t>Наш огород </a:t>
            </a:r>
            <a:r>
              <a:rPr lang="ru-RU" sz="1900" dirty="0" smtClean="0"/>
              <a:t> в </a:t>
            </a:r>
            <a:r>
              <a:rPr lang="ru-RU" sz="1900" dirty="0" smtClean="0"/>
              <a:t>образцовом порядке, как </a:t>
            </a:r>
            <a:r>
              <a:rPr lang="ru-RU" sz="1900" dirty="0" smtClean="0"/>
              <a:t> на </a:t>
            </a:r>
            <a:r>
              <a:rPr lang="ru-RU" sz="1900" dirty="0" smtClean="0"/>
              <a:t>параде построились </a:t>
            </a:r>
            <a:r>
              <a:rPr lang="ru-RU" sz="1900" dirty="0" smtClean="0"/>
              <a:t> грядки</a:t>
            </a:r>
            <a:r>
              <a:rPr lang="ru-RU" sz="1900" dirty="0" smtClean="0"/>
              <a:t>, </a:t>
            </a:r>
            <a:r>
              <a:rPr lang="ru-RU" sz="1900" dirty="0" smtClean="0"/>
              <a:t>словно  живая  </a:t>
            </a:r>
            <a:r>
              <a:rPr lang="ru-RU" sz="1900" dirty="0" smtClean="0"/>
              <a:t>ограда вокруг, пик </a:t>
            </a:r>
            <a:r>
              <a:rPr lang="ru-RU" sz="1900" dirty="0" smtClean="0"/>
              <a:t> зеленый </a:t>
            </a:r>
            <a:r>
              <a:rPr lang="ru-RU" sz="1900" dirty="0" smtClean="0"/>
              <a:t>выставил </a:t>
            </a:r>
            <a:r>
              <a:rPr lang="ru-RU" sz="1900" b="1" dirty="0" smtClean="0"/>
              <a:t>…</a:t>
            </a:r>
            <a:endParaRPr lang="ru-RU" sz="1900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86380" y="4714884"/>
            <a:ext cx="3071834" cy="1411279"/>
          </a:xfr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Презентацию  </a:t>
            </a:r>
            <a:r>
              <a:rPr lang="ru-RU" sz="1800" dirty="0" smtClean="0"/>
              <a:t>подготовила: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в</a:t>
            </a:r>
            <a:r>
              <a:rPr lang="ru-RU" sz="1800" dirty="0" smtClean="0"/>
              <a:t>оспитатель  </a:t>
            </a:r>
            <a:r>
              <a:rPr lang="ru-RU" sz="1800" dirty="0" smtClean="0"/>
              <a:t>группы № 12        </a:t>
            </a:r>
            <a:r>
              <a:rPr lang="ru-RU" sz="1800" dirty="0" smtClean="0"/>
              <a:t>  Болотина </a:t>
            </a:r>
            <a:r>
              <a:rPr lang="ru-RU" sz="1800" dirty="0" smtClean="0"/>
              <a:t>С.А.                                 </a:t>
            </a:r>
          </a:p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>
          <a:xfrm>
            <a:off x="857224" y="2362200"/>
            <a:ext cx="3071834" cy="3763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www.tepli4ka.com/foto/-kak-rastyot-luk/image.raw?type=img&amp;id=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3800475" cy="421484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472518" cy="6143668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            </a:t>
            </a:r>
            <a:r>
              <a:rPr lang="ru-RU" sz="4400" b="1" u="sng" dirty="0" smtClean="0">
                <a:solidFill>
                  <a:srgbClr val="00B050"/>
                </a:solidFill>
              </a:rPr>
              <a:t>Полезные   ресурсы 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 lvl="0"/>
            <a:r>
              <a:rPr lang="ru-RU" sz="1800" dirty="0" smtClean="0"/>
              <a:t>Лаптев Ю.П. «Растения  от «А» до «Я» </a:t>
            </a:r>
          </a:p>
          <a:p>
            <a:pPr lvl="0"/>
            <a:r>
              <a:rPr lang="ru-RU" sz="1800" dirty="0" smtClean="0"/>
              <a:t>Надеждина Н. «Где щи, там и нас ищи» </a:t>
            </a:r>
          </a:p>
          <a:p>
            <a:pPr lvl="0"/>
            <a:r>
              <a:rPr lang="ru-RU" sz="1800" dirty="0" smtClean="0"/>
              <a:t>Осипов Н.Ф. «Занимательная  ботаническая  энциклопедия» </a:t>
            </a:r>
          </a:p>
          <a:p>
            <a:pPr lvl="0"/>
            <a:r>
              <a:rPr lang="ru-RU" sz="1800" dirty="0" smtClean="0"/>
              <a:t>Смирнов А. «Зачем  луку  луковица» </a:t>
            </a:r>
          </a:p>
          <a:p>
            <a:pPr lvl="0"/>
            <a:r>
              <a:rPr lang="ru-RU" sz="1800" dirty="0" smtClean="0"/>
              <a:t>Смирнов А. «Мир  растений» </a:t>
            </a:r>
          </a:p>
          <a:p>
            <a:pPr lvl="0"/>
            <a:r>
              <a:rPr lang="ru-RU" sz="1800" u="sng" dirty="0" smtClean="0">
                <a:solidFill>
                  <a:srgbClr val="FF0000"/>
                </a:solidFill>
                <a:hlinkClick r:id="rId2"/>
              </a:rPr>
              <a:t>http://onion.net.ru/onion/html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ru-RU" sz="1800" dirty="0" smtClean="0"/>
              <a:t>Козлова Т.А., </a:t>
            </a:r>
            <a:r>
              <a:rPr lang="ru-RU" sz="1800" dirty="0" err="1" smtClean="0"/>
              <a:t>Сивоглазов</a:t>
            </a:r>
            <a:r>
              <a:rPr lang="ru-RU" sz="1800" dirty="0" smtClean="0"/>
              <a:t>  В.И. Атлас родной природы «Овощи и фрукты» </a:t>
            </a:r>
          </a:p>
          <a:p>
            <a:pPr lvl="0"/>
            <a:r>
              <a:rPr lang="ru-RU" sz="1800" dirty="0" smtClean="0"/>
              <a:t>Надеждина Н. «Вокруг света по стране  </a:t>
            </a:r>
            <a:r>
              <a:rPr lang="ru-RU" sz="1800" dirty="0" err="1" smtClean="0"/>
              <a:t>Легумии</a:t>
            </a:r>
            <a:r>
              <a:rPr lang="ru-RU" sz="1800" dirty="0" smtClean="0"/>
              <a:t>» </a:t>
            </a:r>
          </a:p>
          <a:p>
            <a:pPr>
              <a:buNone/>
            </a:pPr>
            <a:r>
              <a:rPr lang="ru-RU" sz="1800" dirty="0" smtClean="0"/>
              <a:t>  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547813" y="260350"/>
            <a:ext cx="60483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spc="720" dirty="0">
              <a:ln w="9525">
                <a:noFill/>
                <a:round/>
                <a:headEnd/>
                <a:tailEnd/>
              </a:ln>
              <a:solidFill>
                <a:srgbClr val="0072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57158" y="285728"/>
            <a:ext cx="8501122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>
                <a:solidFill>
                  <a:srgbClr val="005200"/>
                </a:solidFill>
              </a:rPr>
              <a:t>Знаете ли </a:t>
            </a:r>
            <a:r>
              <a:rPr lang="ru-RU" sz="4800" dirty="0" smtClean="0">
                <a:solidFill>
                  <a:srgbClr val="005200"/>
                </a:solidFill>
              </a:rPr>
              <a:t>вы где  родился  лук</a:t>
            </a:r>
            <a:r>
              <a:rPr lang="ru-RU" sz="4800" dirty="0">
                <a:solidFill>
                  <a:srgbClr val="005200"/>
                </a:solidFill>
              </a:rPr>
              <a:t>?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643438" y="3214686"/>
            <a:ext cx="3889374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Родина репчатого лука – горы Афганистана, Туркмении, Ирана.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285984" y="1357298"/>
            <a:ext cx="487523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/>
              <a:t>     Заглянем  в </a:t>
            </a:r>
            <a:r>
              <a:rPr lang="ru-RU" sz="2800" dirty="0"/>
              <a:t>энциклопедию.</a:t>
            </a:r>
          </a:p>
        </p:txBody>
      </p:sp>
      <p:pic>
        <p:nvPicPr>
          <p:cNvPr id="9" name="Picture 2" descr="http://www.fisnyak.ru/post/post68/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357430"/>
            <a:ext cx="3571900" cy="374331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57157" y="285728"/>
            <a:ext cx="8391555" cy="63579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 i="1" u="none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6227763" y="3573463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 i="1" u="none"/>
              <a:t>Лук -  шалот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635375" y="3213100"/>
            <a:ext cx="157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 i="1" u="none"/>
              <a:t>Лук - слизун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395288" y="5084763"/>
            <a:ext cx="2449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 i="1" u="none"/>
              <a:t>Многоярусный лук</a:t>
            </a:r>
          </a:p>
        </p:txBody>
      </p:sp>
      <p:pic>
        <p:nvPicPr>
          <p:cNvPr id="7174" name="Picture 8" descr="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63938" y="1557338"/>
            <a:ext cx="1735137" cy="1441450"/>
          </a:xfrm>
          <a:solidFill>
            <a:schemeClr val="bg1"/>
          </a:solidFill>
          <a:ln w="57150" cap="flat">
            <a:solidFill>
              <a:srgbClr val="99FF33"/>
            </a:solidFill>
            <a:prstDash val="sysDot"/>
          </a:ln>
        </p:spPr>
      </p:pic>
      <p:pic>
        <p:nvPicPr>
          <p:cNvPr id="7175" name="Picture 9" descr="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836613"/>
            <a:ext cx="1655762" cy="1370012"/>
          </a:xfrm>
          <a:solidFill>
            <a:schemeClr val="bg1"/>
          </a:solidFill>
          <a:ln w="57150" cap="flat">
            <a:solidFill>
              <a:srgbClr val="00FF00"/>
            </a:solidFill>
            <a:prstDash val="sysDot"/>
          </a:ln>
        </p:spPr>
      </p:pic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1116013" y="3789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/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900113" y="2349500"/>
            <a:ext cx="1674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 i="1" u="none"/>
              <a:t>Лук - шнитт</a:t>
            </a: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3643313" y="5786438"/>
            <a:ext cx="1474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 i="1" u="none"/>
              <a:t>Лук - порей</a:t>
            </a:r>
          </a:p>
        </p:txBody>
      </p:sp>
      <p:pic>
        <p:nvPicPr>
          <p:cNvPr id="7179" name="Picture 14" descr="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573463"/>
            <a:ext cx="1655762" cy="1296987"/>
          </a:xfrm>
          <a:prstGeom prst="rect">
            <a:avLst/>
          </a:prstGeom>
          <a:solidFill>
            <a:schemeClr val="bg1"/>
          </a:solidFill>
          <a:ln w="57150">
            <a:solidFill>
              <a:srgbClr val="00FF00"/>
            </a:solidFill>
            <a:prstDash val="sysDot"/>
            <a:miter lim="800000"/>
            <a:headEnd/>
            <a:tailEnd/>
          </a:ln>
        </p:spPr>
      </p:pic>
      <p:pic>
        <p:nvPicPr>
          <p:cNvPr id="7180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227763" y="4508500"/>
            <a:ext cx="1771650" cy="1368425"/>
          </a:xfrm>
          <a:solidFill>
            <a:schemeClr val="bg1"/>
          </a:solidFill>
          <a:ln w="57150" cap="flat">
            <a:solidFill>
              <a:srgbClr val="00FF00"/>
            </a:solidFill>
            <a:prstDash val="sysDot"/>
          </a:ln>
        </p:spPr>
      </p:pic>
      <p:sp>
        <p:nvSpPr>
          <p:cNvPr id="7181" name="Text Box 19"/>
          <p:cNvSpPr txBox="1">
            <a:spLocks noChangeArrowheads="1"/>
          </p:cNvSpPr>
          <p:nvPr/>
        </p:nvSpPr>
        <p:spPr bwMode="auto">
          <a:xfrm>
            <a:off x="6300788" y="6216650"/>
            <a:ext cx="1851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 i="1" u="none"/>
              <a:t>Репчатый лук</a:t>
            </a:r>
          </a:p>
          <a:p>
            <a:pPr algn="l"/>
            <a:endParaRPr lang="ru-RU"/>
          </a:p>
        </p:txBody>
      </p:sp>
      <p:pic>
        <p:nvPicPr>
          <p:cNvPr id="718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63" y="2214563"/>
            <a:ext cx="1785937" cy="1339850"/>
          </a:xfrm>
          <a:prstGeom prst="rect">
            <a:avLst/>
          </a:prstGeom>
          <a:noFill/>
          <a:ln w="57150">
            <a:solidFill>
              <a:srgbClr val="00FF00"/>
            </a:solidFill>
            <a:prstDash val="sysDot"/>
            <a:miter lim="800000"/>
            <a:headEnd/>
            <a:tailEnd/>
          </a:ln>
        </p:spPr>
      </p:pic>
      <p:pic>
        <p:nvPicPr>
          <p:cNvPr id="7183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75" y="4143375"/>
            <a:ext cx="1428750" cy="1604963"/>
          </a:xfrm>
          <a:prstGeom prst="rect">
            <a:avLst/>
          </a:prstGeom>
          <a:noFill/>
          <a:ln w="57150">
            <a:solidFill>
              <a:srgbClr val="00FF00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85720" y="214290"/>
            <a:ext cx="8497888" cy="609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b="1" u="none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051050" y="2997200"/>
            <a:ext cx="4937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671638" y="1647825"/>
            <a:ext cx="304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429124" y="2143115"/>
            <a:ext cx="3959226" cy="30469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Свежий репчатый лук возбуждает аппетит, </a:t>
            </a:r>
          </a:p>
          <a:p>
            <a:pPr algn="ctr">
              <a:defRPr/>
            </a:pPr>
            <a:r>
              <a:rPr lang="ru-RU" sz="2400" b="1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усиливает выделение пищеварительного сока,</a:t>
            </a:r>
          </a:p>
          <a:p>
            <a:pPr algn="ctr">
              <a:defRPr/>
            </a:pPr>
            <a:r>
              <a:rPr lang="ru-RU" sz="2400" b="1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способствует лучшему усвоению питательных веществ.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endParaRPr lang="ru-RU" sz="2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198" name="Picture 19" descr="297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1785926"/>
            <a:ext cx="3171821" cy="3944951"/>
          </a:xfrm>
          <a:ln w="57150">
            <a:solidFill>
              <a:srgbClr val="00B050"/>
            </a:solidFill>
          </a:ln>
        </p:spPr>
      </p:pic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1785918" y="428604"/>
            <a:ext cx="535785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4800" u="none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Репчатый </a:t>
            </a:r>
            <a:r>
              <a:rPr lang="ru-RU" sz="4800" u="none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лук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395288" y="260350"/>
            <a:ext cx="8497887" cy="62404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 u="none">
              <a:solidFill>
                <a:schemeClr val="accent2"/>
              </a:solidFill>
            </a:endParaRP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1844675"/>
            <a:ext cx="3286148" cy="3941779"/>
          </a:xfrm>
          <a:solidFill>
            <a:schemeClr val="bg1"/>
          </a:solidFill>
          <a:ln w="57150" cap="flat">
            <a:solidFill>
              <a:srgbClr val="00B050"/>
            </a:solidFill>
            <a:prstDash val="solid"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857364"/>
            <a:ext cx="3929090" cy="422593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dirty="0" smtClean="0">
                <a:latin typeface="Arial" charset="0"/>
              </a:rPr>
              <a:t>     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На родине растения настой из листьев </a:t>
            </a:r>
            <a:r>
              <a:rPr lang="ru-RU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батуна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используют при желудочно-кишечных заболеваниях, как болеутоляющее и потогонное средство.      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</a:t>
            </a:r>
            <a:r>
              <a:rPr lang="ru-RU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Батун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применяют для производства препаратов, понижающих артериальное давление и повышающих эластичность капилляров.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785918" y="500042"/>
            <a:ext cx="550072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u="none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</a:t>
            </a:r>
            <a:r>
              <a:rPr lang="ru-RU" sz="4800" u="none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Лук - </a:t>
            </a:r>
            <a:r>
              <a:rPr lang="ru-RU" sz="4800" u="none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батун</a:t>
            </a:r>
            <a:endParaRPr lang="ru-RU" sz="4800" u="none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/>
        </p:nvSpPr>
        <p:spPr bwMode="auto">
          <a:xfrm>
            <a:off x="285720" y="285728"/>
            <a:ext cx="8572560" cy="6311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 u="none">
              <a:solidFill>
                <a:schemeClr val="accent2"/>
              </a:solidFill>
            </a:endParaRPr>
          </a:p>
        </p:txBody>
      </p:sp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1643042" y="500042"/>
            <a:ext cx="5857916" cy="785818"/>
          </a:xfr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b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Лук-порей</a:t>
            </a:r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4071942"/>
            <a:ext cx="2374900" cy="2089150"/>
          </a:xfrm>
          <a:solidFill>
            <a:srgbClr val="00CC00"/>
          </a:solidFill>
          <a:ln w="57150" cap="flat">
            <a:solidFill>
              <a:srgbClr val="00B050"/>
            </a:solidFill>
            <a:prstDash val="solid"/>
          </a:ln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68313" y="1628775"/>
            <a:ext cx="4608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ru-RU" u="none"/>
              <a:t> </a:t>
            </a:r>
            <a:endParaRPr lang="ru-RU" sz="2400" b="1" u="none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4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57554" y="3286124"/>
            <a:ext cx="2449512" cy="2116138"/>
          </a:xfrm>
          <a:solidFill>
            <a:srgbClr val="00CC00"/>
          </a:solidFill>
          <a:ln w="57150" cap="flat">
            <a:solidFill>
              <a:srgbClr val="00B050"/>
            </a:solidFill>
            <a:prstDash val="solid"/>
          </a:ln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95288" y="1357298"/>
            <a:ext cx="62642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  <a:defRPr/>
            </a:pPr>
            <a:r>
              <a:rPr lang="ru-RU" b="1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повышает аппетит; 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lang="ru-RU" b="1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улучшает пищеварение,  деятельность жёлчного </a:t>
            </a:r>
            <a:endParaRPr lang="ru-RU" b="1" u="none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l">
              <a:buFont typeface="Wingdings" pitchFamily="2" charset="2"/>
              <a:buChar char="ü"/>
              <a:defRPr/>
            </a:pPr>
            <a:r>
              <a:rPr lang="ru-RU" b="1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пузыря </a:t>
            </a:r>
            <a:r>
              <a:rPr lang="ru-RU" b="1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 печени;  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lang="ru-RU" b="1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обладает мочегонным действием;  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lang="ru-RU" b="1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полезен при ожирении, ревматизме,  </a:t>
            </a:r>
          </a:p>
          <a:p>
            <a:pPr algn="l">
              <a:defRPr/>
            </a:pPr>
            <a:r>
              <a:rPr lang="ru-RU" b="1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подагре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8" name="Picture 13" descr="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785926"/>
            <a:ext cx="2374900" cy="2087562"/>
          </a:xfrm>
          <a:prstGeom prst="rect">
            <a:avLst/>
          </a:prstGeom>
          <a:noFill/>
          <a:ln w="57150">
            <a:solidFill>
              <a:srgbClr val="00B050"/>
            </a:solidFill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57158" y="285728"/>
            <a:ext cx="8569325" cy="62865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 u="none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318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14480" y="642918"/>
            <a:ext cx="6072230" cy="857256"/>
          </a:xfr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800" b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Душистый лук</a:t>
            </a:r>
            <a:r>
              <a:rPr lang="ru-RU" sz="4800" b="0" dirty="0" smtClean="0"/>
              <a:t> 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4571999" y="2643182"/>
            <a:ext cx="385765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Используется при заболеваниях сердца, гастрите, неврастении,</a:t>
            </a:r>
            <a:r>
              <a:rPr lang="ru-RU" dirty="0"/>
              <a:t> </a:t>
            </a:r>
            <a:r>
              <a:rPr lang="ru-RU" sz="2400" b="1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бронхите. </a:t>
            </a:r>
          </a:p>
          <a:p>
            <a:pPr algn="ctr">
              <a:defRPr/>
            </a:pPr>
            <a:r>
              <a:rPr lang="ru-RU" sz="2400" b="1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Повышает иммунитет.</a:t>
            </a:r>
          </a:p>
        </p:txBody>
      </p:sp>
      <p:pic>
        <p:nvPicPr>
          <p:cNvPr id="12293" name="Picture 6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71678"/>
            <a:ext cx="3168650" cy="3786214"/>
          </a:xfrm>
          <a:prstGeom prst="rect">
            <a:avLst/>
          </a:prstGeom>
          <a:noFill/>
          <a:ln w="57150">
            <a:solidFill>
              <a:srgbClr val="00B050"/>
            </a:solidFill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547813" y="260350"/>
            <a:ext cx="60483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spc="720" dirty="0">
              <a:ln w="9525">
                <a:noFill/>
                <a:round/>
                <a:headEnd/>
                <a:tailEnd/>
              </a:ln>
              <a:solidFill>
                <a:srgbClr val="0072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197" name="Picture 5" descr="спирил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500306"/>
            <a:ext cx="3887787" cy="2573337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8198" name="Picture 6" descr="{7C514B1E-3E1E-48CE-A528-FE7D9DDB8227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500306"/>
            <a:ext cx="2795587" cy="2592387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258888" y="5373688"/>
            <a:ext cx="6769100" cy="1006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/>
              <a:t>Если на пути невидимых луковых стрел окажутся </a:t>
            </a:r>
            <a:r>
              <a:rPr lang="ru-RU" sz="2000" dirty="0" smtClean="0"/>
              <a:t>возбудители  </a:t>
            </a:r>
            <a:r>
              <a:rPr lang="ru-RU" sz="2000" dirty="0"/>
              <a:t>болезней – вредные микробы, то они будут уничтожены.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14282" y="357166"/>
            <a:ext cx="8786874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5200"/>
                </a:solidFill>
                <a:latin typeface="+mj-lt"/>
              </a:rPr>
              <a:t>Кто же лечит нас от семи недуг?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987675" y="1428737"/>
            <a:ext cx="345598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Обратимся  к медицине.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ChangeArrowheads="1"/>
          </p:cNvSpPr>
          <p:nvPr/>
        </p:nvSpPr>
        <p:spPr bwMode="auto">
          <a:xfrm>
            <a:off x="357158" y="357166"/>
            <a:ext cx="8572560" cy="62865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 u="none">
              <a:solidFill>
                <a:schemeClr val="accent2"/>
              </a:solidFill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285852" y="642918"/>
            <a:ext cx="692948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u="none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ru-RU" sz="4800" b="1" u="none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Народная </a:t>
            </a:r>
            <a:r>
              <a:rPr lang="ru-RU" sz="4800" b="1" u="none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медицина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71500" y="1857364"/>
            <a:ext cx="64817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000" b="1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Рецепт :  </a:t>
            </a:r>
            <a:endParaRPr lang="ru-RU" sz="2000" b="1" u="none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71473" y="4500570"/>
            <a:ext cx="70009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000" b="1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Рецепт </a:t>
            </a:r>
            <a:r>
              <a:rPr lang="ru-RU" sz="2000" b="1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: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endParaRPr lang="ru-RU" sz="2000" b="1" u="none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571472" y="5143512"/>
            <a:ext cx="685804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u="none" dirty="0" smtClean="0">
                <a:latin typeface="Times New Roman" pitchFamily="18" charset="0"/>
              </a:rPr>
              <a:t>Свежий сок </a:t>
            </a:r>
            <a:r>
              <a:rPr lang="ru-RU" u="none" dirty="0" smtClean="0">
                <a:latin typeface="Times New Roman" pitchFamily="18" charset="0"/>
              </a:rPr>
              <a:t> репчатого </a:t>
            </a:r>
            <a:r>
              <a:rPr lang="ru-RU" u="none" dirty="0" smtClean="0">
                <a:latin typeface="Times New Roman" pitchFamily="18" charset="0"/>
              </a:rPr>
              <a:t>лука помогает при ангине: пить по ч.л. 3-4р. в день. Можно </a:t>
            </a:r>
            <a:r>
              <a:rPr lang="ru-RU" u="none" dirty="0" smtClean="0">
                <a:latin typeface="Times New Roman" pitchFamily="18" charset="0"/>
              </a:rPr>
              <a:t> сок  лука  смешивать  с </a:t>
            </a:r>
            <a:r>
              <a:rPr lang="ru-RU" u="none" dirty="0" smtClean="0">
                <a:latin typeface="Times New Roman" pitchFamily="18" charset="0"/>
              </a:rPr>
              <a:t>мёдом.</a:t>
            </a:r>
            <a:endParaRPr lang="ru-RU" u="none" dirty="0">
              <a:latin typeface="Times New Roman" pitchFamily="18" charset="0"/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928662" y="5000636"/>
            <a:ext cx="750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endParaRPr lang="ru-RU" sz="2400" u="none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20" name="Text Box 18"/>
          <p:cNvSpPr txBox="1">
            <a:spLocks noChangeArrowheads="1"/>
          </p:cNvSpPr>
          <p:nvPr/>
        </p:nvSpPr>
        <p:spPr bwMode="auto">
          <a:xfrm>
            <a:off x="571500" y="2357430"/>
            <a:ext cx="6858020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u="none" dirty="0"/>
              <a:t>   </a:t>
            </a:r>
            <a:r>
              <a:rPr lang="ru-RU" u="none" dirty="0">
                <a:latin typeface="Times New Roman" pitchFamily="18" charset="0"/>
              </a:rPr>
              <a:t>Рецепт от простуды</a:t>
            </a:r>
            <a:r>
              <a:rPr lang="ru-RU" u="none" dirty="0"/>
              <a:t> </a:t>
            </a:r>
          </a:p>
          <a:p>
            <a:pPr algn="l"/>
            <a:r>
              <a:rPr lang="ru-RU" u="none" dirty="0">
                <a:latin typeface="Times New Roman" pitchFamily="18" charset="0"/>
              </a:rPr>
              <a:t>   Поставить на </a:t>
            </a:r>
            <a:r>
              <a:rPr lang="ru-RU" u="none" dirty="0" smtClean="0">
                <a:latin typeface="Times New Roman" pitchFamily="18" charset="0"/>
              </a:rPr>
              <a:t> плиту </a:t>
            </a:r>
            <a:r>
              <a:rPr lang="ru-RU" u="none" dirty="0">
                <a:latin typeface="Times New Roman" pitchFamily="18" charset="0"/>
              </a:rPr>
              <a:t>0,5 литра </a:t>
            </a:r>
            <a:r>
              <a:rPr lang="ru-RU" u="none" dirty="0" smtClean="0">
                <a:latin typeface="Times New Roman" pitchFamily="18" charset="0"/>
              </a:rPr>
              <a:t> цельного  молока</a:t>
            </a:r>
            <a:r>
              <a:rPr lang="ru-RU" u="none" dirty="0">
                <a:latin typeface="Times New Roman" pitchFamily="18" charset="0"/>
              </a:rPr>
              <a:t>.  </a:t>
            </a:r>
          </a:p>
          <a:p>
            <a:pPr algn="l"/>
            <a:r>
              <a:rPr lang="ru-RU" u="none" dirty="0">
                <a:latin typeface="Times New Roman" pitchFamily="18" charset="0"/>
              </a:rPr>
              <a:t>В </a:t>
            </a:r>
            <a:r>
              <a:rPr lang="ru-RU" u="none" dirty="0" smtClean="0">
                <a:latin typeface="Times New Roman" pitchFamily="18" charset="0"/>
              </a:rPr>
              <a:t>это  </a:t>
            </a:r>
            <a:r>
              <a:rPr lang="ru-RU" u="none" dirty="0">
                <a:latin typeface="Times New Roman" pitchFamily="18" charset="0"/>
              </a:rPr>
              <a:t>время </a:t>
            </a:r>
            <a:r>
              <a:rPr lang="ru-RU" u="none" dirty="0" smtClean="0">
                <a:latin typeface="Times New Roman" pitchFamily="18" charset="0"/>
              </a:rPr>
              <a:t> нарезать  головку  лука </a:t>
            </a:r>
            <a:r>
              <a:rPr lang="ru-RU" u="none" dirty="0">
                <a:latin typeface="Times New Roman" pitchFamily="18" charset="0"/>
              </a:rPr>
              <a:t>среднего размера. </a:t>
            </a:r>
          </a:p>
          <a:p>
            <a:pPr algn="l"/>
            <a:r>
              <a:rPr lang="ru-RU" u="none" dirty="0">
                <a:latin typeface="Times New Roman" pitchFamily="18" charset="0"/>
              </a:rPr>
              <a:t>Когда </a:t>
            </a:r>
            <a:r>
              <a:rPr lang="ru-RU" u="none" dirty="0" smtClean="0">
                <a:latin typeface="Times New Roman" pitchFamily="18" charset="0"/>
              </a:rPr>
              <a:t> молоко </a:t>
            </a:r>
            <a:r>
              <a:rPr lang="ru-RU" u="none" dirty="0">
                <a:latin typeface="Times New Roman" pitchFamily="18" charset="0"/>
              </a:rPr>
              <a:t>закипит, положить в него лук. Снять с плиты, настоять, укутав 20 минут. Пить </a:t>
            </a:r>
            <a:r>
              <a:rPr lang="ru-RU" u="none" dirty="0" smtClean="0">
                <a:latin typeface="Times New Roman" pitchFamily="18" charset="0"/>
              </a:rPr>
              <a:t> небольшими  глотками </a:t>
            </a:r>
            <a:r>
              <a:rPr lang="ru-RU" u="none" dirty="0">
                <a:latin typeface="Times New Roman" pitchFamily="18" charset="0"/>
              </a:rPr>
              <a:t>и ложиться в постель. Процедуру </a:t>
            </a:r>
            <a:r>
              <a:rPr lang="ru-RU" u="none" dirty="0" smtClean="0">
                <a:latin typeface="Times New Roman" pitchFamily="18" charset="0"/>
              </a:rPr>
              <a:t> делать  перед </a:t>
            </a:r>
            <a:r>
              <a:rPr lang="ru-RU" u="none" dirty="0">
                <a:latin typeface="Times New Roman" pitchFamily="18" charset="0"/>
              </a:rPr>
              <a:t>сном.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211</TotalTime>
  <Words>370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Лук   от  семи  недуг</vt:lpstr>
      <vt:lpstr>Слайд 2</vt:lpstr>
      <vt:lpstr>Слайд 3</vt:lpstr>
      <vt:lpstr>Слайд 4</vt:lpstr>
      <vt:lpstr>Слайд 5</vt:lpstr>
      <vt:lpstr>Лук-порей</vt:lpstr>
      <vt:lpstr>Душистый лук 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Лук  от  семи  недуг</dc:title>
  <cp:lastModifiedBy>1</cp:lastModifiedBy>
  <cp:revision>23</cp:revision>
  <dcterms:modified xsi:type="dcterms:W3CDTF">2013-04-08T06:05:17Z</dcterms:modified>
</cp:coreProperties>
</file>