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2" r:id="rId3"/>
    <p:sldId id="276" r:id="rId4"/>
    <p:sldId id="278" r:id="rId5"/>
    <p:sldId id="273" r:id="rId6"/>
    <p:sldId id="279" r:id="rId7"/>
    <p:sldId id="281" r:id="rId8"/>
    <p:sldId id="282" r:id="rId9"/>
    <p:sldId id="284" r:id="rId10"/>
    <p:sldId id="285" r:id="rId11"/>
    <p:sldId id="283" r:id="rId12"/>
    <p:sldId id="274" r:id="rId13"/>
    <p:sldId id="27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003300"/>
    <a:srgbClr val="7F9E40"/>
    <a:srgbClr val="CC00CC"/>
    <a:srgbClr val="660033"/>
    <a:srgbClr val="CC0066"/>
    <a:srgbClr val="6600CC"/>
    <a:srgbClr val="00FF00"/>
    <a:srgbClr val="0099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0" autoAdjust="0"/>
    <p:restoredTop sz="96134" autoAdjust="0"/>
  </p:normalViewPr>
  <p:slideViewPr>
    <p:cSldViewPr>
      <p:cViewPr>
        <p:scale>
          <a:sx n="75" d="100"/>
          <a:sy n="75" d="100"/>
        </p:scale>
        <p:origin x="-5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0.3500000000000002</c:v>
                </c:pt>
                <c:pt idx="1">
                  <c:v>0.25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hape val="box"/>
        <c:axId val="64940672"/>
        <c:axId val="65339776"/>
        <c:axId val="65120448"/>
      </c:bar3DChart>
      <c:catAx>
        <c:axId val="64940672"/>
        <c:scaling>
          <c:orientation val="minMax"/>
        </c:scaling>
        <c:axPos val="b"/>
        <c:tickLblPos val="nextTo"/>
        <c:crossAx val="65339776"/>
        <c:crosses val="autoZero"/>
        <c:auto val="1"/>
        <c:lblAlgn val="ctr"/>
        <c:lblOffset val="100"/>
      </c:catAx>
      <c:valAx>
        <c:axId val="65339776"/>
        <c:scaling>
          <c:orientation val="minMax"/>
        </c:scaling>
        <c:axPos val="l"/>
        <c:majorGridlines/>
        <c:numFmt formatCode="0%" sourceLinked="1"/>
        <c:tickLblPos val="nextTo"/>
        <c:crossAx val="64940672"/>
        <c:crosses val="autoZero"/>
        <c:crossBetween val="between"/>
      </c:valAx>
      <c:serAx>
        <c:axId val="65120448"/>
        <c:scaling>
          <c:orientation val="minMax"/>
        </c:scaling>
        <c:axPos val="b"/>
        <c:tickLblPos val="nextTo"/>
        <c:crossAx val="65339776"/>
        <c:crosses val="autoZero"/>
      </c:serAx>
    </c:plotArea>
    <c:legend>
      <c:legendPos val="r"/>
      <c:layout>
        <c:manualLayout>
          <c:xMode val="edge"/>
          <c:yMode val="edge"/>
          <c:x val="0.79089020122484732"/>
          <c:y val="0.12442403032954216"/>
          <c:w val="0.15077646544181988"/>
          <c:h val="0.25115157480314959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0.3500000000000002</c:v>
                </c:pt>
                <c:pt idx="1">
                  <c:v>0.25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Лепка</c:v>
                </c:pt>
                <c:pt idx="1">
                  <c:v>Аппликация</c:v>
                </c:pt>
                <c:pt idx="2">
                  <c:v>ИЗО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hape val="box"/>
        <c:axId val="65370752"/>
        <c:axId val="65388928"/>
        <c:axId val="65266560"/>
      </c:bar3DChart>
      <c:catAx>
        <c:axId val="65370752"/>
        <c:scaling>
          <c:orientation val="minMax"/>
        </c:scaling>
        <c:axPos val="b"/>
        <c:tickLblPos val="nextTo"/>
        <c:crossAx val="65388928"/>
        <c:crosses val="autoZero"/>
        <c:auto val="1"/>
        <c:lblAlgn val="ctr"/>
        <c:lblOffset val="100"/>
      </c:catAx>
      <c:valAx>
        <c:axId val="65388928"/>
        <c:scaling>
          <c:orientation val="minMax"/>
        </c:scaling>
        <c:axPos val="l"/>
        <c:majorGridlines/>
        <c:numFmt formatCode="0%" sourceLinked="1"/>
        <c:tickLblPos val="nextTo"/>
        <c:crossAx val="65370752"/>
        <c:crosses val="autoZero"/>
        <c:crossBetween val="between"/>
      </c:valAx>
      <c:serAx>
        <c:axId val="65266560"/>
        <c:scaling>
          <c:orientation val="minMax"/>
        </c:scaling>
        <c:axPos val="b"/>
        <c:tickLblPos val="nextTo"/>
        <c:crossAx val="65388928"/>
        <c:crosses val="autoZero"/>
      </c:ser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1C340-4388-4523-B573-75CB9BFE6C2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8F44C-239E-485B-A346-8A6A6B784CA6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u="sng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ЦЕЛЬ: </a:t>
          </a:r>
          <a:r>
            <a:rPr lang="ru-RU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Формирование интереса у детей с ОНР к эстетической стороне окружающей действительности, удовлетворение потребности детей в самовыражении</a:t>
          </a:r>
          <a:endParaRPr lang="ru-RU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CDEE916-D9F7-43B7-9789-71BF51575750}" type="parTrans" cxnId="{1BC4BCC1-FA93-4BC6-BC9C-D0539900721C}">
      <dgm:prSet/>
      <dgm:spPr/>
      <dgm:t>
        <a:bodyPr/>
        <a:lstStyle/>
        <a:p>
          <a:endParaRPr lang="ru-RU"/>
        </a:p>
      </dgm:t>
    </dgm:pt>
    <dgm:pt modelId="{B5DE5A5C-CFE7-435F-B7E0-803F4983BA86}" type="sibTrans" cxnId="{1BC4BCC1-FA93-4BC6-BC9C-D0539900721C}">
      <dgm:prSet/>
      <dgm:spPr/>
      <dgm:t>
        <a:bodyPr/>
        <a:lstStyle/>
        <a:p>
          <a:endParaRPr lang="ru-RU"/>
        </a:p>
      </dgm:t>
    </dgm:pt>
    <dgm:pt modelId="{8E9A2343-2354-4DC7-A5EE-3E6F76730BC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/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эмоционального мира ребенка</a:t>
          </a:r>
          <a:endParaRPr lang="ru-RU" sz="1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4CD3C-DA8F-4D90-8FFF-8F207806F36E}" type="parTrans" cxnId="{EC4D324F-9738-4137-A404-0B8B0374DBE3}">
      <dgm:prSet/>
      <dgm:spPr/>
      <dgm:t>
        <a:bodyPr/>
        <a:lstStyle/>
        <a:p>
          <a:endParaRPr lang="ru-RU"/>
        </a:p>
      </dgm:t>
    </dgm:pt>
    <dgm:pt modelId="{FBA6E796-F7EC-4F81-974B-C8CEFAED13E6}" type="sibTrans" cxnId="{EC4D324F-9738-4137-A404-0B8B0374DBE3}">
      <dgm:prSet/>
      <dgm:spPr/>
      <dgm:t>
        <a:bodyPr/>
        <a:lstStyle/>
        <a:p>
          <a:endParaRPr lang="ru-RU"/>
        </a:p>
      </dgm:t>
    </dgm:pt>
    <dgm:pt modelId="{CF47B82F-4703-4EE3-940E-A4CDAFFB97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интереса к изобразительной деятельности,</a:t>
          </a:r>
        </a:p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эстетического мировосприятия</a:t>
          </a:r>
          <a:endParaRPr lang="ru-RU" sz="16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821D7-D665-4951-86D7-9EEAE0B547FB}" type="parTrans" cxnId="{0E194448-FC41-493D-A099-3C548A092475}">
      <dgm:prSet/>
      <dgm:spPr/>
      <dgm:t>
        <a:bodyPr/>
        <a:lstStyle/>
        <a:p>
          <a:endParaRPr lang="ru-RU"/>
        </a:p>
      </dgm:t>
    </dgm:pt>
    <dgm:pt modelId="{728E55FC-D156-4893-B1DE-B31DD08320ED}" type="sibTrans" cxnId="{0E194448-FC41-493D-A099-3C548A092475}">
      <dgm:prSet/>
      <dgm:spPr/>
      <dgm:t>
        <a:bodyPr/>
        <a:lstStyle/>
        <a:p>
          <a:endParaRPr lang="ru-RU"/>
        </a:p>
      </dgm:t>
    </dgm:pt>
    <dgm:pt modelId="{11DD243D-2585-4F61-8C66-CBCA231E58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/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 навыков связной речи</a:t>
          </a:r>
          <a:endParaRPr lang="ru-RU" sz="16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979293-D9DD-499F-BA39-E9D51D34195F}" type="parTrans" cxnId="{E288E21B-4DE9-4693-BB7C-011DC992A40D}">
      <dgm:prSet/>
      <dgm:spPr/>
      <dgm:t>
        <a:bodyPr/>
        <a:lstStyle/>
        <a:p>
          <a:endParaRPr lang="ru-RU"/>
        </a:p>
      </dgm:t>
    </dgm:pt>
    <dgm:pt modelId="{41D92D6E-2F76-4E8F-8566-6406C631384D}" type="sibTrans" cxnId="{E288E21B-4DE9-4693-BB7C-011DC992A40D}">
      <dgm:prSet/>
      <dgm:spPr/>
      <dgm:t>
        <a:bodyPr/>
        <a:lstStyle/>
        <a:p>
          <a:endParaRPr lang="ru-RU"/>
        </a:p>
      </dgm:t>
    </dgm:pt>
    <dgm:pt modelId="{3C34B8E8-5D88-483E-91D0-C949B987D1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/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художественно-графических навыков и мелкой моторики</a:t>
          </a:r>
          <a:endParaRPr lang="ru-RU" sz="16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CE9E8-98E9-414E-ABDF-09EF87636FF0}" type="parTrans" cxnId="{F7808C2E-CC5C-4160-A588-6043DC5E1339}">
      <dgm:prSet/>
      <dgm:spPr/>
      <dgm:t>
        <a:bodyPr/>
        <a:lstStyle/>
        <a:p>
          <a:endParaRPr lang="ru-RU"/>
        </a:p>
      </dgm:t>
    </dgm:pt>
    <dgm:pt modelId="{0E0182B2-5579-471E-A6E5-BEEFCC1E5FEB}" type="sibTrans" cxnId="{F7808C2E-CC5C-4160-A588-6043DC5E1339}">
      <dgm:prSet/>
      <dgm:spPr/>
      <dgm:t>
        <a:bodyPr/>
        <a:lstStyle/>
        <a:p>
          <a:endParaRPr lang="ru-RU"/>
        </a:p>
      </dgm:t>
    </dgm:pt>
    <dgm:pt modelId="{2C884B0C-9B0E-45CE-8213-5595FC643E9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5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фантазии, творческого мышления, воображения, пространственного восприятия</a:t>
          </a:r>
          <a:endParaRPr lang="ru-RU" sz="15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D4926-2F8B-4575-866E-04FA2F1E7C4E}" type="parTrans" cxnId="{20EF7D12-06A1-47B4-8D7C-0679862F7FE6}">
      <dgm:prSet/>
      <dgm:spPr/>
      <dgm:t>
        <a:bodyPr/>
        <a:lstStyle/>
        <a:p>
          <a:endParaRPr lang="ru-RU"/>
        </a:p>
      </dgm:t>
    </dgm:pt>
    <dgm:pt modelId="{040933F9-08B2-4955-AFAC-EBC96A8C912E}" type="sibTrans" cxnId="{20EF7D12-06A1-47B4-8D7C-0679862F7FE6}">
      <dgm:prSet/>
      <dgm:spPr/>
      <dgm:t>
        <a:bodyPr/>
        <a:lstStyle/>
        <a:p>
          <a:endParaRPr lang="ru-RU"/>
        </a:p>
      </dgm:t>
    </dgm:pt>
    <dgm:pt modelId="{D74F7184-7A94-459A-9E93-5D03C54D5F5B}" type="pres">
      <dgm:prSet presAssocID="{3F61C340-4388-4523-B573-75CB9BFE6C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15B7B-0D10-46C9-8A69-4158ACA044BB}" type="pres">
      <dgm:prSet presAssocID="{AE98F44C-239E-485B-A346-8A6A6B784CA6}" presName="roof" presStyleLbl="dkBgShp" presStyleIdx="0" presStyleCnt="2" custLinFactNeighborX="-403" custLinFactNeighborY="-33677"/>
      <dgm:spPr/>
      <dgm:t>
        <a:bodyPr/>
        <a:lstStyle/>
        <a:p>
          <a:endParaRPr lang="ru-RU"/>
        </a:p>
      </dgm:t>
    </dgm:pt>
    <dgm:pt modelId="{351AD150-8A19-4DCA-95AB-23E112B17199}" type="pres">
      <dgm:prSet presAssocID="{AE98F44C-239E-485B-A346-8A6A6B784CA6}" presName="pillars" presStyleCnt="0"/>
      <dgm:spPr/>
    </dgm:pt>
    <dgm:pt modelId="{136601B4-1BB8-4D96-A9B4-11B58B40BDAB}" type="pres">
      <dgm:prSet presAssocID="{AE98F44C-239E-485B-A346-8A6A6B784CA6}" presName="pillar1" presStyleLbl="node1" presStyleIdx="0" presStyleCnt="5" custScaleY="38376" custLinFactNeighborX="92966" custLinFactNeighborY="-2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09ED5-91C8-40DA-AD9A-ED099DF428DD}" type="pres">
      <dgm:prSet presAssocID="{CF47B82F-4703-4EE3-940E-A4CDAFFB97C1}" presName="pillarX" presStyleLbl="node1" presStyleIdx="1" presStyleCnt="5" custScaleY="52715" custLinFactX="100000" custLinFactNeighborX="193539" custLinFactNeighborY="4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EFD56-3C22-4D53-84BC-1FDA32B263F2}" type="pres">
      <dgm:prSet presAssocID="{11DD243D-2585-4F61-8C66-CBCA231E58DD}" presName="pillarX" presStyleLbl="node1" presStyleIdx="2" presStyleCnt="5" custScaleY="31094" custLinFactX="-96855" custLinFactNeighborX="-100000" custLinFactNeighborY="-40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CA1CD-3847-4FA8-A224-F78D0731113E}" type="pres">
      <dgm:prSet presAssocID="{3C34B8E8-5D88-483E-91D0-C949B987D1E1}" presName="pillarX" presStyleLbl="node1" presStyleIdx="3" presStyleCnt="5" custScaleY="38094" custLinFactX="-9846" custLinFactNeighborX="-100000" custLinFactNeighborY="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7513E-09A3-480F-B101-EE29D9D8DE25}" type="pres">
      <dgm:prSet presAssocID="{2C884B0C-9B0E-45CE-8213-5595FC643E94}" presName="pillarX" presStyleLbl="node1" presStyleIdx="4" presStyleCnt="5" custScaleY="42418" custLinFactX="-8210" custLinFactNeighborX="-100000" custLinFactNeighborY="1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823B1-D569-4EB8-A399-2AEC92B1D9D2}" type="pres">
      <dgm:prSet presAssocID="{AE98F44C-239E-485B-A346-8A6A6B784CA6}" presName="base" presStyleLbl="dkBgShp" presStyleIdx="1" presStyleCnt="2"/>
      <dgm:spPr>
        <a:noFill/>
      </dgm:spPr>
      <dgm:t>
        <a:bodyPr/>
        <a:lstStyle/>
        <a:p>
          <a:endParaRPr lang="ru-RU"/>
        </a:p>
      </dgm:t>
    </dgm:pt>
  </dgm:ptLst>
  <dgm:cxnLst>
    <dgm:cxn modelId="{ED9342B1-A74C-41A8-94A6-8F43AADD029F}" type="presOf" srcId="{CF47B82F-4703-4EE3-940E-A4CDAFFB97C1}" destId="{EBC09ED5-91C8-40DA-AD9A-ED099DF428DD}" srcOrd="0" destOrd="0" presId="urn:microsoft.com/office/officeart/2005/8/layout/hList3"/>
    <dgm:cxn modelId="{EC4D324F-9738-4137-A404-0B8B0374DBE3}" srcId="{AE98F44C-239E-485B-A346-8A6A6B784CA6}" destId="{8E9A2343-2354-4DC7-A5EE-3E6F76730BC7}" srcOrd="0" destOrd="0" parTransId="{5964CD3C-DA8F-4D90-8FFF-8F207806F36E}" sibTransId="{FBA6E796-F7EC-4F81-974B-C8CEFAED13E6}"/>
    <dgm:cxn modelId="{E288E21B-4DE9-4693-BB7C-011DC992A40D}" srcId="{AE98F44C-239E-485B-A346-8A6A6B784CA6}" destId="{11DD243D-2585-4F61-8C66-CBCA231E58DD}" srcOrd="2" destOrd="0" parTransId="{40979293-D9DD-499F-BA39-E9D51D34195F}" sibTransId="{41D92D6E-2F76-4E8F-8566-6406C631384D}"/>
    <dgm:cxn modelId="{20EF7D12-06A1-47B4-8D7C-0679862F7FE6}" srcId="{AE98F44C-239E-485B-A346-8A6A6B784CA6}" destId="{2C884B0C-9B0E-45CE-8213-5595FC643E94}" srcOrd="4" destOrd="0" parTransId="{009D4926-2F8B-4575-866E-04FA2F1E7C4E}" sibTransId="{040933F9-08B2-4955-AFAC-EBC96A8C912E}"/>
    <dgm:cxn modelId="{F6CD4B09-55B2-4FCB-BBF0-EE71055D585D}" type="presOf" srcId="{3C34B8E8-5D88-483E-91D0-C949B987D1E1}" destId="{460CA1CD-3847-4FA8-A224-F78D0731113E}" srcOrd="0" destOrd="0" presId="urn:microsoft.com/office/officeart/2005/8/layout/hList3"/>
    <dgm:cxn modelId="{0E194448-FC41-493D-A099-3C548A092475}" srcId="{AE98F44C-239E-485B-A346-8A6A6B784CA6}" destId="{CF47B82F-4703-4EE3-940E-A4CDAFFB97C1}" srcOrd="1" destOrd="0" parTransId="{499821D7-D665-4951-86D7-9EEAE0B547FB}" sibTransId="{728E55FC-D156-4893-B1DE-B31DD08320ED}"/>
    <dgm:cxn modelId="{12FA68CA-C26B-462B-A681-21D51AB80542}" type="presOf" srcId="{11DD243D-2585-4F61-8C66-CBCA231E58DD}" destId="{70DEFD56-3C22-4D53-84BC-1FDA32B263F2}" srcOrd="0" destOrd="0" presId="urn:microsoft.com/office/officeart/2005/8/layout/hList3"/>
    <dgm:cxn modelId="{F7808C2E-CC5C-4160-A588-6043DC5E1339}" srcId="{AE98F44C-239E-485B-A346-8A6A6B784CA6}" destId="{3C34B8E8-5D88-483E-91D0-C949B987D1E1}" srcOrd="3" destOrd="0" parTransId="{A5ECE9E8-98E9-414E-ABDF-09EF87636FF0}" sibTransId="{0E0182B2-5579-471E-A6E5-BEEFCC1E5FEB}"/>
    <dgm:cxn modelId="{798BE7C9-A50D-4DCC-8C8C-418BF301DEB8}" type="presOf" srcId="{2C884B0C-9B0E-45CE-8213-5595FC643E94}" destId="{3797513E-09A3-480F-B101-EE29D9D8DE25}" srcOrd="0" destOrd="0" presId="urn:microsoft.com/office/officeart/2005/8/layout/hList3"/>
    <dgm:cxn modelId="{1BC4BCC1-FA93-4BC6-BC9C-D0539900721C}" srcId="{3F61C340-4388-4523-B573-75CB9BFE6C2F}" destId="{AE98F44C-239E-485B-A346-8A6A6B784CA6}" srcOrd="0" destOrd="0" parTransId="{8CDEE916-D9F7-43B7-9789-71BF51575750}" sibTransId="{B5DE5A5C-CFE7-435F-B7E0-803F4983BA86}"/>
    <dgm:cxn modelId="{B8344EFA-7CA2-47E2-960D-25EDFB902054}" type="presOf" srcId="{AE98F44C-239E-485B-A346-8A6A6B784CA6}" destId="{4D115B7B-0D10-46C9-8A69-4158ACA044BB}" srcOrd="0" destOrd="0" presId="urn:microsoft.com/office/officeart/2005/8/layout/hList3"/>
    <dgm:cxn modelId="{45AD97DC-8441-4BEB-B91F-45806A4DF237}" type="presOf" srcId="{3F61C340-4388-4523-B573-75CB9BFE6C2F}" destId="{D74F7184-7A94-459A-9E93-5D03C54D5F5B}" srcOrd="0" destOrd="0" presId="urn:microsoft.com/office/officeart/2005/8/layout/hList3"/>
    <dgm:cxn modelId="{EE20B50A-23E5-4788-9D1F-CEBBDCDAF907}" type="presOf" srcId="{8E9A2343-2354-4DC7-A5EE-3E6F76730BC7}" destId="{136601B4-1BB8-4D96-A9B4-11B58B40BDAB}" srcOrd="0" destOrd="0" presId="urn:microsoft.com/office/officeart/2005/8/layout/hList3"/>
    <dgm:cxn modelId="{FF846706-2E9C-482F-BAF3-B2F2346CA11F}" type="presParOf" srcId="{D74F7184-7A94-459A-9E93-5D03C54D5F5B}" destId="{4D115B7B-0D10-46C9-8A69-4158ACA044BB}" srcOrd="0" destOrd="0" presId="urn:microsoft.com/office/officeart/2005/8/layout/hList3"/>
    <dgm:cxn modelId="{21375C9D-9EB6-417E-B85E-D0BD316CF07A}" type="presParOf" srcId="{D74F7184-7A94-459A-9E93-5D03C54D5F5B}" destId="{351AD150-8A19-4DCA-95AB-23E112B17199}" srcOrd="1" destOrd="0" presId="urn:microsoft.com/office/officeart/2005/8/layout/hList3"/>
    <dgm:cxn modelId="{8FDA8E86-C231-43B0-9560-8C915A2DFC2E}" type="presParOf" srcId="{351AD150-8A19-4DCA-95AB-23E112B17199}" destId="{136601B4-1BB8-4D96-A9B4-11B58B40BDAB}" srcOrd="0" destOrd="0" presId="urn:microsoft.com/office/officeart/2005/8/layout/hList3"/>
    <dgm:cxn modelId="{32EF0F68-B94A-4B50-91A9-FF48BE3719A4}" type="presParOf" srcId="{351AD150-8A19-4DCA-95AB-23E112B17199}" destId="{EBC09ED5-91C8-40DA-AD9A-ED099DF428DD}" srcOrd="1" destOrd="0" presId="urn:microsoft.com/office/officeart/2005/8/layout/hList3"/>
    <dgm:cxn modelId="{56FCA005-56FC-46A1-B50E-D2BCA8F456C1}" type="presParOf" srcId="{351AD150-8A19-4DCA-95AB-23E112B17199}" destId="{70DEFD56-3C22-4D53-84BC-1FDA32B263F2}" srcOrd="2" destOrd="0" presId="urn:microsoft.com/office/officeart/2005/8/layout/hList3"/>
    <dgm:cxn modelId="{48C0ECBC-B90E-4651-B26A-A08C0B44198B}" type="presParOf" srcId="{351AD150-8A19-4DCA-95AB-23E112B17199}" destId="{460CA1CD-3847-4FA8-A224-F78D0731113E}" srcOrd="3" destOrd="0" presId="urn:microsoft.com/office/officeart/2005/8/layout/hList3"/>
    <dgm:cxn modelId="{B2CCD651-B129-445B-9E1B-D82F0CB9D35F}" type="presParOf" srcId="{351AD150-8A19-4DCA-95AB-23E112B17199}" destId="{3797513E-09A3-480F-B101-EE29D9D8DE25}" srcOrd="4" destOrd="0" presId="urn:microsoft.com/office/officeart/2005/8/layout/hList3"/>
    <dgm:cxn modelId="{5F707498-C0DF-4926-97C5-77D004388A5F}" type="presParOf" srcId="{D74F7184-7A94-459A-9E93-5D03C54D5F5B}" destId="{3DE823B1-D569-4EB8-A399-2AEC92B1D9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47363-DC9B-4654-870C-5CE335D7B246}" type="doc">
      <dgm:prSet loTypeId="urn:microsoft.com/office/officeart/2005/8/layout/process4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2273CB5-2517-43EC-A26F-4E685A097CB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Диагностический этап</a:t>
          </a:r>
          <a:endParaRPr lang="ru-RU" sz="24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9626C57D-65EE-4B72-8B5C-AB347FCCD408}" type="parTrans" cxnId="{4CB76554-5D85-4B25-BE60-CB85BDA8DFF5}">
      <dgm:prSet/>
      <dgm:spPr/>
      <dgm:t>
        <a:bodyPr/>
        <a:lstStyle/>
        <a:p>
          <a:endParaRPr lang="ru-RU"/>
        </a:p>
      </dgm:t>
    </dgm:pt>
    <dgm:pt modelId="{8EE25D24-168D-4A19-B695-C5D5066B9C56}" type="sibTrans" cxnId="{4CB76554-5D85-4B25-BE60-CB85BDA8DFF5}">
      <dgm:prSet/>
      <dgm:spPr/>
      <dgm:t>
        <a:bodyPr/>
        <a:lstStyle/>
        <a:p>
          <a:endParaRPr lang="ru-RU"/>
        </a:p>
      </dgm:t>
    </dgm:pt>
    <dgm:pt modelId="{0ADA8FFB-C55F-4D2D-9576-B0D335C4245C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Цель: выявить уровень сформированности художественно-эстетических эталонов у детей   с ОНР 6-го года жизни </a:t>
          </a:r>
          <a:endParaRPr lang="ru-RU" sz="1600" dirty="0">
            <a:latin typeface="Comic Sans MS" pitchFamily="66" charset="0"/>
          </a:endParaRPr>
        </a:p>
      </dgm:t>
    </dgm:pt>
    <dgm:pt modelId="{3D0F2770-08E4-4A99-B341-45C05A45B99B}" type="parTrans" cxnId="{AA2E3966-9C83-4B79-A46E-9E1BDD055CB4}">
      <dgm:prSet/>
      <dgm:spPr/>
      <dgm:t>
        <a:bodyPr/>
        <a:lstStyle/>
        <a:p>
          <a:endParaRPr lang="ru-RU"/>
        </a:p>
      </dgm:t>
    </dgm:pt>
    <dgm:pt modelId="{433C9DF0-A49C-464B-B543-5145DB3C404B}" type="sibTrans" cxnId="{AA2E3966-9C83-4B79-A46E-9E1BDD055CB4}">
      <dgm:prSet/>
      <dgm:spPr/>
      <dgm:t>
        <a:bodyPr/>
        <a:lstStyle/>
        <a:p>
          <a:endParaRPr lang="ru-RU"/>
        </a:p>
      </dgm:t>
    </dgm:pt>
    <dgm:pt modelId="{3EB90EB2-30A7-403A-A4BE-20A2782C4BB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Развивающий (цели)</a:t>
          </a:r>
          <a:endParaRPr lang="ru-RU" sz="2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34C32247-ECA4-4753-9CFD-4F13AC08E7DF}" type="parTrans" cxnId="{BD7EF603-3F75-40B5-8238-BBD94A969EA7}">
      <dgm:prSet/>
      <dgm:spPr/>
      <dgm:t>
        <a:bodyPr/>
        <a:lstStyle/>
        <a:p>
          <a:endParaRPr lang="ru-RU"/>
        </a:p>
      </dgm:t>
    </dgm:pt>
    <dgm:pt modelId="{E275D4DE-3AFB-4F15-AE31-DABD0C54B8D4}" type="sibTrans" cxnId="{BD7EF603-3F75-40B5-8238-BBD94A969EA7}">
      <dgm:prSet/>
      <dgm:spPr/>
      <dgm:t>
        <a:bodyPr/>
        <a:lstStyle/>
        <a:p>
          <a:endParaRPr lang="ru-RU"/>
        </a:p>
      </dgm:t>
    </dgm:pt>
    <dgm:pt modelId="{3FD93681-266E-4BD5-8C05-876F83DEBDD5}">
      <dgm:prSet phldrT="[Текст]" custT="1"/>
      <dgm:spPr/>
      <dgm:t>
        <a:bodyPr/>
        <a:lstStyle/>
        <a:p>
          <a:r>
            <a:rPr lang="ru-RU" sz="1300" dirty="0" smtClean="0"/>
            <a:t> </a:t>
          </a:r>
          <a:r>
            <a:rPr lang="ru-RU" sz="1400" dirty="0" smtClean="0"/>
            <a:t>Сформировать мотивационную готовность детей к активной деятельности в  образовательной области «Художественное творчество»  </a:t>
          </a:r>
          <a:endParaRPr lang="ru-RU" sz="1400" dirty="0"/>
        </a:p>
      </dgm:t>
    </dgm:pt>
    <dgm:pt modelId="{C3CF7DF9-4D58-4AB1-9657-858907BD1068}" type="parTrans" cxnId="{5496EEEB-3DE9-46EE-80A8-4D987349E14C}">
      <dgm:prSet/>
      <dgm:spPr/>
      <dgm:t>
        <a:bodyPr/>
        <a:lstStyle/>
        <a:p>
          <a:endParaRPr lang="ru-RU"/>
        </a:p>
      </dgm:t>
    </dgm:pt>
    <dgm:pt modelId="{CE64A198-53A7-4AE6-9A39-D468C830CCCF}" type="sibTrans" cxnId="{5496EEEB-3DE9-46EE-80A8-4D987349E14C}">
      <dgm:prSet/>
      <dgm:spPr/>
      <dgm:t>
        <a:bodyPr/>
        <a:lstStyle/>
        <a:p>
          <a:endParaRPr lang="ru-RU"/>
        </a:p>
      </dgm:t>
    </dgm:pt>
    <dgm:pt modelId="{55881A9E-3988-4FE9-9979-ADDBE75032EB}">
      <dgm:prSet phldrT="[Текст]" custT="1"/>
      <dgm:spPr/>
      <dgm:t>
        <a:bodyPr/>
        <a:lstStyle/>
        <a:p>
          <a:r>
            <a:rPr lang="ru-RU" sz="1600" dirty="0" smtClean="0"/>
            <a:t>Сформировать художественно-эстетические эталоны</a:t>
          </a:r>
          <a:endParaRPr lang="ru-RU" sz="1600" dirty="0"/>
        </a:p>
      </dgm:t>
    </dgm:pt>
    <dgm:pt modelId="{CEEB9911-C036-4A14-9009-2B9D7398FC35}" type="parTrans" cxnId="{7B0FD58A-1B3F-4F44-93B2-F4863B0E5265}">
      <dgm:prSet/>
      <dgm:spPr/>
      <dgm:t>
        <a:bodyPr/>
        <a:lstStyle/>
        <a:p>
          <a:endParaRPr lang="ru-RU"/>
        </a:p>
      </dgm:t>
    </dgm:pt>
    <dgm:pt modelId="{D461EC1B-11D2-45EF-B229-89D31920AAF8}" type="sibTrans" cxnId="{7B0FD58A-1B3F-4F44-93B2-F4863B0E5265}">
      <dgm:prSet/>
      <dgm:spPr/>
      <dgm:t>
        <a:bodyPr/>
        <a:lstStyle/>
        <a:p>
          <a:endParaRPr lang="ru-RU"/>
        </a:p>
      </dgm:t>
    </dgm:pt>
    <dgm:pt modelId="{5A17DA2D-0CBA-43AE-8345-B2912A20D5F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Оценочный</a:t>
          </a:r>
          <a:endParaRPr lang="ru-RU" sz="2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C708840B-274C-4BA4-AEAB-38D3DF181CBE}" type="parTrans" cxnId="{F0D97956-FC41-4F62-9332-336767573ED5}">
      <dgm:prSet/>
      <dgm:spPr/>
      <dgm:t>
        <a:bodyPr/>
        <a:lstStyle/>
        <a:p>
          <a:endParaRPr lang="ru-RU"/>
        </a:p>
      </dgm:t>
    </dgm:pt>
    <dgm:pt modelId="{06021B0F-D0CC-4BB8-A24C-5D7E320BE26E}" type="sibTrans" cxnId="{F0D97956-FC41-4F62-9332-336767573ED5}">
      <dgm:prSet/>
      <dgm:spPr/>
      <dgm:t>
        <a:bodyPr/>
        <a:lstStyle/>
        <a:p>
          <a:endParaRPr lang="ru-RU"/>
        </a:p>
      </dgm:t>
    </dgm:pt>
    <dgm:pt modelId="{8B753ED3-8118-4A7B-B59C-090A6A067EE7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Цель: определить динамику развития художественно- эстетических эталонов у детей с ОНР 6-го года жизни</a:t>
          </a:r>
          <a:endParaRPr lang="ru-RU" sz="1600" dirty="0">
            <a:latin typeface="Comic Sans MS" pitchFamily="66" charset="0"/>
          </a:endParaRPr>
        </a:p>
      </dgm:t>
    </dgm:pt>
    <dgm:pt modelId="{D5D3BE62-97C0-4614-91B1-451E7902A84A}" type="parTrans" cxnId="{642D337A-9933-4221-BCFE-CC0C9910B3CE}">
      <dgm:prSet/>
      <dgm:spPr/>
      <dgm:t>
        <a:bodyPr/>
        <a:lstStyle/>
        <a:p>
          <a:endParaRPr lang="ru-RU"/>
        </a:p>
      </dgm:t>
    </dgm:pt>
    <dgm:pt modelId="{447ECDEC-4045-49D8-A3CE-29C38A2A286B}" type="sibTrans" cxnId="{642D337A-9933-4221-BCFE-CC0C9910B3CE}">
      <dgm:prSet/>
      <dgm:spPr/>
      <dgm:t>
        <a:bodyPr/>
        <a:lstStyle/>
        <a:p>
          <a:endParaRPr lang="ru-RU"/>
        </a:p>
      </dgm:t>
    </dgm:pt>
    <dgm:pt modelId="{4EAFAC43-8D9A-4B55-83BB-2F99F2696555}">
      <dgm:prSet custT="1"/>
      <dgm:spPr/>
      <dgm:t>
        <a:bodyPr/>
        <a:lstStyle/>
        <a:p>
          <a:r>
            <a:rPr lang="ru-RU" sz="1600" dirty="0" smtClean="0"/>
            <a:t>Закрепить представления об эстетической стороне действительности в различных видах детской деятельности</a:t>
          </a:r>
          <a:endParaRPr lang="ru-RU" sz="1600" dirty="0"/>
        </a:p>
      </dgm:t>
    </dgm:pt>
    <dgm:pt modelId="{07AAE2B5-E657-4492-B941-0FDFFDD373E7}" type="parTrans" cxnId="{5F3350C9-1DBC-43BC-9F72-6576386E1A6D}">
      <dgm:prSet/>
      <dgm:spPr/>
      <dgm:t>
        <a:bodyPr/>
        <a:lstStyle/>
        <a:p>
          <a:endParaRPr lang="ru-RU"/>
        </a:p>
      </dgm:t>
    </dgm:pt>
    <dgm:pt modelId="{1CB61B8D-CEB9-4A1B-9B01-85D858F1A616}" type="sibTrans" cxnId="{5F3350C9-1DBC-43BC-9F72-6576386E1A6D}">
      <dgm:prSet/>
      <dgm:spPr/>
      <dgm:t>
        <a:bodyPr/>
        <a:lstStyle/>
        <a:p>
          <a:endParaRPr lang="ru-RU"/>
        </a:p>
      </dgm:t>
    </dgm:pt>
    <dgm:pt modelId="{28CA89FD-3073-47DF-8261-FDDF079F6877}" type="pres">
      <dgm:prSet presAssocID="{C1347363-DC9B-4654-870C-5CE335D7B2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1B7A4-8FE3-4DE5-BDD8-36304A2BA5B1}" type="pres">
      <dgm:prSet presAssocID="{5A17DA2D-0CBA-43AE-8345-B2912A20D5F2}" presName="boxAndChildren" presStyleCnt="0"/>
      <dgm:spPr/>
    </dgm:pt>
    <dgm:pt modelId="{D53E7A3D-6DB8-4D89-8F3D-597926AEF155}" type="pres">
      <dgm:prSet presAssocID="{5A17DA2D-0CBA-43AE-8345-B2912A20D5F2}" presName="parentTextBox" presStyleLbl="node1" presStyleIdx="0" presStyleCnt="3"/>
      <dgm:spPr/>
      <dgm:t>
        <a:bodyPr/>
        <a:lstStyle/>
        <a:p>
          <a:endParaRPr lang="ru-RU"/>
        </a:p>
      </dgm:t>
    </dgm:pt>
    <dgm:pt modelId="{2F092592-9DE5-467D-9511-B2AABA78B63F}" type="pres">
      <dgm:prSet presAssocID="{5A17DA2D-0CBA-43AE-8345-B2912A20D5F2}" presName="entireBox" presStyleLbl="node1" presStyleIdx="0" presStyleCnt="3" custScaleY="28987"/>
      <dgm:spPr/>
      <dgm:t>
        <a:bodyPr/>
        <a:lstStyle/>
        <a:p>
          <a:endParaRPr lang="ru-RU"/>
        </a:p>
      </dgm:t>
    </dgm:pt>
    <dgm:pt modelId="{637CF8DD-9C83-490D-A2D1-183563A05B52}" type="pres">
      <dgm:prSet presAssocID="{5A17DA2D-0CBA-43AE-8345-B2912A20D5F2}" presName="descendantBox" presStyleCnt="0"/>
      <dgm:spPr/>
    </dgm:pt>
    <dgm:pt modelId="{C159D0AD-0D0A-4340-BA89-ADA3B9F2C6B5}" type="pres">
      <dgm:prSet presAssocID="{8B753ED3-8118-4A7B-B59C-090A6A067EE7}" presName="childTextBox" presStyleLbl="fgAccFollowNode1" presStyleIdx="0" presStyleCnt="5" custScaleY="72534" custLinFactNeighborX="-181" custLinFactNeighborY="7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716B-D07C-4A5C-831B-36DC5F2F28EF}" type="pres">
      <dgm:prSet presAssocID="{E275D4DE-3AFB-4F15-AE31-DABD0C54B8D4}" presName="sp" presStyleCnt="0"/>
      <dgm:spPr/>
    </dgm:pt>
    <dgm:pt modelId="{A2A6FE12-9629-4675-92AA-0B8F6CD2D45F}" type="pres">
      <dgm:prSet presAssocID="{3EB90EB2-30A7-403A-A4BE-20A2782C4BB1}" presName="arrowAndChildren" presStyleCnt="0"/>
      <dgm:spPr/>
    </dgm:pt>
    <dgm:pt modelId="{DA6C7841-0272-470D-8B33-A445A8CDEF8C}" type="pres">
      <dgm:prSet presAssocID="{3EB90EB2-30A7-403A-A4BE-20A2782C4BB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0B1CDD5-836B-4844-87FC-BE34DB88C455}" type="pres">
      <dgm:prSet presAssocID="{3EB90EB2-30A7-403A-A4BE-20A2782C4BB1}" presName="arrow" presStyleLbl="node1" presStyleIdx="1" presStyleCnt="3" custScaleX="51316" custScaleY="51316" custLinFactNeighborX="-1001" custLinFactNeighborY="979"/>
      <dgm:spPr/>
      <dgm:t>
        <a:bodyPr/>
        <a:lstStyle/>
        <a:p>
          <a:endParaRPr lang="ru-RU"/>
        </a:p>
      </dgm:t>
    </dgm:pt>
    <dgm:pt modelId="{AFA59959-8A30-4766-9BF3-AB7509226C7C}" type="pres">
      <dgm:prSet presAssocID="{3EB90EB2-30A7-403A-A4BE-20A2782C4BB1}" presName="descendantArrow" presStyleCnt="0"/>
      <dgm:spPr/>
    </dgm:pt>
    <dgm:pt modelId="{E463B564-69C7-4415-BB41-0AEF1C13D7FC}" type="pres">
      <dgm:prSet presAssocID="{3FD93681-266E-4BD5-8C05-876F83DEBDD5}" presName="childTextArrow" presStyleLbl="fgAccFollowNode1" presStyleIdx="1" presStyleCnt="5" custLinFactNeighborX="-147" custLinFactNeighborY="1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BDB9-4644-4D09-AB09-7DDF5DFE1AB0}" type="pres">
      <dgm:prSet presAssocID="{55881A9E-3988-4FE9-9979-ADDBE75032EB}" presName="childTextArrow" presStyleLbl="fgAccFollowNode1" presStyleIdx="2" presStyleCnt="5" custLinFactNeighborX="-3007" custLinFactNeighborY="1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68DA-7CE1-4FBD-8D1B-E2BD3273080C}" type="pres">
      <dgm:prSet presAssocID="{4EAFAC43-8D9A-4B55-83BB-2F99F2696555}" presName="childTextArrow" presStyleLbl="fgAccFollowNode1" presStyleIdx="3" presStyleCnt="5" custLinFactNeighborX="-4764" custLinFactNeighborY="1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55BE0-54A9-4489-AEF2-EBBA77002CF3}" type="pres">
      <dgm:prSet presAssocID="{8EE25D24-168D-4A19-B695-C5D5066B9C56}" presName="sp" presStyleCnt="0"/>
      <dgm:spPr/>
    </dgm:pt>
    <dgm:pt modelId="{98B59898-AA00-4944-9185-9852E0DC5D19}" type="pres">
      <dgm:prSet presAssocID="{32273CB5-2517-43EC-A26F-4E685A097CB8}" presName="arrowAndChildren" presStyleCnt="0"/>
      <dgm:spPr/>
    </dgm:pt>
    <dgm:pt modelId="{0CFC0B4C-D45E-40EB-8A66-CC579B7B70DA}" type="pres">
      <dgm:prSet presAssocID="{32273CB5-2517-43EC-A26F-4E685A097CB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268E2C-549D-4C00-B2A1-09AC5F9FB774}" type="pres">
      <dgm:prSet presAssocID="{32273CB5-2517-43EC-A26F-4E685A097CB8}" presName="arrow" presStyleLbl="node1" presStyleIdx="2" presStyleCnt="3" custScaleX="51316" custScaleY="51316" custLinFactNeighborX="-1001" custLinFactNeighborY="-5888"/>
      <dgm:spPr/>
      <dgm:t>
        <a:bodyPr/>
        <a:lstStyle/>
        <a:p>
          <a:endParaRPr lang="ru-RU"/>
        </a:p>
      </dgm:t>
    </dgm:pt>
    <dgm:pt modelId="{4446AAE9-ADF3-4C58-820F-AE9E1E4B428D}" type="pres">
      <dgm:prSet presAssocID="{32273CB5-2517-43EC-A26F-4E685A097CB8}" presName="descendantArrow" presStyleCnt="0"/>
      <dgm:spPr/>
    </dgm:pt>
    <dgm:pt modelId="{8D05105A-E8A5-450E-8761-CC6D7411E241}" type="pres">
      <dgm:prSet presAssocID="{0ADA8FFB-C55F-4D2D-9576-B0D335C4245C}" presName="childTextArrow" presStyleLbl="fgAccFollowNode1" presStyleIdx="4" presStyleCnt="5" custScaleX="95995" custScaleY="75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B9690-4BA6-4D61-A63E-A6935B59F5B0}" type="presOf" srcId="{3FD93681-266E-4BD5-8C05-876F83DEBDD5}" destId="{E463B564-69C7-4415-BB41-0AEF1C13D7FC}" srcOrd="0" destOrd="0" presId="urn:microsoft.com/office/officeart/2005/8/layout/process4"/>
    <dgm:cxn modelId="{77300776-58AE-4023-B970-46AC83F3F461}" type="presOf" srcId="{3EB90EB2-30A7-403A-A4BE-20A2782C4BB1}" destId="{D0B1CDD5-836B-4844-87FC-BE34DB88C455}" srcOrd="1" destOrd="0" presId="urn:microsoft.com/office/officeart/2005/8/layout/process4"/>
    <dgm:cxn modelId="{5557B04C-4B35-42BC-94D4-E389E81EA554}" type="presOf" srcId="{3EB90EB2-30A7-403A-A4BE-20A2782C4BB1}" destId="{DA6C7841-0272-470D-8B33-A445A8CDEF8C}" srcOrd="0" destOrd="0" presId="urn:microsoft.com/office/officeart/2005/8/layout/process4"/>
    <dgm:cxn modelId="{BD7EF603-3F75-40B5-8238-BBD94A969EA7}" srcId="{C1347363-DC9B-4654-870C-5CE335D7B246}" destId="{3EB90EB2-30A7-403A-A4BE-20A2782C4BB1}" srcOrd="1" destOrd="0" parTransId="{34C32247-ECA4-4753-9CFD-4F13AC08E7DF}" sibTransId="{E275D4DE-3AFB-4F15-AE31-DABD0C54B8D4}"/>
    <dgm:cxn modelId="{642D337A-9933-4221-BCFE-CC0C9910B3CE}" srcId="{5A17DA2D-0CBA-43AE-8345-B2912A20D5F2}" destId="{8B753ED3-8118-4A7B-B59C-090A6A067EE7}" srcOrd="0" destOrd="0" parTransId="{D5D3BE62-97C0-4614-91B1-451E7902A84A}" sibTransId="{447ECDEC-4045-49D8-A3CE-29C38A2A286B}"/>
    <dgm:cxn modelId="{585BBCFA-0199-4C6D-8DCD-F5007A40E34A}" type="presOf" srcId="{32273CB5-2517-43EC-A26F-4E685A097CB8}" destId="{0CFC0B4C-D45E-40EB-8A66-CC579B7B70DA}" srcOrd="0" destOrd="0" presId="urn:microsoft.com/office/officeart/2005/8/layout/process4"/>
    <dgm:cxn modelId="{647D2AD6-3F14-436E-9D6F-2ADCA542D283}" type="presOf" srcId="{4EAFAC43-8D9A-4B55-83BB-2F99F2696555}" destId="{099B68DA-7CE1-4FBD-8D1B-E2BD3273080C}" srcOrd="0" destOrd="0" presId="urn:microsoft.com/office/officeart/2005/8/layout/process4"/>
    <dgm:cxn modelId="{5F6ECB15-B707-4DE4-BA56-5B7B784122CF}" type="presOf" srcId="{32273CB5-2517-43EC-A26F-4E685A097CB8}" destId="{23268E2C-549D-4C00-B2A1-09AC5F9FB774}" srcOrd="1" destOrd="0" presId="urn:microsoft.com/office/officeart/2005/8/layout/process4"/>
    <dgm:cxn modelId="{5496EEEB-3DE9-46EE-80A8-4D987349E14C}" srcId="{3EB90EB2-30A7-403A-A4BE-20A2782C4BB1}" destId="{3FD93681-266E-4BD5-8C05-876F83DEBDD5}" srcOrd="0" destOrd="0" parTransId="{C3CF7DF9-4D58-4AB1-9657-858907BD1068}" sibTransId="{CE64A198-53A7-4AE6-9A39-D468C830CCCF}"/>
    <dgm:cxn modelId="{F0D97956-FC41-4F62-9332-336767573ED5}" srcId="{C1347363-DC9B-4654-870C-5CE335D7B246}" destId="{5A17DA2D-0CBA-43AE-8345-B2912A20D5F2}" srcOrd="2" destOrd="0" parTransId="{C708840B-274C-4BA4-AEAB-38D3DF181CBE}" sibTransId="{06021B0F-D0CC-4BB8-A24C-5D7E320BE26E}"/>
    <dgm:cxn modelId="{20F9BEDF-AD91-4023-AA11-036626D61897}" type="presOf" srcId="{C1347363-DC9B-4654-870C-5CE335D7B246}" destId="{28CA89FD-3073-47DF-8261-FDDF079F6877}" srcOrd="0" destOrd="0" presId="urn:microsoft.com/office/officeart/2005/8/layout/process4"/>
    <dgm:cxn modelId="{E0E15D72-0ABE-40D4-BF54-01DFD802C8BB}" type="presOf" srcId="{5A17DA2D-0CBA-43AE-8345-B2912A20D5F2}" destId="{2F092592-9DE5-467D-9511-B2AABA78B63F}" srcOrd="1" destOrd="0" presId="urn:microsoft.com/office/officeart/2005/8/layout/process4"/>
    <dgm:cxn modelId="{4CB76554-5D85-4B25-BE60-CB85BDA8DFF5}" srcId="{C1347363-DC9B-4654-870C-5CE335D7B246}" destId="{32273CB5-2517-43EC-A26F-4E685A097CB8}" srcOrd="0" destOrd="0" parTransId="{9626C57D-65EE-4B72-8B5C-AB347FCCD408}" sibTransId="{8EE25D24-168D-4A19-B695-C5D5066B9C56}"/>
    <dgm:cxn modelId="{324D7243-080D-4269-858C-606B1F284515}" type="presOf" srcId="{5A17DA2D-0CBA-43AE-8345-B2912A20D5F2}" destId="{D53E7A3D-6DB8-4D89-8F3D-597926AEF155}" srcOrd="0" destOrd="0" presId="urn:microsoft.com/office/officeart/2005/8/layout/process4"/>
    <dgm:cxn modelId="{BF578EB5-35BB-43D4-A792-32DC706232ED}" type="presOf" srcId="{8B753ED3-8118-4A7B-B59C-090A6A067EE7}" destId="{C159D0AD-0D0A-4340-BA89-ADA3B9F2C6B5}" srcOrd="0" destOrd="0" presId="urn:microsoft.com/office/officeart/2005/8/layout/process4"/>
    <dgm:cxn modelId="{5F3350C9-1DBC-43BC-9F72-6576386E1A6D}" srcId="{3EB90EB2-30A7-403A-A4BE-20A2782C4BB1}" destId="{4EAFAC43-8D9A-4B55-83BB-2F99F2696555}" srcOrd="2" destOrd="0" parTransId="{07AAE2B5-E657-4492-B941-0FDFFDD373E7}" sibTransId="{1CB61B8D-CEB9-4A1B-9B01-85D858F1A616}"/>
    <dgm:cxn modelId="{7B0FD58A-1B3F-4F44-93B2-F4863B0E5265}" srcId="{3EB90EB2-30A7-403A-A4BE-20A2782C4BB1}" destId="{55881A9E-3988-4FE9-9979-ADDBE75032EB}" srcOrd="1" destOrd="0" parTransId="{CEEB9911-C036-4A14-9009-2B9D7398FC35}" sibTransId="{D461EC1B-11D2-45EF-B229-89D31920AAF8}"/>
    <dgm:cxn modelId="{894724B9-C77B-417F-AC72-0786E4973E43}" type="presOf" srcId="{55881A9E-3988-4FE9-9979-ADDBE75032EB}" destId="{3613BDB9-4644-4D09-AB09-7DDF5DFE1AB0}" srcOrd="0" destOrd="0" presId="urn:microsoft.com/office/officeart/2005/8/layout/process4"/>
    <dgm:cxn modelId="{AA2E3966-9C83-4B79-A46E-9E1BDD055CB4}" srcId="{32273CB5-2517-43EC-A26F-4E685A097CB8}" destId="{0ADA8FFB-C55F-4D2D-9576-B0D335C4245C}" srcOrd="0" destOrd="0" parTransId="{3D0F2770-08E4-4A99-B341-45C05A45B99B}" sibTransId="{433C9DF0-A49C-464B-B543-5145DB3C404B}"/>
    <dgm:cxn modelId="{91D9FA57-835F-417D-9108-CDE78BB2D35D}" type="presOf" srcId="{0ADA8FFB-C55F-4D2D-9576-B0D335C4245C}" destId="{8D05105A-E8A5-450E-8761-CC6D7411E241}" srcOrd="0" destOrd="0" presId="urn:microsoft.com/office/officeart/2005/8/layout/process4"/>
    <dgm:cxn modelId="{CB3BF8B6-A43D-4678-AC29-4B01565F9D57}" type="presParOf" srcId="{28CA89FD-3073-47DF-8261-FDDF079F6877}" destId="{0781B7A4-8FE3-4DE5-BDD8-36304A2BA5B1}" srcOrd="0" destOrd="0" presId="urn:microsoft.com/office/officeart/2005/8/layout/process4"/>
    <dgm:cxn modelId="{6DD43362-8F43-4079-B731-B200ECC433D7}" type="presParOf" srcId="{0781B7A4-8FE3-4DE5-BDD8-36304A2BA5B1}" destId="{D53E7A3D-6DB8-4D89-8F3D-597926AEF155}" srcOrd="0" destOrd="0" presId="urn:microsoft.com/office/officeart/2005/8/layout/process4"/>
    <dgm:cxn modelId="{F06DC104-1B3B-410B-AA82-3F1DB38FDB13}" type="presParOf" srcId="{0781B7A4-8FE3-4DE5-BDD8-36304A2BA5B1}" destId="{2F092592-9DE5-467D-9511-B2AABA78B63F}" srcOrd="1" destOrd="0" presId="urn:microsoft.com/office/officeart/2005/8/layout/process4"/>
    <dgm:cxn modelId="{535F2A9D-AEFC-4DF1-81B3-0D3039B106E8}" type="presParOf" srcId="{0781B7A4-8FE3-4DE5-BDD8-36304A2BA5B1}" destId="{637CF8DD-9C83-490D-A2D1-183563A05B52}" srcOrd="2" destOrd="0" presId="urn:microsoft.com/office/officeart/2005/8/layout/process4"/>
    <dgm:cxn modelId="{3CF7F208-2F53-4DE8-9C7F-E0DCF00B4269}" type="presParOf" srcId="{637CF8DD-9C83-490D-A2D1-183563A05B52}" destId="{C159D0AD-0D0A-4340-BA89-ADA3B9F2C6B5}" srcOrd="0" destOrd="0" presId="urn:microsoft.com/office/officeart/2005/8/layout/process4"/>
    <dgm:cxn modelId="{AD002DE7-88D0-4386-9C75-253A5448B8D3}" type="presParOf" srcId="{28CA89FD-3073-47DF-8261-FDDF079F6877}" destId="{C751716B-D07C-4A5C-831B-36DC5F2F28EF}" srcOrd="1" destOrd="0" presId="urn:microsoft.com/office/officeart/2005/8/layout/process4"/>
    <dgm:cxn modelId="{799322D0-002D-4489-BAE0-83779AEB8D2E}" type="presParOf" srcId="{28CA89FD-3073-47DF-8261-FDDF079F6877}" destId="{A2A6FE12-9629-4675-92AA-0B8F6CD2D45F}" srcOrd="2" destOrd="0" presId="urn:microsoft.com/office/officeart/2005/8/layout/process4"/>
    <dgm:cxn modelId="{42E73CA6-73B3-4F5F-A0F1-77DA0714D0BD}" type="presParOf" srcId="{A2A6FE12-9629-4675-92AA-0B8F6CD2D45F}" destId="{DA6C7841-0272-470D-8B33-A445A8CDEF8C}" srcOrd="0" destOrd="0" presId="urn:microsoft.com/office/officeart/2005/8/layout/process4"/>
    <dgm:cxn modelId="{088BED27-0084-4106-8591-C2729DE8EB55}" type="presParOf" srcId="{A2A6FE12-9629-4675-92AA-0B8F6CD2D45F}" destId="{D0B1CDD5-836B-4844-87FC-BE34DB88C455}" srcOrd="1" destOrd="0" presId="urn:microsoft.com/office/officeart/2005/8/layout/process4"/>
    <dgm:cxn modelId="{5BC7E29E-A970-4273-9A8A-FC807F2F44B9}" type="presParOf" srcId="{A2A6FE12-9629-4675-92AA-0B8F6CD2D45F}" destId="{AFA59959-8A30-4766-9BF3-AB7509226C7C}" srcOrd="2" destOrd="0" presId="urn:microsoft.com/office/officeart/2005/8/layout/process4"/>
    <dgm:cxn modelId="{BA414C37-6166-4D20-9A0A-2C23065FBFBB}" type="presParOf" srcId="{AFA59959-8A30-4766-9BF3-AB7509226C7C}" destId="{E463B564-69C7-4415-BB41-0AEF1C13D7FC}" srcOrd="0" destOrd="0" presId="urn:microsoft.com/office/officeart/2005/8/layout/process4"/>
    <dgm:cxn modelId="{D368FD71-B6AC-41A7-ADF4-B42867071C14}" type="presParOf" srcId="{AFA59959-8A30-4766-9BF3-AB7509226C7C}" destId="{3613BDB9-4644-4D09-AB09-7DDF5DFE1AB0}" srcOrd="1" destOrd="0" presId="urn:microsoft.com/office/officeart/2005/8/layout/process4"/>
    <dgm:cxn modelId="{E724C099-F1B5-491E-80F2-6FDACF2E9D14}" type="presParOf" srcId="{AFA59959-8A30-4766-9BF3-AB7509226C7C}" destId="{099B68DA-7CE1-4FBD-8D1B-E2BD3273080C}" srcOrd="2" destOrd="0" presId="urn:microsoft.com/office/officeart/2005/8/layout/process4"/>
    <dgm:cxn modelId="{4BACC767-BBF6-4B78-A56E-8374384FB01F}" type="presParOf" srcId="{28CA89FD-3073-47DF-8261-FDDF079F6877}" destId="{BDD55BE0-54A9-4489-AEF2-EBBA77002CF3}" srcOrd="3" destOrd="0" presId="urn:microsoft.com/office/officeart/2005/8/layout/process4"/>
    <dgm:cxn modelId="{D3AEAC4A-A13D-42AD-B831-B702161E5381}" type="presParOf" srcId="{28CA89FD-3073-47DF-8261-FDDF079F6877}" destId="{98B59898-AA00-4944-9185-9852E0DC5D19}" srcOrd="4" destOrd="0" presId="urn:microsoft.com/office/officeart/2005/8/layout/process4"/>
    <dgm:cxn modelId="{585DD27A-C3CE-460D-BA83-5E0C15B1FA20}" type="presParOf" srcId="{98B59898-AA00-4944-9185-9852E0DC5D19}" destId="{0CFC0B4C-D45E-40EB-8A66-CC579B7B70DA}" srcOrd="0" destOrd="0" presId="urn:microsoft.com/office/officeart/2005/8/layout/process4"/>
    <dgm:cxn modelId="{28A1A3C4-3624-494E-BEE4-836072162189}" type="presParOf" srcId="{98B59898-AA00-4944-9185-9852E0DC5D19}" destId="{23268E2C-549D-4C00-B2A1-09AC5F9FB774}" srcOrd="1" destOrd="0" presId="urn:microsoft.com/office/officeart/2005/8/layout/process4"/>
    <dgm:cxn modelId="{75C19F98-5603-44A5-A8B1-FF5B85C33EF1}" type="presParOf" srcId="{98B59898-AA00-4944-9185-9852E0DC5D19}" destId="{4446AAE9-ADF3-4C58-820F-AE9E1E4B428D}" srcOrd="2" destOrd="0" presId="urn:microsoft.com/office/officeart/2005/8/layout/process4"/>
    <dgm:cxn modelId="{09B6BEAE-D5AC-4A84-9E3A-EA64827EA931}" type="presParOf" srcId="{4446AAE9-ADF3-4C58-820F-AE9E1E4B428D}" destId="{8D05105A-E8A5-450E-8761-CC6D7411E2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B63A2-FC03-4F5D-94E4-05B7149B919C}" type="doc">
      <dgm:prSet loTypeId="urn:microsoft.com/office/officeart/2005/8/layout/equation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A21944-DA4B-4B4B-8F59-9649DC7D0AA7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Comic Sans MS" pitchFamily="66" charset="0"/>
            </a:rPr>
            <a:t>Лепка</a:t>
          </a:r>
          <a:endParaRPr lang="ru-RU" dirty="0">
            <a:latin typeface="Comic Sans MS" pitchFamily="66" charset="0"/>
          </a:endParaRPr>
        </a:p>
      </dgm:t>
    </dgm:pt>
    <dgm:pt modelId="{AF3EB86B-F8F0-46DD-8EEC-099160CDCC81}" type="parTrans" cxnId="{CEB23A2F-D481-4DB3-B1C4-9B390D07B2D3}">
      <dgm:prSet/>
      <dgm:spPr/>
      <dgm:t>
        <a:bodyPr/>
        <a:lstStyle/>
        <a:p>
          <a:endParaRPr lang="ru-RU"/>
        </a:p>
      </dgm:t>
    </dgm:pt>
    <dgm:pt modelId="{16AC52B3-925C-497E-A18E-C2505906F617}" type="sibTrans" cxnId="{CEB23A2F-D481-4DB3-B1C4-9B390D07B2D3}">
      <dgm:prSet/>
      <dgm:spPr/>
      <dgm:t>
        <a:bodyPr/>
        <a:lstStyle/>
        <a:p>
          <a:endParaRPr lang="ru-RU"/>
        </a:p>
      </dgm:t>
    </dgm:pt>
    <dgm:pt modelId="{D3EA9CA6-DC5D-47D8-8187-F0009D30CD76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Comic Sans MS" pitchFamily="66" charset="0"/>
            </a:rPr>
            <a:t>ИЗО</a:t>
          </a:r>
          <a:endParaRPr lang="ru-RU" dirty="0">
            <a:latin typeface="Comic Sans MS" pitchFamily="66" charset="0"/>
          </a:endParaRPr>
        </a:p>
      </dgm:t>
    </dgm:pt>
    <dgm:pt modelId="{8463A7AD-67D9-4EAC-A520-3939201DE86E}" type="parTrans" cxnId="{9ED40B11-C997-4C67-9498-4A9EC8A97D97}">
      <dgm:prSet/>
      <dgm:spPr/>
      <dgm:t>
        <a:bodyPr/>
        <a:lstStyle/>
        <a:p>
          <a:endParaRPr lang="ru-RU"/>
        </a:p>
      </dgm:t>
    </dgm:pt>
    <dgm:pt modelId="{1467C262-B4D5-4665-86B5-6F918886B466}" type="sibTrans" cxnId="{9ED40B11-C997-4C67-9498-4A9EC8A97D97}">
      <dgm:prSet/>
      <dgm:spPr/>
      <dgm:t>
        <a:bodyPr/>
        <a:lstStyle/>
        <a:p>
          <a:endParaRPr lang="ru-RU"/>
        </a:p>
      </dgm:t>
    </dgm:pt>
    <dgm:pt modelId="{18432CD2-2A89-4BD7-89A5-40131CEF6F1B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latin typeface="Comic Sans MS" pitchFamily="66" charset="0"/>
            </a:rPr>
            <a:t>Планирование</a:t>
          </a:r>
          <a:endParaRPr lang="ru-RU" sz="1800" dirty="0">
            <a:latin typeface="Comic Sans MS" pitchFamily="66" charset="0"/>
          </a:endParaRPr>
        </a:p>
      </dgm:t>
    </dgm:pt>
    <dgm:pt modelId="{0AE1BB5C-4371-42FD-9C1C-2A333C46AE88}" type="parTrans" cxnId="{2066622D-70C5-4E07-A6EF-D8628DC321D6}">
      <dgm:prSet/>
      <dgm:spPr/>
      <dgm:t>
        <a:bodyPr/>
        <a:lstStyle/>
        <a:p>
          <a:endParaRPr lang="ru-RU"/>
        </a:p>
      </dgm:t>
    </dgm:pt>
    <dgm:pt modelId="{79C24448-7915-4D04-9A73-C4012B3CE504}" type="sibTrans" cxnId="{2066622D-70C5-4E07-A6EF-D8628DC321D6}">
      <dgm:prSet/>
      <dgm:spPr/>
      <dgm:t>
        <a:bodyPr/>
        <a:lstStyle/>
        <a:p>
          <a:endParaRPr lang="ru-RU"/>
        </a:p>
      </dgm:t>
    </dgm:pt>
    <dgm:pt modelId="{00601377-ED1A-403B-85A1-A9D5B8441A73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latin typeface="Comic Sans MS" pitchFamily="66" charset="0"/>
            </a:rPr>
            <a:t>Аппликация</a:t>
          </a:r>
          <a:endParaRPr lang="ru-RU" sz="1800" dirty="0">
            <a:latin typeface="Comic Sans MS" pitchFamily="66" charset="0"/>
          </a:endParaRPr>
        </a:p>
      </dgm:t>
    </dgm:pt>
    <dgm:pt modelId="{A10390B0-99DD-48D4-B492-5A65BFC48E9C}" type="sibTrans" cxnId="{F56E9733-B358-487E-9489-C92E3FBA750F}">
      <dgm:prSet/>
      <dgm:spPr/>
      <dgm:t>
        <a:bodyPr/>
        <a:lstStyle/>
        <a:p>
          <a:endParaRPr lang="ru-RU"/>
        </a:p>
      </dgm:t>
    </dgm:pt>
    <dgm:pt modelId="{E6EE9EE1-C955-4ADD-A2E9-A6CF7D6E66AC}" type="parTrans" cxnId="{F56E9733-B358-487E-9489-C92E3FBA750F}">
      <dgm:prSet/>
      <dgm:spPr/>
      <dgm:t>
        <a:bodyPr/>
        <a:lstStyle/>
        <a:p>
          <a:endParaRPr lang="ru-RU"/>
        </a:p>
      </dgm:t>
    </dgm:pt>
    <dgm:pt modelId="{287F7E0E-83DD-454F-9BB9-91B8A78F7000}" type="pres">
      <dgm:prSet presAssocID="{56AB63A2-FC03-4F5D-94E4-05B7149B91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92A36-E995-4176-9BC1-4269F16EEC0C}" type="pres">
      <dgm:prSet presAssocID="{56AB63A2-FC03-4F5D-94E4-05B7149B919C}" presName="vNodes" presStyleCnt="0"/>
      <dgm:spPr/>
    </dgm:pt>
    <dgm:pt modelId="{0B216503-B835-4615-BB6E-08BB918FF49D}" type="pres">
      <dgm:prSet presAssocID="{00601377-ED1A-403B-85A1-A9D5B8441A73}" presName="node" presStyleLbl="node1" presStyleIdx="0" presStyleCnt="4" custScaleX="214359" custScaleY="214359" custLinFactY="14607" custLinFactNeighborX="178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14F0-A0D3-48B6-9E3A-86297FEBB4B8}" type="pres">
      <dgm:prSet presAssocID="{A10390B0-99DD-48D4-B492-5A65BFC48E9C}" presName="spacerT" presStyleCnt="0"/>
      <dgm:spPr/>
    </dgm:pt>
    <dgm:pt modelId="{1C7BBE4A-45B4-467D-8DCC-FC9B95FB5737}" type="pres">
      <dgm:prSet presAssocID="{A10390B0-99DD-48D4-B492-5A65BFC48E9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B9D3B8-B659-4E78-9F49-4E8DC9A443AF}" type="pres">
      <dgm:prSet presAssocID="{A10390B0-99DD-48D4-B492-5A65BFC48E9C}" presName="spacerB" presStyleCnt="0"/>
      <dgm:spPr/>
    </dgm:pt>
    <dgm:pt modelId="{60A99FB8-29A3-40A9-B08F-DA82942E2283}" type="pres">
      <dgm:prSet presAssocID="{26A21944-DA4B-4B4B-8F59-9649DC7D0AA7}" presName="node" presStyleLbl="node1" presStyleIdx="1" presStyleCnt="4" custScaleX="177156" custScaleY="177156" custLinFactY="-6846" custLinFactNeighborX="385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F0383-6DE4-4BC9-955F-B31A13A87791}" type="pres">
      <dgm:prSet presAssocID="{16AC52B3-925C-497E-A18E-C2505906F617}" presName="spacerT" presStyleCnt="0"/>
      <dgm:spPr/>
    </dgm:pt>
    <dgm:pt modelId="{4A9B7038-833C-4D11-AF33-8185725318DB}" type="pres">
      <dgm:prSet presAssocID="{16AC52B3-925C-497E-A18E-C2505906F61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34F8070-665B-46A0-9CFC-56E97309422A}" type="pres">
      <dgm:prSet presAssocID="{16AC52B3-925C-497E-A18E-C2505906F617}" presName="spacerB" presStyleCnt="0"/>
      <dgm:spPr/>
    </dgm:pt>
    <dgm:pt modelId="{DE55DB21-6FBD-4FD6-9C9D-4919B41BEA20}" type="pres">
      <dgm:prSet presAssocID="{D3EA9CA6-DC5D-47D8-8187-F0009D30CD76}" presName="node" presStyleLbl="node1" presStyleIdx="2" presStyleCnt="4" custScaleX="177156" custScaleY="177156" custLinFactY="-4923" custLinFactNeighborX="135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EF2D6-8222-4F0F-9EE3-0BD2EE8EA4B2}" type="pres">
      <dgm:prSet presAssocID="{56AB63A2-FC03-4F5D-94E4-05B7149B919C}" presName="sibTransLast" presStyleLbl="sibTrans2D1" presStyleIdx="2" presStyleCnt="3" custScaleX="235795" custScaleY="235795" custLinFactNeighborX="-65438" custLinFactNeighborY="51140"/>
      <dgm:spPr/>
      <dgm:t>
        <a:bodyPr/>
        <a:lstStyle/>
        <a:p>
          <a:endParaRPr lang="ru-RU"/>
        </a:p>
      </dgm:t>
    </dgm:pt>
    <dgm:pt modelId="{B69FA79D-F228-4D86-AE6F-594E940649A2}" type="pres">
      <dgm:prSet presAssocID="{56AB63A2-FC03-4F5D-94E4-05B7149B919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88DB12-AC5D-4DDD-9A72-525DA4287DDF}" type="pres">
      <dgm:prSet presAssocID="{56AB63A2-FC03-4F5D-94E4-05B7149B919C}" presName="lastNode" presStyleLbl="node1" presStyleIdx="3" presStyleCnt="4" custScaleX="194872" custScaleY="194872" custLinFactX="9960" custLinFactNeighborX="100000" custLinFactNeighborY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6622D-70C5-4E07-A6EF-D8628DC321D6}" srcId="{56AB63A2-FC03-4F5D-94E4-05B7149B919C}" destId="{18432CD2-2A89-4BD7-89A5-40131CEF6F1B}" srcOrd="3" destOrd="0" parTransId="{0AE1BB5C-4371-42FD-9C1C-2A333C46AE88}" sibTransId="{79C24448-7915-4D04-9A73-C4012B3CE504}"/>
    <dgm:cxn modelId="{4C5DA3CE-F482-4B0A-BBE8-69A1CCAA8A81}" type="presOf" srcId="{D3EA9CA6-DC5D-47D8-8187-F0009D30CD76}" destId="{DE55DB21-6FBD-4FD6-9C9D-4919B41BEA20}" srcOrd="0" destOrd="0" presId="urn:microsoft.com/office/officeart/2005/8/layout/equation2"/>
    <dgm:cxn modelId="{224A785E-A404-4470-A5A3-7244E1D65F88}" type="presOf" srcId="{56AB63A2-FC03-4F5D-94E4-05B7149B919C}" destId="{287F7E0E-83DD-454F-9BB9-91B8A78F7000}" srcOrd="0" destOrd="0" presId="urn:microsoft.com/office/officeart/2005/8/layout/equation2"/>
    <dgm:cxn modelId="{5F687FC1-70F8-40B9-8CBC-C15E28FDB0D5}" type="presOf" srcId="{1467C262-B4D5-4665-86B5-6F918886B466}" destId="{B69FA79D-F228-4D86-AE6F-594E940649A2}" srcOrd="1" destOrd="0" presId="urn:microsoft.com/office/officeart/2005/8/layout/equation2"/>
    <dgm:cxn modelId="{61CEA432-70BF-4617-861E-E67960BB5582}" type="presOf" srcId="{A10390B0-99DD-48D4-B492-5A65BFC48E9C}" destId="{1C7BBE4A-45B4-467D-8DCC-FC9B95FB5737}" srcOrd="0" destOrd="0" presId="urn:microsoft.com/office/officeart/2005/8/layout/equation2"/>
    <dgm:cxn modelId="{FC04EFAA-F8EA-4B0F-816D-D39538A31268}" type="presOf" srcId="{18432CD2-2A89-4BD7-89A5-40131CEF6F1B}" destId="{5A88DB12-AC5D-4DDD-9A72-525DA4287DDF}" srcOrd="0" destOrd="0" presId="urn:microsoft.com/office/officeart/2005/8/layout/equation2"/>
    <dgm:cxn modelId="{1577F3C7-8614-49D8-85B4-1390E12A2F3E}" type="presOf" srcId="{16AC52B3-925C-497E-A18E-C2505906F617}" destId="{4A9B7038-833C-4D11-AF33-8185725318DB}" srcOrd="0" destOrd="0" presId="urn:microsoft.com/office/officeart/2005/8/layout/equation2"/>
    <dgm:cxn modelId="{095A8DDC-B1DB-4E4C-9E7B-E845CEFFABB6}" type="presOf" srcId="{26A21944-DA4B-4B4B-8F59-9649DC7D0AA7}" destId="{60A99FB8-29A3-40A9-B08F-DA82942E2283}" srcOrd="0" destOrd="0" presId="urn:microsoft.com/office/officeart/2005/8/layout/equation2"/>
    <dgm:cxn modelId="{CEB23A2F-D481-4DB3-B1C4-9B390D07B2D3}" srcId="{56AB63A2-FC03-4F5D-94E4-05B7149B919C}" destId="{26A21944-DA4B-4B4B-8F59-9649DC7D0AA7}" srcOrd="1" destOrd="0" parTransId="{AF3EB86B-F8F0-46DD-8EEC-099160CDCC81}" sibTransId="{16AC52B3-925C-497E-A18E-C2505906F617}"/>
    <dgm:cxn modelId="{9ED40B11-C997-4C67-9498-4A9EC8A97D97}" srcId="{56AB63A2-FC03-4F5D-94E4-05B7149B919C}" destId="{D3EA9CA6-DC5D-47D8-8187-F0009D30CD76}" srcOrd="2" destOrd="0" parTransId="{8463A7AD-67D9-4EAC-A520-3939201DE86E}" sibTransId="{1467C262-B4D5-4665-86B5-6F918886B466}"/>
    <dgm:cxn modelId="{5E5E34B0-A4E8-4C7A-A0A8-765FD2E7FDC3}" type="presOf" srcId="{00601377-ED1A-403B-85A1-A9D5B8441A73}" destId="{0B216503-B835-4615-BB6E-08BB918FF49D}" srcOrd="0" destOrd="0" presId="urn:microsoft.com/office/officeart/2005/8/layout/equation2"/>
    <dgm:cxn modelId="{AAECCF68-DC6F-44E0-B5F5-85CA16C81D83}" type="presOf" srcId="{1467C262-B4D5-4665-86B5-6F918886B466}" destId="{CC6EF2D6-8222-4F0F-9EE3-0BD2EE8EA4B2}" srcOrd="0" destOrd="0" presId="urn:microsoft.com/office/officeart/2005/8/layout/equation2"/>
    <dgm:cxn modelId="{F56E9733-B358-487E-9489-C92E3FBA750F}" srcId="{56AB63A2-FC03-4F5D-94E4-05B7149B919C}" destId="{00601377-ED1A-403B-85A1-A9D5B8441A73}" srcOrd="0" destOrd="0" parTransId="{E6EE9EE1-C955-4ADD-A2E9-A6CF7D6E66AC}" sibTransId="{A10390B0-99DD-48D4-B492-5A65BFC48E9C}"/>
    <dgm:cxn modelId="{03254150-932E-46DC-8200-34F33738995F}" type="presParOf" srcId="{287F7E0E-83DD-454F-9BB9-91B8A78F7000}" destId="{BA692A36-E995-4176-9BC1-4269F16EEC0C}" srcOrd="0" destOrd="0" presId="urn:microsoft.com/office/officeart/2005/8/layout/equation2"/>
    <dgm:cxn modelId="{9D42E811-9801-4A9E-ABD4-1892C90F75DE}" type="presParOf" srcId="{BA692A36-E995-4176-9BC1-4269F16EEC0C}" destId="{0B216503-B835-4615-BB6E-08BB918FF49D}" srcOrd="0" destOrd="0" presId="urn:microsoft.com/office/officeart/2005/8/layout/equation2"/>
    <dgm:cxn modelId="{64B5F69E-49DE-4931-98E1-C9BD8A3BB222}" type="presParOf" srcId="{BA692A36-E995-4176-9BC1-4269F16EEC0C}" destId="{A47C14F0-A0D3-48B6-9E3A-86297FEBB4B8}" srcOrd="1" destOrd="0" presId="urn:microsoft.com/office/officeart/2005/8/layout/equation2"/>
    <dgm:cxn modelId="{71690E2A-FF2D-44F6-A288-D562A52BD3FF}" type="presParOf" srcId="{BA692A36-E995-4176-9BC1-4269F16EEC0C}" destId="{1C7BBE4A-45B4-467D-8DCC-FC9B95FB5737}" srcOrd="2" destOrd="0" presId="urn:microsoft.com/office/officeart/2005/8/layout/equation2"/>
    <dgm:cxn modelId="{DBB481B6-4F1E-4C57-A40B-299736F5357A}" type="presParOf" srcId="{BA692A36-E995-4176-9BC1-4269F16EEC0C}" destId="{62B9D3B8-B659-4E78-9F49-4E8DC9A443AF}" srcOrd="3" destOrd="0" presId="urn:microsoft.com/office/officeart/2005/8/layout/equation2"/>
    <dgm:cxn modelId="{6BEAD691-D4F5-4CFF-9854-56515F316122}" type="presParOf" srcId="{BA692A36-E995-4176-9BC1-4269F16EEC0C}" destId="{60A99FB8-29A3-40A9-B08F-DA82942E2283}" srcOrd="4" destOrd="0" presId="urn:microsoft.com/office/officeart/2005/8/layout/equation2"/>
    <dgm:cxn modelId="{39E66B18-83BB-4323-9274-E3D49E69E38E}" type="presParOf" srcId="{BA692A36-E995-4176-9BC1-4269F16EEC0C}" destId="{38EF0383-6DE4-4BC9-955F-B31A13A87791}" srcOrd="5" destOrd="0" presId="urn:microsoft.com/office/officeart/2005/8/layout/equation2"/>
    <dgm:cxn modelId="{79E8E1FB-C7C6-44FB-8BDC-F8732F32CD87}" type="presParOf" srcId="{BA692A36-E995-4176-9BC1-4269F16EEC0C}" destId="{4A9B7038-833C-4D11-AF33-8185725318DB}" srcOrd="6" destOrd="0" presId="urn:microsoft.com/office/officeart/2005/8/layout/equation2"/>
    <dgm:cxn modelId="{662677F4-542E-47F5-ADAA-A598A610885F}" type="presParOf" srcId="{BA692A36-E995-4176-9BC1-4269F16EEC0C}" destId="{F34F8070-665B-46A0-9CFC-56E97309422A}" srcOrd="7" destOrd="0" presId="urn:microsoft.com/office/officeart/2005/8/layout/equation2"/>
    <dgm:cxn modelId="{4AF2E01D-64EC-462C-A417-1B190B383C4A}" type="presParOf" srcId="{BA692A36-E995-4176-9BC1-4269F16EEC0C}" destId="{DE55DB21-6FBD-4FD6-9C9D-4919B41BEA20}" srcOrd="8" destOrd="0" presId="urn:microsoft.com/office/officeart/2005/8/layout/equation2"/>
    <dgm:cxn modelId="{6AEC4814-0180-4CA5-A69B-47F8EB78E580}" type="presParOf" srcId="{287F7E0E-83DD-454F-9BB9-91B8A78F7000}" destId="{CC6EF2D6-8222-4F0F-9EE3-0BD2EE8EA4B2}" srcOrd="1" destOrd="0" presId="urn:microsoft.com/office/officeart/2005/8/layout/equation2"/>
    <dgm:cxn modelId="{BF41AAB0-DA01-4D0E-9270-98A07759CF32}" type="presParOf" srcId="{CC6EF2D6-8222-4F0F-9EE3-0BD2EE8EA4B2}" destId="{B69FA79D-F228-4D86-AE6F-594E940649A2}" srcOrd="0" destOrd="0" presId="urn:microsoft.com/office/officeart/2005/8/layout/equation2"/>
    <dgm:cxn modelId="{7F29D3F2-DF19-44F5-9D51-9D0444CB6D1B}" type="presParOf" srcId="{287F7E0E-83DD-454F-9BB9-91B8A78F7000}" destId="{5A88DB12-AC5D-4DDD-9A72-525DA4287DD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15B7B-0D10-46C9-8A69-4158ACA044BB}">
      <dsp:nvSpPr>
        <dsp:cNvPr id="0" name=""/>
        <dsp:cNvSpPr/>
      </dsp:nvSpPr>
      <dsp:spPr>
        <a:xfrm>
          <a:off x="0" y="0"/>
          <a:ext cx="8858312" cy="1757147"/>
        </a:xfrm>
        <a:prstGeom prst="rect">
          <a:avLst/>
        </a:prstGeom>
        <a:noFill/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ЦЕЛЬ: </a:t>
          </a:r>
          <a:r>
            <a:rPr lang="ru-RU" sz="2500" b="1" kern="12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Формирование интереса у детей с ОНР к эстетической стороне окружающей действительности, удовлетворение потребности детей в самовыражении</a:t>
          </a:r>
          <a:endParaRPr lang="ru-RU" sz="250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0" y="0"/>
        <a:ext cx="8858312" cy="1757147"/>
      </dsp:txXfrm>
    </dsp:sp>
    <dsp:sp modelId="{136601B4-1BB8-4D96-A9B4-11B58B40BDAB}">
      <dsp:nvSpPr>
        <dsp:cNvPr id="0" name=""/>
        <dsp:cNvSpPr/>
      </dsp:nvSpPr>
      <dsp:spPr>
        <a:xfrm>
          <a:off x="1647722" y="2064820"/>
          <a:ext cx="1771229" cy="141607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эмоционального мира ребенка</a:t>
          </a:r>
          <a:endParaRPr lang="ru-RU" sz="1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7722" y="2064820"/>
        <a:ext cx="1771229" cy="1416077"/>
      </dsp:txXfrm>
    </dsp:sp>
    <dsp:sp modelId="{EBC09ED5-91C8-40DA-AD9A-ED099DF428DD}">
      <dsp:nvSpPr>
        <dsp:cNvPr id="0" name=""/>
        <dsp:cNvSpPr/>
      </dsp:nvSpPr>
      <dsp:spPr>
        <a:xfrm>
          <a:off x="6971561" y="3911968"/>
          <a:ext cx="1771229" cy="194518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интереса к изобразительной деятельности,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эстетического мировосприятия</a:t>
          </a:r>
          <a:endParaRPr lang="ru-RU" sz="1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1561" y="3911968"/>
        <a:ext cx="1771229" cy="1945188"/>
      </dsp:txXfrm>
    </dsp:sp>
    <dsp:sp modelId="{70DEFD56-3C22-4D53-84BC-1FDA32B263F2}">
      <dsp:nvSpPr>
        <dsp:cNvPr id="0" name=""/>
        <dsp:cNvSpPr/>
      </dsp:nvSpPr>
      <dsp:spPr>
        <a:xfrm>
          <a:off x="56786" y="1544639"/>
          <a:ext cx="1771229" cy="114737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 навыков связной речи</a:t>
          </a:r>
          <a:endParaRPr lang="ru-RU" sz="16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786" y="1544639"/>
        <a:ext cx="1771229" cy="1147371"/>
      </dsp:txXfrm>
    </dsp:sp>
    <dsp:sp modelId="{460CA1CD-3847-4FA8-A224-F78D0731113E}">
      <dsp:nvSpPr>
        <dsp:cNvPr id="0" name=""/>
        <dsp:cNvSpPr/>
      </dsp:nvSpPr>
      <dsp:spPr>
        <a:xfrm>
          <a:off x="3369145" y="2904813"/>
          <a:ext cx="1771229" cy="140567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художественно-графических навыков и мелкой моторики</a:t>
          </a:r>
          <a:endParaRPr lang="ru-RU" sz="16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9145" y="2904813"/>
        <a:ext cx="1771229" cy="1405671"/>
      </dsp:txXfrm>
    </dsp:sp>
    <dsp:sp modelId="{3797513E-09A3-480F-B101-EE29D9D8DE25}">
      <dsp:nvSpPr>
        <dsp:cNvPr id="0" name=""/>
        <dsp:cNvSpPr/>
      </dsp:nvSpPr>
      <dsp:spPr>
        <a:xfrm>
          <a:off x="5169352" y="3480897"/>
          <a:ext cx="1771229" cy="156522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фантазии, творческого мышления, воображения, пространственного восприятия</a:t>
          </a:r>
          <a:endParaRPr lang="ru-RU" sz="15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9352" y="3480897"/>
        <a:ext cx="1771229" cy="1565227"/>
      </dsp:txXfrm>
    </dsp:sp>
    <dsp:sp modelId="{3DE823B1-D569-4EB8-A399-2AEC92B1D9D2}">
      <dsp:nvSpPr>
        <dsp:cNvPr id="0" name=""/>
        <dsp:cNvSpPr/>
      </dsp:nvSpPr>
      <dsp:spPr>
        <a:xfrm>
          <a:off x="0" y="5447156"/>
          <a:ext cx="8858312" cy="4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92592-9DE5-467D-9511-B2AABA78B63F}">
      <dsp:nvSpPr>
        <dsp:cNvPr id="0" name=""/>
        <dsp:cNvSpPr/>
      </dsp:nvSpPr>
      <dsp:spPr>
        <a:xfrm>
          <a:off x="0" y="3750941"/>
          <a:ext cx="8964488" cy="70191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Оценочный</a:t>
          </a:r>
          <a:endParaRPr lang="ru-RU" sz="2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0" y="3750941"/>
        <a:ext cx="8964488" cy="379033"/>
      </dsp:txXfrm>
    </dsp:sp>
    <dsp:sp modelId="{C159D0AD-0D0A-4340-BA89-ADA3B9F2C6B5}">
      <dsp:nvSpPr>
        <dsp:cNvPr id="0" name=""/>
        <dsp:cNvSpPr/>
      </dsp:nvSpPr>
      <dsp:spPr>
        <a:xfrm>
          <a:off x="0" y="4304625"/>
          <a:ext cx="8964488" cy="80794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Цель: определить динамику развития художественно- эстетических эталонов у детей с ОНР 6-го года жизни</a:t>
          </a:r>
          <a:endParaRPr lang="ru-RU" sz="1600" kern="1200" dirty="0">
            <a:latin typeface="Comic Sans MS" pitchFamily="66" charset="0"/>
          </a:endParaRPr>
        </a:p>
      </dsp:txBody>
      <dsp:txXfrm>
        <a:off x="0" y="4304625"/>
        <a:ext cx="8964488" cy="807942"/>
      </dsp:txXfrm>
    </dsp:sp>
    <dsp:sp modelId="{D0B1CDD5-836B-4844-87FC-BE34DB88C455}">
      <dsp:nvSpPr>
        <dsp:cNvPr id="0" name=""/>
        <dsp:cNvSpPr/>
      </dsp:nvSpPr>
      <dsp:spPr>
        <a:xfrm rot="10800000">
          <a:off x="2092401" y="1912595"/>
          <a:ext cx="4600216" cy="1911129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Развивающий (цели)</a:t>
          </a:r>
          <a:endParaRPr lang="ru-RU" sz="2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2092401" y="1912595"/>
        <a:ext cx="4600216" cy="670806"/>
      </dsp:txXfrm>
    </dsp:sp>
    <dsp:sp modelId="{E463B564-69C7-4415-BB41-0AEF1C13D7FC}">
      <dsp:nvSpPr>
        <dsp:cNvPr id="0" name=""/>
        <dsp:cNvSpPr/>
      </dsp:nvSpPr>
      <dsp:spPr>
        <a:xfrm>
          <a:off x="0" y="2434499"/>
          <a:ext cx="2985244" cy="11135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1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400" kern="1200" dirty="0" smtClean="0"/>
            <a:t>Сформировать мотивационную готовность детей к активной деятельности в  образовательной области «Художественное творчество»  </a:t>
          </a:r>
          <a:endParaRPr lang="ru-RU" sz="1400" kern="1200" dirty="0"/>
        </a:p>
      </dsp:txBody>
      <dsp:txXfrm>
        <a:off x="0" y="2434499"/>
        <a:ext cx="2985244" cy="1113546"/>
      </dsp:txXfrm>
    </dsp:sp>
    <dsp:sp modelId="{3613BDB9-4644-4D09-AB09-7DDF5DFE1AB0}">
      <dsp:nvSpPr>
        <dsp:cNvPr id="0" name=""/>
        <dsp:cNvSpPr/>
      </dsp:nvSpPr>
      <dsp:spPr>
        <a:xfrm>
          <a:off x="2899855" y="2434499"/>
          <a:ext cx="2985244" cy="11135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Сформировать художественно-эстетические эталоны</a:t>
          </a:r>
          <a:endParaRPr lang="ru-RU" sz="1600" kern="1200" dirty="0"/>
        </a:p>
      </dsp:txBody>
      <dsp:txXfrm>
        <a:off x="2899855" y="2434499"/>
        <a:ext cx="2985244" cy="1113546"/>
      </dsp:txXfrm>
    </dsp:sp>
    <dsp:sp modelId="{099B68DA-7CE1-4FBD-8D1B-E2BD3273080C}">
      <dsp:nvSpPr>
        <dsp:cNvPr id="0" name=""/>
        <dsp:cNvSpPr/>
      </dsp:nvSpPr>
      <dsp:spPr>
        <a:xfrm>
          <a:off x="5832649" y="2434499"/>
          <a:ext cx="2985244" cy="11135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3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Закрепить представления об эстетической стороне действительности в различных видах детской деятельности</a:t>
          </a:r>
          <a:endParaRPr lang="ru-RU" sz="1600" kern="1200" dirty="0"/>
        </a:p>
      </dsp:txBody>
      <dsp:txXfrm>
        <a:off x="5832649" y="2434499"/>
        <a:ext cx="2985244" cy="1113546"/>
      </dsp:txXfrm>
    </dsp:sp>
    <dsp:sp modelId="{23268E2C-549D-4C00-B2A1-09AC5F9FB774}">
      <dsp:nvSpPr>
        <dsp:cNvPr id="0" name=""/>
        <dsp:cNvSpPr/>
      </dsp:nvSpPr>
      <dsp:spPr>
        <a:xfrm rot="10800000">
          <a:off x="2092401" y="0"/>
          <a:ext cx="4600216" cy="1911129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Диагностический этап</a:t>
          </a:r>
          <a:endParaRPr lang="ru-RU" sz="24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2092401" y="0"/>
        <a:ext cx="4600216" cy="670806"/>
      </dsp:txXfrm>
    </dsp:sp>
    <dsp:sp modelId="{8D05105A-E8A5-450E-8761-CC6D7411E241}">
      <dsp:nvSpPr>
        <dsp:cNvPr id="0" name=""/>
        <dsp:cNvSpPr/>
      </dsp:nvSpPr>
      <dsp:spPr>
        <a:xfrm>
          <a:off x="179513" y="536559"/>
          <a:ext cx="8605460" cy="84439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Цель: выявить уровень сформированности художественно-эстетических эталонов у детей   с ОНР 6-го года жизни </a:t>
          </a:r>
          <a:endParaRPr lang="ru-RU" sz="1600" kern="1200" dirty="0">
            <a:latin typeface="Comic Sans MS" pitchFamily="66" charset="0"/>
          </a:endParaRPr>
        </a:p>
      </dsp:txBody>
      <dsp:txXfrm>
        <a:off x="179513" y="536559"/>
        <a:ext cx="8605460" cy="8443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216503-B835-4615-BB6E-08BB918FF49D}">
      <dsp:nvSpPr>
        <dsp:cNvPr id="0" name=""/>
        <dsp:cNvSpPr/>
      </dsp:nvSpPr>
      <dsp:spPr>
        <a:xfrm>
          <a:off x="960980" y="165454"/>
          <a:ext cx="1537693" cy="15376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Аппликация</a:t>
          </a:r>
          <a:endParaRPr lang="ru-RU" sz="1800" kern="1200" dirty="0">
            <a:latin typeface="Comic Sans MS" pitchFamily="66" charset="0"/>
          </a:endParaRPr>
        </a:p>
      </dsp:txBody>
      <dsp:txXfrm>
        <a:off x="960980" y="165454"/>
        <a:ext cx="1537693" cy="1537693"/>
      </dsp:txXfrm>
    </dsp:sp>
    <dsp:sp modelId="{1C7BBE4A-45B4-467D-8DCC-FC9B95FB5737}">
      <dsp:nvSpPr>
        <dsp:cNvPr id="0" name=""/>
        <dsp:cNvSpPr/>
      </dsp:nvSpPr>
      <dsp:spPr>
        <a:xfrm>
          <a:off x="1393572" y="1598365"/>
          <a:ext cx="416060" cy="41606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93572" y="1598365"/>
        <a:ext cx="416060" cy="416060"/>
      </dsp:txXfrm>
    </dsp:sp>
    <dsp:sp modelId="{60A99FB8-29A3-40A9-B08F-DA82942E2283}">
      <dsp:nvSpPr>
        <dsp:cNvPr id="0" name=""/>
        <dsp:cNvSpPr/>
      </dsp:nvSpPr>
      <dsp:spPr>
        <a:xfrm>
          <a:off x="1242735" y="1965315"/>
          <a:ext cx="1270819" cy="127081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omic Sans MS" pitchFamily="66" charset="0"/>
            </a:rPr>
            <a:t>Лепка</a:t>
          </a:r>
          <a:endParaRPr lang="ru-RU" sz="2200" kern="1200" dirty="0">
            <a:latin typeface="Comic Sans MS" pitchFamily="66" charset="0"/>
          </a:endParaRPr>
        </a:p>
      </dsp:txBody>
      <dsp:txXfrm>
        <a:off x="1242735" y="1965315"/>
        <a:ext cx="1270819" cy="1270819"/>
      </dsp:txXfrm>
    </dsp:sp>
    <dsp:sp modelId="{4A9B7038-833C-4D11-AF33-8185725318DB}">
      <dsp:nvSpPr>
        <dsp:cNvPr id="0" name=""/>
        <dsp:cNvSpPr/>
      </dsp:nvSpPr>
      <dsp:spPr>
        <a:xfrm>
          <a:off x="1393572" y="3401741"/>
          <a:ext cx="416060" cy="416060"/>
        </a:xfrm>
        <a:prstGeom prst="mathPlus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93572" y="3401741"/>
        <a:ext cx="416060" cy="416060"/>
      </dsp:txXfrm>
    </dsp:sp>
    <dsp:sp modelId="{DE55DB21-6FBD-4FD6-9C9D-4919B41BEA20}">
      <dsp:nvSpPr>
        <dsp:cNvPr id="0" name=""/>
        <dsp:cNvSpPr/>
      </dsp:nvSpPr>
      <dsp:spPr>
        <a:xfrm>
          <a:off x="1063586" y="3782486"/>
          <a:ext cx="1270819" cy="127081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omic Sans MS" pitchFamily="66" charset="0"/>
            </a:rPr>
            <a:t>ИЗО</a:t>
          </a:r>
          <a:endParaRPr lang="ru-RU" sz="2200" kern="1200" dirty="0">
            <a:latin typeface="Comic Sans MS" pitchFamily="66" charset="0"/>
          </a:endParaRPr>
        </a:p>
      </dsp:txBody>
      <dsp:txXfrm>
        <a:off x="1063586" y="3782486"/>
        <a:ext cx="1270819" cy="1270819"/>
      </dsp:txXfrm>
    </dsp:sp>
    <dsp:sp modelId="{CC6EF2D6-8222-4F0F-9EE3-0BD2EE8EA4B2}">
      <dsp:nvSpPr>
        <dsp:cNvPr id="0" name=""/>
        <dsp:cNvSpPr/>
      </dsp:nvSpPr>
      <dsp:spPr>
        <a:xfrm rot="21572481">
          <a:off x="2233695" y="2422495"/>
          <a:ext cx="765817" cy="629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572481">
        <a:off x="2233695" y="2422495"/>
        <a:ext cx="765817" cy="629224"/>
      </dsp:txXfrm>
    </dsp:sp>
    <dsp:sp modelId="{5A88DB12-AC5D-4DDD-9A72-525DA4287DDF}">
      <dsp:nvSpPr>
        <dsp:cNvPr id="0" name=""/>
        <dsp:cNvSpPr/>
      </dsp:nvSpPr>
      <dsp:spPr>
        <a:xfrm>
          <a:off x="3126285" y="1189166"/>
          <a:ext cx="2795808" cy="27958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Планирование</a:t>
          </a:r>
          <a:endParaRPr lang="ru-RU" sz="1800" kern="1200" dirty="0">
            <a:latin typeface="Comic Sans MS" pitchFamily="66" charset="0"/>
          </a:endParaRPr>
        </a:p>
      </dsp:txBody>
      <dsp:txXfrm>
        <a:off x="3126285" y="1189166"/>
        <a:ext cx="2795808" cy="279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8C5F-445E-4AB4-BE42-D34F4018B0CC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900D-B6E6-49D0-B505-B3ABCEFE1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962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900D-B6E6-49D0-B505-B3ABCEFE19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19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8216-4F8A-4BE9-864B-D1316A6BF788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3474-A80D-4821-BA9E-D9C95D39E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52;&#1086;&#1103;%20&#1084;&#1091;&#1079;&#1099;&#1082;&#1072;\01_Caravelli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1_Caravel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084" y="336899"/>
            <a:ext cx="8116379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Методическая    разработка На </a:t>
            </a:r>
            <a:r>
              <a:rPr lang="ru-RU" sz="1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тему: </a:t>
            </a:r>
            <a:endParaRPr lang="ru-RU" sz="1600" b="1" cap="all" dirty="0" smtClean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«Формирование художественно-эстетических </a:t>
            </a:r>
          </a:p>
          <a:p>
            <a:pPr algn="ctr"/>
            <a:r>
              <a:rPr lang="ru-RU" sz="2000" b="1" cap="all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эталонов при  реализации образовательной области «Художественное творчество»                          </a:t>
            </a:r>
            <a:endParaRPr lang="ru-RU" sz="2000" b="1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" name="Рисунок 9" descr="Копия Маша 111.jpg"/>
          <p:cNvPicPr>
            <a:picLocks noChangeAspect="1"/>
          </p:cNvPicPr>
          <p:nvPr/>
        </p:nvPicPr>
        <p:blipFill rotWithShape="1">
          <a:blip r:embed="rId6" cstate="print"/>
          <a:srcRect l="9749" r="8423" b="2953"/>
          <a:stretch/>
        </p:blipFill>
        <p:spPr>
          <a:xfrm rot="21162339">
            <a:off x="31014" y="-34943"/>
            <a:ext cx="1202142" cy="106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рафик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357454"/>
            <a:ext cx="2571752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2085" y="1988840"/>
            <a:ext cx="543751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itchFamily="34" charset="0"/>
              <a:buChar char="•"/>
              <a:defRPr/>
            </a:pPr>
            <a:endParaRPr lang="ru-RU" sz="1600" i="1" dirty="0" smtClean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lvl="0" algn="ctr">
              <a:defRPr/>
            </a:pPr>
            <a:r>
              <a:rPr lang="ru-RU" sz="2800" i="1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Зинчак</a:t>
            </a:r>
            <a:r>
              <a:rPr lang="ru-RU" sz="28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Наталия Николаевна</a:t>
            </a:r>
          </a:p>
          <a:p>
            <a:pPr algn="ctr">
              <a:defRPr/>
            </a:pPr>
            <a:r>
              <a:rPr lang="ru-RU" sz="1600" i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Воспитатель 1 квалификационной </a:t>
            </a:r>
            <a:r>
              <a:rPr lang="ru-RU" sz="16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категории</a:t>
            </a:r>
          </a:p>
          <a:p>
            <a:pPr algn="ctr">
              <a:defRPr/>
            </a:pPr>
            <a:endParaRPr lang="ru-RU" sz="1600" i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342900" lvl="0" indent="-342900" algn="ctr">
              <a:buFont typeface="Arial" pitchFamily="34" charset="0"/>
              <a:buChar char="•"/>
              <a:defRPr/>
            </a:pPr>
            <a:r>
              <a:rPr lang="ru-RU" sz="16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Образование</a:t>
            </a:r>
            <a:r>
              <a:rPr lang="ru-RU" sz="1600" i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  </a:t>
            </a: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среднее-специальное</a:t>
            </a:r>
          </a:p>
          <a:p>
            <a:pPr marL="342900" lvl="0" indent="-342900" algn="ctr">
              <a:defRPr/>
            </a:pP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Дзержинское педагогическое училище 1986г.</a:t>
            </a:r>
          </a:p>
          <a:p>
            <a:pPr marL="342900" lvl="0" indent="-342900" algn="ctr">
              <a:defRPr/>
            </a:pP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по специальности: преподаватель в начальных классах общеобразовательной школы</a:t>
            </a:r>
          </a:p>
          <a:p>
            <a:pPr marL="342900" lvl="0" indent="-342900" algn="ctr">
              <a:defRPr/>
            </a:pPr>
            <a:endParaRPr lang="ru-RU" sz="1600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342900" lvl="0" indent="-342900" algn="ctr">
              <a:buFont typeface="Arial" pitchFamily="34" charset="0"/>
              <a:buChar char="•"/>
              <a:defRPr/>
            </a:pPr>
            <a:r>
              <a:rPr lang="ru-RU" sz="1600" i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Общий педагогический </a:t>
            </a:r>
            <a:r>
              <a:rPr lang="ru-RU" sz="16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стаж: </a:t>
            </a:r>
            <a:r>
              <a:rPr lang="ru-RU" sz="160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25 </a:t>
            </a: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лет, </a:t>
            </a:r>
          </a:p>
          <a:p>
            <a:pPr marL="342900" lvl="0" indent="-342900" algn="ctr">
              <a:defRPr/>
            </a:pPr>
            <a:endParaRPr lang="ru-RU" sz="1600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342900" lvl="0" indent="-342900" algn="ctr">
              <a:buFont typeface="Arial" pitchFamily="34" charset="0"/>
              <a:buChar char="•"/>
              <a:defRPr/>
            </a:pP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Стаж работы в детском саду – 21 год; </a:t>
            </a:r>
          </a:p>
          <a:p>
            <a:pPr marL="342900" lvl="0" indent="-342900" algn="ctr">
              <a:defRPr/>
            </a:pP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             </a:t>
            </a:r>
          </a:p>
          <a:p>
            <a:pPr marL="342900" lvl="0" indent="-342900" algn="ctr">
              <a:buFont typeface="Arial" pitchFamily="34" charset="0"/>
              <a:buChar char="•"/>
              <a:defRPr/>
            </a:pPr>
            <a:r>
              <a:rPr lang="ru-RU" sz="1600" i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Курсы повышения квалификации: </a:t>
            </a:r>
            <a:r>
              <a:rPr lang="ru-RU" sz="16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НИРО  2008 </a:t>
            </a:r>
            <a:r>
              <a:rPr lang="ru-RU" sz="1600" i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год – </a:t>
            </a:r>
            <a:r>
              <a:rPr lang="ru-RU" sz="16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144 часа</a:t>
            </a:r>
          </a:p>
          <a:p>
            <a:pPr marL="342900" lvl="0" indent="-342900" algn="ctr">
              <a:buFont typeface="Arial" pitchFamily="34" charset="0"/>
              <a:buChar char="•"/>
              <a:defRPr/>
            </a:pPr>
            <a:endParaRPr lang="ru-RU" sz="1600" i="1" dirty="0" smtClean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342900" lvl="0" indent="-342900" algn="ctr">
              <a:buFont typeface="Arial" pitchFamily="34" charset="0"/>
              <a:buChar char="•"/>
              <a:defRPr/>
            </a:pPr>
            <a:r>
              <a:rPr lang="ru-RU" sz="1600" i="1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гДзержинск</a:t>
            </a:r>
            <a:r>
              <a:rPr lang="ru-RU" sz="1600" i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2011г.</a:t>
            </a:r>
            <a:endParaRPr lang="ru-RU" sz="1600" i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940" y="-362946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3442" y="5038422"/>
            <a:ext cx="8244819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 коррекционно-развивающей работе с детьми с ОНР традиционных и нетрадиционных методов и приемов способствует: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Разностороннему развитию ребенка;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Обогащению знаний;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Совершенствованию способностей;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Проявлению чувств;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Раскрытию потенциальных возможностей</a:t>
            </a:r>
            <a:endParaRPr lang="ru-RU" sz="16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430744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4" y="101057"/>
            <a:ext cx="1314286" cy="1295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43074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796" y="104511"/>
            <a:ext cx="1176587" cy="1086216"/>
          </a:xfrm>
          <a:prstGeom prst="rect">
            <a:avLst/>
          </a:prstGeom>
        </p:spPr>
      </p:pic>
      <p:pic>
        <p:nvPicPr>
          <p:cNvPr id="6" name="Рисунок 5" descr="43074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44" y="2628281"/>
            <a:ext cx="1217446" cy="1128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430745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8" y="2387393"/>
            <a:ext cx="1357322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571604" y="714356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Задания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развивающие творческие способности ребенка и позволяющие ему проявить фантазию при создании собственных изображений и коллажей. Подбор и смешивание красок в процессе раскрашивания картинок научат малыша работе с цветом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-98998"/>
            <a:ext cx="464347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Компьютерные технологии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429124" y="785794"/>
            <a:ext cx="2338361" cy="176733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Эта обучающая программа в занимательной форме познакомит ребенка с основами рисования, научит использовать различные способы и инструменты для создания картин; самостоятельно ставить задачу; вычленять главное в художественном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замысле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714480" y="2786058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доступной игровой форме ребенок познакомится с такими понятиями как счет и цвет. Сыграет в несколько интереснейших головоломок, раскрасит массу картинок 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429124" y="2857496"/>
            <a:ext cx="2338361" cy="174064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Разбираются такие понятия как форма и цвет, предметы одежды и времена года, основы математики и изобразительного искусства.</a:t>
            </a:r>
          </a:p>
          <a:p>
            <a:pPr algn="ctr"/>
            <a:endParaRPr lang="ru-RU" sz="11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6777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967"/>
            <a:ext cx="9144000" cy="6858000"/>
          </a:xfrm>
          <a:prstGeom prst="rect">
            <a:avLst/>
          </a:prstGeom>
        </p:spPr>
      </p:pic>
      <p:sp>
        <p:nvSpPr>
          <p:cNvPr id="2" name="Круглая лента лицом вниз 1"/>
          <p:cNvSpPr/>
          <p:nvPr/>
        </p:nvSpPr>
        <p:spPr>
          <a:xfrm>
            <a:off x="1000100" y="26967"/>
            <a:ext cx="7143800" cy="1071570"/>
          </a:xfrm>
          <a:prstGeom prst="ellipseRibbon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планирование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0574084"/>
              </p:ext>
            </p:extLst>
          </p:nvPr>
        </p:nvGraphicFramePr>
        <p:xfrm>
          <a:off x="321439" y="1127013"/>
          <a:ext cx="8501121" cy="33057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91879"/>
                <a:gridCol w="96814"/>
                <a:gridCol w="1492317"/>
                <a:gridCol w="1600983"/>
                <a:gridCol w="1321068"/>
                <a:gridCol w="1301154"/>
                <a:gridCol w="1096906"/>
              </a:tblGrid>
              <a:tr h="35084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4127" marR="4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/>
                        <a:t>       Программные задачи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/>
                        <a:t>Совместная деятельность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/>
                        <a:t>Самостоятельная деятельность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Литература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</a:tr>
              <a:tr h="1594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НООД</a:t>
                      </a:r>
                      <a:endParaRPr lang="ru-RU" sz="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</a:t>
                      </a:r>
                      <a:r>
                        <a:rPr lang="en-US" sz="1000" b="1"/>
                        <a:t>I</a:t>
                      </a:r>
                      <a:r>
                        <a:rPr lang="ru-RU" sz="1000" b="1"/>
                        <a:t>-подгруппа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/>
                        <a:t>II</a:t>
                      </a:r>
                      <a:r>
                        <a:rPr lang="ru-RU" sz="1000" b="1" dirty="0"/>
                        <a:t>-подгруппа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</a:tr>
              <a:tr h="127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Лепка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По замыслу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Учить детей задумывать содержание своей работы. Намечать последовательность её исполнения. Воспитывать умение доводить замысел до конца.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Использовать знакомые приемы лепки. Развивать мелкую моторику рук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Рассматривание различных по сюжету иллюстраций.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Игры по желанию детей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Комарова      стр.95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</a:tr>
              <a:tr h="1435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Аппликация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Птицы на ветках.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Учить </a:t>
                      </a:r>
                      <a:r>
                        <a:rPr lang="ru-RU" sz="1000" dirty="0"/>
                        <a:t>детей передавать в аппликации образ птиц, особенности формы головы и туловища, хвоста, окраску птиц. Учить красиво, располагать изображение на листе. Развивать эстетическое восприятие.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Воспитывать </a:t>
                      </a:r>
                      <a:r>
                        <a:rPr lang="ru-RU" sz="1000" dirty="0"/>
                        <a:t>заботливое отношение к птицам передавать образы птиц в лепке, самостоятельно использовать навыки и умения (соединять части, сглаживать места соединения).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Д/и "Четвёртый лишний"                Чтение про птиц.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Наблюдение на прогулке за птицами, рассматривание внешнего вида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Комарова      стр.104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645906"/>
              </p:ext>
            </p:extLst>
          </p:nvPr>
        </p:nvGraphicFramePr>
        <p:xfrm>
          <a:off x="340342" y="3628981"/>
          <a:ext cx="8463315" cy="32051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84176"/>
                <a:gridCol w="1584176"/>
                <a:gridCol w="1584176"/>
                <a:gridCol w="1368152"/>
                <a:gridCol w="1296144"/>
                <a:gridCol w="1046491"/>
              </a:tblGrid>
              <a:tr h="1685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Лепка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Сердитый недотрога живёт в глуши лесной.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Учить </a:t>
                      </a:r>
                      <a:r>
                        <a:rPr lang="ru-RU" sz="1000" dirty="0"/>
                        <a:t>создавать образ ёжика из целого куска пластилина, правильно передавая его форму. Формировать умение скатывать пластилин в овал и заострять один конец, развивать самостоятельность в выборе средств выразительности, образа ёжика.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Обогащать </a:t>
                      </a:r>
                      <a:r>
                        <a:rPr lang="ru-RU" sz="1000" dirty="0"/>
                        <a:t>знания детей о животных. Развивать у детей замысел, самостоятельно лепить ёжика, закрепить приёмы лепки.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Д/и </a:t>
                      </a:r>
                      <a:r>
                        <a:rPr lang="ru-RU" sz="1000" dirty="0"/>
                        <a:t>"Узнай по описанию".           Чтение художественной литературы про ёжика.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Соедини </a:t>
                      </a:r>
                      <a:r>
                        <a:rPr lang="ru-RU" sz="1000" dirty="0"/>
                        <a:t>точки      </a:t>
                      </a:r>
                      <a:endParaRPr lang="ru-RU" sz="1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(</a:t>
                      </a:r>
                      <a:r>
                        <a:rPr lang="ru-RU" sz="1000" dirty="0"/>
                        <a:t>1-ая подгруппа.)                           Закрась по силуэту  </a:t>
                      </a:r>
                      <a:endParaRPr lang="ru-RU" sz="1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(</a:t>
                      </a:r>
                      <a:r>
                        <a:rPr lang="ru-RU" sz="1000" dirty="0"/>
                        <a:t>2-ая подгруппа.)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Комарова, стр. 102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1" marR="44281" marT="0" marB="0"/>
                </a:tc>
              </a:tr>
              <a:tr h="1376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Аппликация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Мишка косолапый по лесу идёт.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Учить </a:t>
                      </a:r>
                      <a:r>
                        <a:rPr lang="ru-RU" sz="1000" dirty="0"/>
                        <a:t>способом аппликации создавать изображение. Закреплять умение вырезывать круг из квадрата, овал из прямоугольника; раскладывать и наклеивать изображение.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Развивать </a:t>
                      </a:r>
                      <a:r>
                        <a:rPr lang="ru-RU" sz="1000" dirty="0"/>
                        <a:t>у детей умение изображать диких животных, передавая их строение. Совершенствовать навык  работы с ножницами и  клеем. Развивать мелкую моторику рук.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Чтение </a:t>
                      </a:r>
                      <a:r>
                        <a:rPr lang="ru-RU" sz="1000" dirty="0"/>
                        <a:t>сказки "Три медведя".     Д/и "Узнай по описанию".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Рассматривание </a:t>
                      </a:r>
                      <a:r>
                        <a:rPr lang="ru-RU" sz="1000" dirty="0"/>
                        <a:t>иллюстраций диких животных.  Выложи по образцу (из счётных палочек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/>
                        <a:t>Т.Г.Неретина</a:t>
                      </a:r>
                      <a:r>
                        <a:rPr lang="ru-RU" sz="1000" dirty="0"/>
                        <a:t>      стр.97                           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8130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9781" y="-30635"/>
            <a:ext cx="7772400" cy="9659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Формы организации детской деятельности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284984"/>
            <a:ext cx="4572000" cy="1505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ru-RU" b="1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endParaRPr lang="ru-RU" b="1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Comic Sans MS" pitchFamily="66" charset="0"/>
              </a:rPr>
              <a:t>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024844" y="692697"/>
            <a:ext cx="5094312" cy="576064"/>
          </a:xfrm>
          <a:prstGeom prst="plaque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(художественное творчество)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2987209855"/>
              </p:ext>
            </p:extLst>
          </p:nvPr>
        </p:nvGraphicFramePr>
        <p:xfrm>
          <a:off x="1785918" y="1500174"/>
          <a:ext cx="6429420" cy="514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Табличка 30"/>
          <p:cNvSpPr/>
          <p:nvPr/>
        </p:nvSpPr>
        <p:spPr>
          <a:xfrm rot="1191090">
            <a:off x="819411" y="1992725"/>
            <a:ext cx="2160240" cy="57606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Фронтальная форма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857224" y="3857628"/>
            <a:ext cx="2160240" cy="57606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Подгрупповая форма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Табличка 34"/>
          <p:cNvSpPr/>
          <p:nvPr/>
        </p:nvSpPr>
        <p:spPr>
          <a:xfrm rot="20386909">
            <a:off x="1037410" y="5546248"/>
            <a:ext cx="2019967" cy="57606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Индивидуальная работа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F:\фото\P102004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89" t="-153191" r="-33889" b="153191"/>
          <a:stretch/>
        </p:blipFill>
        <p:spPr bwMode="auto">
          <a:xfrm>
            <a:off x="214282" y="5429264"/>
            <a:ext cx="1658190" cy="1157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29673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" y="212676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39552" y="188640"/>
            <a:ext cx="7772400" cy="101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Формы организации детской деятельности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284984"/>
            <a:ext cx="4572000" cy="1505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endParaRPr lang="ru-RU" b="1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endParaRPr lang="ru-RU" b="1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Comic Sans MS" pitchFamily="66" charset="0"/>
              </a:rPr>
              <a:t>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3289987" y="1658665"/>
            <a:ext cx="2228723" cy="1080120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Совместная </a:t>
            </a:r>
            <a:r>
              <a:rPr lang="ru-RU" sz="1600" dirty="0">
                <a:latin typeface="Comic Sans MS" pitchFamily="66" charset="0"/>
              </a:rPr>
              <a:t>деятельность взрослого и детей</a:t>
            </a:r>
            <a:r>
              <a:rPr lang="ru-RU" sz="1600" b="1" dirty="0">
                <a:latin typeface="Comic Sans MS" pitchFamily="66" charset="0"/>
              </a:rPr>
              <a:t>	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971600" y="3415175"/>
            <a:ext cx="2160240" cy="115212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Самостоятельная </a:t>
            </a:r>
            <a:r>
              <a:rPr lang="ru-RU" sz="1600" dirty="0">
                <a:latin typeface="Comic Sans MS" pitchFamily="66" charset="0"/>
              </a:rPr>
              <a:t>деятельность детей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5664488" y="3415175"/>
            <a:ext cx="2674770" cy="115212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Образовательная </a:t>
            </a:r>
            <a:r>
              <a:rPr lang="ru-RU" sz="1600" dirty="0">
                <a:latin typeface="Comic Sans MS" pitchFamily="66" charset="0"/>
              </a:rPr>
              <a:t>деятельность, осуществляемая в ходе режимных моментов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3289987" y="5301208"/>
            <a:ext cx="2520280" cy="1071795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с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родителями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3345632" y="2966732"/>
            <a:ext cx="2160239" cy="2141529"/>
          </a:xfrm>
          <a:prstGeom prst="quad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P101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67" y="1207523"/>
            <a:ext cx="2714643" cy="1982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DCIM\102_PANA\P102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31381"/>
            <a:ext cx="2581792" cy="1936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фото\P1020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2905"/>
            <a:ext cx="2387534" cy="2015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резентации Н.Н\план\Наталия Николаевна\работы\P1010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4" y="1132945"/>
            <a:ext cx="1598719" cy="2131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0728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6687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развития художественных эталонов в начале года 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878" y="5013176"/>
            <a:ext cx="8501122" cy="1692771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использование традиционных и нетрадиционных методов и приемов при организации продуктивных видов детской деятельности 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лепка, изо, аппликация) у дошкольников с ОНР позволяет сформировать художественно- эстетические эталоны восприятия окружающей действительности.</a:t>
            </a:r>
            <a:endParaRPr lang="ru-RU" sz="2000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082051"/>
              </p:ext>
            </p:extLst>
          </p:nvPr>
        </p:nvGraphicFramePr>
        <p:xfrm>
          <a:off x="604778" y="17311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8024" y="1101692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развития художественных эталонов в конце года 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70636693"/>
              </p:ext>
            </p:extLst>
          </p:nvPr>
        </p:nvGraphicFramePr>
        <p:xfrm>
          <a:off x="4893439" y="1744327"/>
          <a:ext cx="4105130" cy="270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4" y="14545"/>
            <a:ext cx="9144000" cy="685800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Концептуальные основы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Запорожец.jpg"/>
          <p:cNvPicPr>
            <a:picLocks noChangeAspect="1"/>
          </p:cNvPicPr>
          <p:nvPr/>
        </p:nvPicPr>
        <p:blipFill>
          <a:blip r:embed="rId3" cstate="print"/>
          <a:srcRect b="4753"/>
          <a:stretch>
            <a:fillRect/>
          </a:stretch>
        </p:blipFill>
        <p:spPr>
          <a:xfrm>
            <a:off x="7569709" y="175011"/>
            <a:ext cx="1285884" cy="160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70737" y="1616043"/>
            <a:ext cx="17570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00"/>
                </a:solidFill>
              </a:rPr>
              <a:t>Запорожец А.В.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5907" y="2098047"/>
            <a:ext cx="6000792" cy="5232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детской деятельности</a:t>
            </a:r>
            <a:endParaRPr lang="ru-RU" sz="2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92961" y="2621267"/>
            <a:ext cx="250033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ИГРОВАЯ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630" y="5180257"/>
            <a:ext cx="2281853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</a:t>
            </a:r>
          </a:p>
        </p:txBody>
      </p:sp>
      <p:sp>
        <p:nvSpPr>
          <p:cNvPr id="19" name="Табличка 18"/>
          <p:cNvSpPr/>
          <p:nvPr/>
        </p:nvSpPr>
        <p:spPr>
          <a:xfrm>
            <a:off x="6883240" y="4117749"/>
            <a:ext cx="2071702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чтение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6513764" y="5186887"/>
            <a:ext cx="2428892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музыкально-художественная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4741107" y="5949280"/>
            <a:ext cx="2286016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познавательно-исследовательская</a:t>
            </a:r>
          </a:p>
        </p:txBody>
      </p:sp>
      <p:sp>
        <p:nvSpPr>
          <p:cNvPr id="22" name="Табличка 21"/>
          <p:cNvSpPr/>
          <p:nvPr/>
        </p:nvSpPr>
        <p:spPr>
          <a:xfrm>
            <a:off x="80262" y="4082564"/>
            <a:ext cx="1562779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2077586" y="5845574"/>
            <a:ext cx="2000264" cy="64294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 descr="леонть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62519"/>
            <a:ext cx="1285884" cy="160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3694683" y="1728715"/>
            <a:ext cx="15905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Леонтьев А.Н.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 descr="рубинштей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63" y="232429"/>
            <a:ext cx="1285884" cy="17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-40228" y="1684701"/>
            <a:ext cx="18727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Рубинштейн С.Л.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 rot="20204223">
            <a:off x="1334043" y="3465875"/>
            <a:ext cx="1843402" cy="38477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19579173" flipV="1">
            <a:off x="1113241" y="4127761"/>
            <a:ext cx="2856048" cy="25995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15114189">
            <a:off x="4467745" y="4599782"/>
            <a:ext cx="2599659" cy="26779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2552460">
            <a:off x="5187482" y="4107404"/>
            <a:ext cx="2231600" cy="224667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874565">
            <a:off x="5847639" y="3418526"/>
            <a:ext cx="1503578" cy="333477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9088677">
            <a:off x="7286466" y="4880996"/>
            <a:ext cx="560467" cy="291599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19088677">
            <a:off x="6980454" y="5931150"/>
            <a:ext cx="560467" cy="291599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4138849" y="6053576"/>
            <a:ext cx="560467" cy="291599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 rot="2070917">
            <a:off x="756492" y="4775742"/>
            <a:ext cx="560467" cy="291599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 rot="18124368">
            <a:off x="1784534" y="4608889"/>
            <a:ext cx="2670497" cy="24464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 rot="2346659">
            <a:off x="1573501" y="5936826"/>
            <a:ext cx="560467" cy="291599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 rot="2341084">
            <a:off x="2191375" y="4681638"/>
            <a:ext cx="728395" cy="223631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2987824" y="5054666"/>
            <a:ext cx="2779750" cy="267713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9088677">
            <a:off x="5864641" y="4638964"/>
            <a:ext cx="666772" cy="25917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лево/вправо 45"/>
          <p:cNvSpPr/>
          <p:nvPr/>
        </p:nvSpPr>
        <p:spPr>
          <a:xfrm rot="19088677">
            <a:off x="6463973" y="4063788"/>
            <a:ext cx="560467" cy="191204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войная стрелка влево/вправо 46"/>
          <p:cNvSpPr/>
          <p:nvPr/>
        </p:nvSpPr>
        <p:spPr>
          <a:xfrm rot="13926285">
            <a:off x="1659045" y="4119453"/>
            <a:ext cx="666772" cy="22120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3053251" y="3480296"/>
            <a:ext cx="2779750" cy="1305602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ПРОДУКТИВНАЯ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76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АКТУАЛЬНОСТЬ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7544" y="3709622"/>
            <a:ext cx="2571736" cy="1857388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  <a:latin typeface="Comic Sans MS" pitchFamily="66" charset="0"/>
              </a:rPr>
              <a:t>ФГТ,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ООП ДОУ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 rot="20134087">
            <a:off x="2707926" y="2400154"/>
            <a:ext cx="3592280" cy="1165245"/>
          </a:xfrm>
          <a:custGeom>
            <a:avLst/>
            <a:gdLst>
              <a:gd name="connsiteX0" fmla="*/ 0 w 3000396"/>
              <a:gd name="connsiteY0" fmla="*/ 0 h 1357322"/>
              <a:gd name="connsiteX1" fmla="*/ 2321735 w 3000396"/>
              <a:gd name="connsiteY1" fmla="*/ 0 h 1357322"/>
              <a:gd name="connsiteX2" fmla="*/ 3000396 w 3000396"/>
              <a:gd name="connsiteY2" fmla="*/ 678661 h 1357322"/>
              <a:gd name="connsiteX3" fmla="*/ 2321735 w 3000396"/>
              <a:gd name="connsiteY3" fmla="*/ 1357322 h 1357322"/>
              <a:gd name="connsiteX4" fmla="*/ 0 w 3000396"/>
              <a:gd name="connsiteY4" fmla="*/ 1357322 h 1357322"/>
              <a:gd name="connsiteX5" fmla="*/ 0 w 3000396"/>
              <a:gd name="connsiteY5" fmla="*/ 0 h 1357322"/>
              <a:gd name="connsiteX0" fmla="*/ 8840 w 3009236"/>
              <a:gd name="connsiteY0" fmla="*/ 0 h 1357322"/>
              <a:gd name="connsiteX1" fmla="*/ 2330575 w 3009236"/>
              <a:gd name="connsiteY1" fmla="*/ 0 h 1357322"/>
              <a:gd name="connsiteX2" fmla="*/ 3009236 w 3009236"/>
              <a:gd name="connsiteY2" fmla="*/ 678661 h 1357322"/>
              <a:gd name="connsiteX3" fmla="*/ 2330575 w 3009236"/>
              <a:gd name="connsiteY3" fmla="*/ 1357322 h 1357322"/>
              <a:gd name="connsiteX4" fmla="*/ 8840 w 3009236"/>
              <a:gd name="connsiteY4" fmla="*/ 1357322 h 1357322"/>
              <a:gd name="connsiteX5" fmla="*/ 0 w 3009236"/>
              <a:gd name="connsiteY5" fmla="*/ 616588 h 1357322"/>
              <a:gd name="connsiteX6" fmla="*/ 8840 w 3009236"/>
              <a:gd name="connsiteY6" fmla="*/ 0 h 1357322"/>
              <a:gd name="connsiteX0" fmla="*/ 8840 w 3009236"/>
              <a:gd name="connsiteY0" fmla="*/ 0 h 1357322"/>
              <a:gd name="connsiteX1" fmla="*/ 2330575 w 3009236"/>
              <a:gd name="connsiteY1" fmla="*/ 0 h 1357322"/>
              <a:gd name="connsiteX2" fmla="*/ 3009236 w 3009236"/>
              <a:gd name="connsiteY2" fmla="*/ 678661 h 1357322"/>
              <a:gd name="connsiteX3" fmla="*/ 2330575 w 3009236"/>
              <a:gd name="connsiteY3" fmla="*/ 1357322 h 1357322"/>
              <a:gd name="connsiteX4" fmla="*/ 8840 w 3009236"/>
              <a:gd name="connsiteY4" fmla="*/ 1357322 h 1357322"/>
              <a:gd name="connsiteX5" fmla="*/ 0 w 3009236"/>
              <a:gd name="connsiteY5" fmla="*/ 616588 h 1357322"/>
              <a:gd name="connsiteX6" fmla="*/ 272841 w 3009236"/>
              <a:gd name="connsiteY6" fmla="*/ 603709 h 1357322"/>
              <a:gd name="connsiteX7" fmla="*/ 8840 w 3009236"/>
              <a:gd name="connsiteY7" fmla="*/ 0 h 1357322"/>
              <a:gd name="connsiteX0" fmla="*/ 8840 w 3009236"/>
              <a:gd name="connsiteY0" fmla="*/ 0 h 1357322"/>
              <a:gd name="connsiteX1" fmla="*/ 2330575 w 3009236"/>
              <a:gd name="connsiteY1" fmla="*/ 0 h 1357322"/>
              <a:gd name="connsiteX2" fmla="*/ 3009236 w 3009236"/>
              <a:gd name="connsiteY2" fmla="*/ 678661 h 1357322"/>
              <a:gd name="connsiteX3" fmla="*/ 2330575 w 3009236"/>
              <a:gd name="connsiteY3" fmla="*/ 1357322 h 1357322"/>
              <a:gd name="connsiteX4" fmla="*/ 8840 w 3009236"/>
              <a:gd name="connsiteY4" fmla="*/ 1357322 h 1357322"/>
              <a:gd name="connsiteX5" fmla="*/ 0 w 3009236"/>
              <a:gd name="connsiteY5" fmla="*/ 616588 h 1357322"/>
              <a:gd name="connsiteX6" fmla="*/ 357158 w 3009236"/>
              <a:gd name="connsiteY6" fmla="*/ 603709 h 1357322"/>
              <a:gd name="connsiteX7" fmla="*/ 272841 w 3009236"/>
              <a:gd name="connsiteY7" fmla="*/ 603709 h 1357322"/>
              <a:gd name="connsiteX8" fmla="*/ 8840 w 3009236"/>
              <a:gd name="connsiteY8" fmla="*/ 0 h 1357322"/>
              <a:gd name="connsiteX0" fmla="*/ 0 w 3000396"/>
              <a:gd name="connsiteY0" fmla="*/ 0 h 1357322"/>
              <a:gd name="connsiteX1" fmla="*/ 2321735 w 3000396"/>
              <a:gd name="connsiteY1" fmla="*/ 0 h 1357322"/>
              <a:gd name="connsiteX2" fmla="*/ 3000396 w 3000396"/>
              <a:gd name="connsiteY2" fmla="*/ 678661 h 1357322"/>
              <a:gd name="connsiteX3" fmla="*/ 2321735 w 3000396"/>
              <a:gd name="connsiteY3" fmla="*/ 1357322 h 1357322"/>
              <a:gd name="connsiteX4" fmla="*/ 0 w 3000396"/>
              <a:gd name="connsiteY4" fmla="*/ 1357322 h 1357322"/>
              <a:gd name="connsiteX5" fmla="*/ 276880 w 3000396"/>
              <a:gd name="connsiteY5" fmla="*/ 616588 h 1357322"/>
              <a:gd name="connsiteX6" fmla="*/ 348318 w 3000396"/>
              <a:gd name="connsiteY6" fmla="*/ 603709 h 1357322"/>
              <a:gd name="connsiteX7" fmla="*/ 264001 w 3000396"/>
              <a:gd name="connsiteY7" fmla="*/ 603709 h 1357322"/>
              <a:gd name="connsiteX8" fmla="*/ 0 w 3000396"/>
              <a:gd name="connsiteY8" fmla="*/ 0 h 1357322"/>
              <a:gd name="connsiteX0" fmla="*/ 0 w 3000396"/>
              <a:gd name="connsiteY0" fmla="*/ 0 h 1357322"/>
              <a:gd name="connsiteX1" fmla="*/ 2321735 w 3000396"/>
              <a:gd name="connsiteY1" fmla="*/ 0 h 1357322"/>
              <a:gd name="connsiteX2" fmla="*/ 3000396 w 3000396"/>
              <a:gd name="connsiteY2" fmla="*/ 678661 h 1357322"/>
              <a:gd name="connsiteX3" fmla="*/ 2321735 w 3000396"/>
              <a:gd name="connsiteY3" fmla="*/ 1357322 h 1357322"/>
              <a:gd name="connsiteX4" fmla="*/ 0 w 3000396"/>
              <a:gd name="connsiteY4" fmla="*/ 1357322 h 1357322"/>
              <a:gd name="connsiteX5" fmla="*/ 276880 w 3000396"/>
              <a:gd name="connsiteY5" fmla="*/ 616588 h 1357322"/>
              <a:gd name="connsiteX6" fmla="*/ 348318 w 3000396"/>
              <a:gd name="connsiteY6" fmla="*/ 603709 h 1357322"/>
              <a:gd name="connsiteX7" fmla="*/ 264001 w 3000396"/>
              <a:gd name="connsiteY7" fmla="*/ 603709 h 1357322"/>
              <a:gd name="connsiteX8" fmla="*/ 0 w 3000396"/>
              <a:gd name="connsiteY8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96" h="1357322">
                <a:moveTo>
                  <a:pt x="0" y="0"/>
                </a:moveTo>
                <a:lnTo>
                  <a:pt x="2321735" y="0"/>
                </a:lnTo>
                <a:lnTo>
                  <a:pt x="3000396" y="678661"/>
                </a:lnTo>
                <a:lnTo>
                  <a:pt x="2321735" y="1357322"/>
                </a:lnTo>
                <a:lnTo>
                  <a:pt x="0" y="1357322"/>
                </a:lnTo>
                <a:cubicBezTo>
                  <a:pt x="92293" y="1110411"/>
                  <a:pt x="199088" y="854651"/>
                  <a:pt x="276880" y="616588"/>
                </a:cubicBezTo>
                <a:lnTo>
                  <a:pt x="348318" y="603709"/>
                </a:lnTo>
                <a:lnTo>
                  <a:pt x="264001" y="603709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Комплексно- тематическое планирование ДОУ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 rot="9373029" flipV="1">
            <a:off x="5629780" y="1155833"/>
            <a:ext cx="3097479" cy="1255698"/>
          </a:xfrm>
          <a:prstGeom prst="flowChartOnlineStorag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ОНР, 6-го года жизни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726597">
            <a:off x="8023325" y="1875378"/>
            <a:ext cx="1017272" cy="2741714"/>
          </a:xfrm>
          <a:prstGeom prst="curvedLeftArrow">
            <a:avLst/>
          </a:prstGeom>
          <a:ln w="28575">
            <a:solidFill>
              <a:srgbClr val="0099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13" y="1082294"/>
            <a:ext cx="2715461" cy="203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29058" y="4143380"/>
            <a:ext cx="3752450" cy="228601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Художественно- творческие эталоны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4210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02" y="16513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976229783"/>
              </p:ext>
            </p:extLst>
          </p:nvPr>
        </p:nvGraphicFramePr>
        <p:xfrm>
          <a:off x="122732" y="668186"/>
          <a:ext cx="8858312" cy="585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P1010773.JPG"/>
          <p:cNvPicPr>
            <a:picLocks noChangeAspect="1"/>
          </p:cNvPicPr>
          <p:nvPr/>
        </p:nvPicPr>
        <p:blipFill>
          <a:blip r:embed="rId8" cstate="print"/>
          <a:srcRect l="5468" t="4166" r="6250" b="9375"/>
          <a:stretch>
            <a:fillRect/>
          </a:stretch>
        </p:blipFill>
        <p:spPr>
          <a:xfrm>
            <a:off x="477430" y="4581128"/>
            <a:ext cx="2476556" cy="199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10772.JPG"/>
          <p:cNvPicPr>
            <a:picLocks noChangeAspect="1"/>
          </p:cNvPicPr>
          <p:nvPr/>
        </p:nvPicPr>
        <p:blipFill>
          <a:blip r:embed="rId9" cstate="print"/>
          <a:srcRect l="9722" t="4166" r="9722" b="12500"/>
          <a:stretch>
            <a:fillRect/>
          </a:stretch>
        </p:blipFill>
        <p:spPr>
          <a:xfrm>
            <a:off x="6866700" y="2204864"/>
            <a:ext cx="2277300" cy="210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581817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 обеспечение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928670"/>
            <a:ext cx="2071702" cy="84799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8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iblet"/>
            <a:contourClr>
              <a:schemeClr val="accent1">
                <a:hueOff val="0"/>
                <a:satOff val="0"/>
                <a:lumOff val="0"/>
                <a:alphaOff val="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Содержимое 25" descr="SDC11367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85720" y="1928802"/>
            <a:ext cx="1000132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071538" y="2428868"/>
            <a:ext cx="1000132" cy="1357322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-10000" contrast="10000"/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3214678" y="928670"/>
            <a:ext cx="2088905" cy="84799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8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iblet"/>
            <a:contourClr>
              <a:schemeClr val="accent1">
                <a:hueOff val="0"/>
                <a:satOff val="0"/>
                <a:lumOff val="0"/>
                <a:alphaOff val="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286512" y="928670"/>
            <a:ext cx="2374657" cy="84799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8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iblet"/>
            <a:contourClr>
              <a:schemeClr val="accent1">
                <a:hueOff val="0"/>
                <a:satOff val="0"/>
                <a:lumOff val="0"/>
                <a:alphaOff val="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85720" y="11429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1000108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МЕТОДИКИ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100010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МЕТОДИКИ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P1010788.JPG"/>
          <p:cNvPicPr>
            <a:picLocks noChangeAspect="1"/>
          </p:cNvPicPr>
          <p:nvPr/>
        </p:nvPicPr>
        <p:blipFill>
          <a:blip r:embed="rId5" cstate="print"/>
          <a:srcRect l="11111" t="12820" r="13675" b="7692"/>
          <a:stretch>
            <a:fillRect/>
          </a:stretch>
        </p:blipFill>
        <p:spPr>
          <a:xfrm>
            <a:off x="2571736" y="1928802"/>
            <a:ext cx="928694" cy="130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P1010789.JPG"/>
          <p:cNvPicPr>
            <a:picLocks noChangeAspect="1"/>
          </p:cNvPicPr>
          <p:nvPr/>
        </p:nvPicPr>
        <p:blipFill>
          <a:blip r:embed="rId6" cstate="print"/>
          <a:srcRect l="11539" t="10577" r="15384" b="11538"/>
          <a:stretch>
            <a:fillRect/>
          </a:stretch>
        </p:blipFill>
        <p:spPr>
          <a:xfrm>
            <a:off x="3357554" y="3000372"/>
            <a:ext cx="928694" cy="128588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P1010790.JPG"/>
          <p:cNvPicPr>
            <a:picLocks noChangeAspect="1"/>
          </p:cNvPicPr>
          <p:nvPr/>
        </p:nvPicPr>
        <p:blipFill>
          <a:blip r:embed="rId7" cstate="print"/>
          <a:srcRect l="8333" t="3125" r="16666" b="11458"/>
          <a:stretch>
            <a:fillRect/>
          </a:stretch>
        </p:blipFill>
        <p:spPr>
          <a:xfrm>
            <a:off x="4143372" y="1928803"/>
            <a:ext cx="96441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1276764479_01-2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9645" y="2000240"/>
            <a:ext cx="1136505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1276764607_02-2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2000240"/>
            <a:ext cx="1139857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ladoschki_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5140" y="3000372"/>
            <a:ext cx="1074423" cy="144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Г.В.Кушнир.jpeg"/>
          <p:cNvPicPr>
            <a:picLocks noChangeAspect="1"/>
          </p:cNvPicPr>
          <p:nvPr/>
        </p:nvPicPr>
        <p:blipFill>
          <a:blip r:embed="rId11" cstate="print"/>
          <a:srcRect l="17187" t="17187" r="19531" b="17187"/>
          <a:stretch>
            <a:fillRect/>
          </a:stretch>
        </p:blipFill>
        <p:spPr>
          <a:xfrm>
            <a:off x="5786446" y="4286256"/>
            <a:ext cx="114300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1" descr="сканирование000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4286256"/>
            <a:ext cx="1203229" cy="156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0" descr="сканирование0003 (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3702" y="5072074"/>
            <a:ext cx="129599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71538" y="4200539"/>
            <a:ext cx="4357718" cy="219709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«… Это правда!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Ну чего же тут скрывать?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Дети любят, очень любят рисовать!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 бумаге, на асфальте, на стене.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 в трамвае на окне….»</a:t>
            </a:r>
            <a:r>
              <a:rPr kumimoji="0" lang="ru-RU" sz="3200" i="1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Э. Успенский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      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i-tmb-0x" descr="i?id=89432590-0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035047">
            <a:off x="231559" y="5478847"/>
            <a:ext cx="1121878" cy="1313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0480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651" y="35157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99946" y="35157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Принципы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179512" y="1327943"/>
            <a:ext cx="2664296" cy="844146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Общепедагогические принципы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3321835" y="774679"/>
            <a:ext cx="2500330" cy="844146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Специфические принципы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6382464" y="1196752"/>
            <a:ext cx="2500330" cy="844146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Принципы коррекционной педагогики</a:t>
            </a:r>
          </a:p>
        </p:txBody>
      </p:sp>
      <p:pic>
        <p:nvPicPr>
          <p:cNvPr id="16" name="Рисунок 15" descr="P10107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9BAA5"/>
              </a:clrFrom>
              <a:clrTo>
                <a:srgbClr val="99BA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8149" y="5286388"/>
            <a:ext cx="1035851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17" name="Прямоугольник 16"/>
          <p:cNvSpPr/>
          <p:nvPr/>
        </p:nvSpPr>
        <p:spPr>
          <a:xfrm>
            <a:off x="285720" y="2204864"/>
            <a:ext cx="3012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</a:t>
            </a: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культуросообразности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систематичности и последовательности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цикличности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оптимизации, </a:t>
            </a: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гуманизации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развивающего характера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42890" y="2400047"/>
            <a:ext cx="27852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</a:t>
            </a:r>
            <a:r>
              <a:rPr 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эстетизации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предметно-развивающей среды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культурного обогащения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взаимосвязи продуктивной деятельности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интеграции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99086" y="2278665"/>
            <a:ext cx="2744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единства коррекционных, образовательных,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воспитательных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максимального выявления и использования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резервов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Принцип учета индивидуальных особенностей детей с ОНР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7800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457200" y="116632"/>
            <a:ext cx="8229600" cy="17281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Monotype Corsiva" pitchFamily="66" charset="0"/>
              </a:rPr>
              <a:t>Этапы работы по формированию художественно- эстетических эталонов в образовательной области «Художественное творчество»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256825163"/>
              </p:ext>
            </p:extLst>
          </p:nvPr>
        </p:nvGraphicFramePr>
        <p:xfrm>
          <a:off x="179512" y="1628800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708464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48" y="-71120"/>
            <a:ext cx="9144000" cy="692912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728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(развивающий этап)</a:t>
            </a:r>
            <a:endParaRPr lang="ru-RU" sz="3600" b="1" i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71018"/>
            <a:ext cx="3456384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781540"/>
            <a:ext cx="338437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нетрадиционные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30963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Информационно-рецептивный метод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Репродуктивный метод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метод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Эвристический метод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проблемного изложения материала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96904" y="1556792"/>
            <a:ext cx="34888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настрой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слово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драматургия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Приемы: тычок,  </a:t>
            </a:r>
            <a:r>
              <a:rPr lang="ru-RU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набрызг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оттиск,  обрывание, </a:t>
            </a:r>
            <a:r>
              <a:rPr lang="ru-RU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тестопластика</a:t>
            </a:r>
            <a:endParaRPr lang="ru-RU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5" name="Picture 3" descr="D:\презентации Н.Н\план\Наталия Николаевна\работы\P1010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256"/>
            <a:ext cx="1535589" cy="142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езентации Н.Н\план\Наталия Николаевна\работы\P1010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879">
            <a:off x="7502938" y="5316173"/>
            <a:ext cx="1434786" cy="163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199">
            <a:off x="758555" y="5179256"/>
            <a:ext cx="1204903" cy="154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429132"/>
            <a:ext cx="155702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87589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3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4117" y="516245"/>
            <a:ext cx="464347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Компьютерные технологии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430745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91918"/>
            <a:ext cx="1419225" cy="136207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" name="Рисунок 6" descr="4307453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74716"/>
            <a:ext cx="1285875" cy="144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43074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1604" y="4415532"/>
            <a:ext cx="1183776" cy="11743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430745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6061" y="891919"/>
            <a:ext cx="1304762" cy="162857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0" y="728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(развивающий этап)</a:t>
            </a:r>
            <a:endParaRPr lang="ru-RU" sz="2800" b="1" i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785918" y="1428736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Программа познакомит с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основными цветами: красный, желтый, синий, зеленый, оранжевый, коричневый, черный и их оттенками; узнает элементарные правила смешения цветов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072066" y="1500174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Программа содержит галерею  живописных полотен русских художников, оригинальные задания на развитие творческого мышления, художественной и музыкальной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памяти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11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85918" y="4786322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 детей появляется замечательная возможность соединить живопись и музыку . Можно рисовать и слушать свою картинку.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214942" y="4572008"/>
            <a:ext cx="2160240" cy="184527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Эти игры помогут ребенку научиться логически мыслить, быстрее читать, различать формы и цвета, учиться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рисовать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117334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1643</TotalTime>
  <Words>1029</Words>
  <Application>Microsoft Office PowerPoint</Application>
  <PresentationFormat>Экран (4:3)</PresentationFormat>
  <Paragraphs>189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Формы организации детской деятельности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444</cp:lastModifiedBy>
  <cp:revision>141</cp:revision>
  <dcterms:created xsi:type="dcterms:W3CDTF">2011-10-18T09:50:35Z</dcterms:created>
  <dcterms:modified xsi:type="dcterms:W3CDTF">2012-06-15T09:07:01Z</dcterms:modified>
</cp:coreProperties>
</file>