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6" r:id="rId3"/>
    <p:sldId id="267" r:id="rId4"/>
    <p:sldId id="268" r:id="rId5"/>
    <p:sldId id="269" r:id="rId6"/>
    <p:sldId id="270" r:id="rId7"/>
    <p:sldId id="271" r:id="rId8"/>
    <p:sldId id="272" r:id="rId9"/>
    <p:sldId id="273" r:id="rId10"/>
    <p:sldId id="274" r:id="rId11"/>
    <p:sldId id="257" r:id="rId12"/>
    <p:sldId id="258" r:id="rId13"/>
    <p:sldId id="259" r:id="rId14"/>
    <p:sldId id="260" r:id="rId15"/>
    <p:sldId id="261" r:id="rId16"/>
    <p:sldId id="262" r:id="rId17"/>
    <p:sldId id="263" r:id="rId18"/>
    <p:sldId id="264" r:id="rId19"/>
    <p:sldId id="265" r:id="rId20"/>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8" name="Дата 27"/>
          <p:cNvSpPr>
            <a:spLocks noGrp="1"/>
          </p:cNvSpPr>
          <p:nvPr>
            <p:ph type="dt" sz="half" idx="10"/>
          </p:nvPr>
        </p:nvSpPr>
        <p:spPr/>
        <p:txBody>
          <a:bodyPr/>
          <a:lstStyle>
            <a:extLst/>
          </a:lstStyle>
          <a:p>
            <a:fld id="{7EAF463A-BC7C-46EE-9F1E-7F377CCA4891}" type="datetimeFigureOut">
              <a:rPr lang="en-US" smtClean="0"/>
              <a:pPr/>
              <a:t>7/11/2012</a:t>
            </a:fld>
            <a:endParaRPr lang="en-US"/>
          </a:p>
        </p:txBody>
      </p:sp>
      <p:sp>
        <p:nvSpPr>
          <p:cNvPr id="17" name="Нижний колонтитул 16"/>
          <p:cNvSpPr>
            <a:spLocks noGrp="1"/>
          </p:cNvSpPr>
          <p:nvPr>
            <p:ph type="ftr" sz="quarter" idx="11"/>
          </p:nvPr>
        </p:nvSpPr>
        <p:spPr/>
        <p:txBody>
          <a:bodyPr/>
          <a:lstStyle>
            <a:extLst/>
          </a:lstStyle>
          <a:p>
            <a:endParaRPr lang="en-US"/>
          </a:p>
        </p:txBody>
      </p:sp>
      <p:sp>
        <p:nvSpPr>
          <p:cNvPr id="29" name="Номер слайда 28"/>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32" name="Прямоугольник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Прямоугольник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Прямоугольник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Прямоугольник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Прямоугольник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Заголовок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56" name="Прямоугольник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Прямоугольник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Прямоугольник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Прямоугольник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7/11/2012</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981200" cy="5851525"/>
          </a:xfrm>
        </p:spPr>
        <p:txBody>
          <a:bodyPr vert="eaVert" anchor="ct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274639"/>
            <a:ext cx="58674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7/11/2012</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7/11/2012</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4" name="Полилиния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Полилиния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Полилиния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Полилиния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Полилиния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Полилиния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Полилиния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Полилиния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Полилиния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Полилиния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Полилиния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Полилиния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Полилиния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Полилиния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Полилиния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Текст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7EAF463A-BC7C-46EE-9F1E-7F377CCA4891}" type="datetimeFigureOut">
              <a:rPr lang="en-US" smtClean="0"/>
              <a:pPr/>
              <a:t>7/11/2012</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7" name="Прямоугольник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ru-RU" smtClean="0"/>
              <a:t>Образец заголовка</a:t>
            </a:r>
            <a:endParaRPr kumimoji="0" lang="en-US"/>
          </a:p>
        </p:txBody>
      </p:sp>
      <p:sp>
        <p:nvSpPr>
          <p:cNvPr id="8" name="Прямоугольник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Прямоугольник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Прямоугольник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2064"/>
            <a:ext cx="8229600" cy="9144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7/11/2012</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5" name="Прямоугольник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504824" y="512064"/>
            <a:ext cx="7772400" cy="914400"/>
          </a:xfrm>
        </p:spPr>
        <p:txBody>
          <a:bodyPr anchor="t"/>
          <a:lstStyle>
            <a:lvl1pPr>
              <a:defRPr sz="400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7EAF463A-BC7C-46EE-9F1E-7F377CCA4891}" type="datetimeFigureOut">
              <a:rPr lang="en-US" smtClean="0"/>
              <a:pPr/>
              <a:t>7/11/2012</a:t>
            </a:fld>
            <a:endParaRPr lang="en-US"/>
          </a:p>
        </p:txBody>
      </p:sp>
      <p:sp>
        <p:nvSpPr>
          <p:cNvPr id="8" name="Нижний колонтитул 7"/>
          <p:cNvSpPr>
            <a:spLocks noGrp="1"/>
          </p:cNvSpPr>
          <p:nvPr>
            <p:ph type="ftr" sz="quarter" idx="11"/>
          </p:nvPr>
        </p:nvSpPr>
        <p:spPr/>
        <p:txBody>
          <a:bodyPr/>
          <a:lstStyle>
            <a:extLst/>
          </a:lstStyle>
          <a:p>
            <a:endParaRPr lang="en-US"/>
          </a:p>
        </p:txBody>
      </p:sp>
      <p:sp>
        <p:nvSpPr>
          <p:cNvPr id="9" name="Номер слайда 8"/>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16" name="Прямоугольник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Прямоугольник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Прямоугольник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Прямоугольник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Прямоугольник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Прямоугольник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Прямоугольник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Прямоугольник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Прямоугольник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2064"/>
            <a:ext cx="7772400" cy="914400"/>
          </a:xfrm>
        </p:spPr>
        <p:txBody>
          <a:bodyPr/>
          <a:lstStyle>
            <a:lvl1pPr>
              <a:defRPr sz="4000" cap="none" baseline="0"/>
            </a:lvl1pPr>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7EAF463A-BC7C-46EE-9F1E-7F377CCA4891}" type="datetimeFigureOut">
              <a:rPr lang="en-US" smtClean="0"/>
              <a:pPr/>
              <a:t>7/11/2012</a:t>
            </a:fld>
            <a:endParaRPr lang="en-US"/>
          </a:p>
        </p:txBody>
      </p:sp>
      <p:sp>
        <p:nvSpPr>
          <p:cNvPr id="4" name="Нижний колонтитул 3"/>
          <p:cNvSpPr>
            <a:spLocks noGrp="1"/>
          </p:cNvSpPr>
          <p:nvPr>
            <p:ph type="ftr" sz="quarter" idx="11"/>
          </p:nvPr>
        </p:nvSpPr>
        <p:spPr/>
        <p:txBody>
          <a:bodyPr/>
          <a:lstStyle>
            <a:extLst/>
          </a:lstStyle>
          <a:p>
            <a:endParaRPr lang="en-US"/>
          </a:p>
        </p:txBody>
      </p:sp>
      <p:sp>
        <p:nvSpPr>
          <p:cNvPr id="5" name="Номер слайда 4"/>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7EAF463A-BC7C-46EE-9F1E-7F377CCA4891}" type="datetimeFigureOut">
              <a:rPr lang="en-US" smtClean="0"/>
              <a:pPr/>
              <a:t>7/11/2012</a:t>
            </a:fld>
            <a:endParaRPr lang="en-US"/>
          </a:p>
        </p:txBody>
      </p:sp>
      <p:sp>
        <p:nvSpPr>
          <p:cNvPr id="3" name="Нижний колонтитул 2"/>
          <p:cNvSpPr>
            <a:spLocks noGrp="1"/>
          </p:cNvSpPr>
          <p:nvPr>
            <p:ph type="ftr" sz="quarter" idx="11"/>
          </p:nvPr>
        </p:nvSpPr>
        <p:spPr/>
        <p:txBody>
          <a:bodyPr/>
          <a:lstStyle>
            <a:extLst/>
          </a:lstStyle>
          <a:p>
            <a:endParaRPr lang="en-US"/>
          </a:p>
        </p:txBody>
      </p:sp>
      <p:sp>
        <p:nvSpPr>
          <p:cNvPr id="4" name="Номер слайда 3"/>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273050"/>
            <a:ext cx="8229600" cy="1162050"/>
          </a:xfrm>
        </p:spPr>
        <p:txBody>
          <a:bodyPr anchor="ctr"/>
          <a:lstStyle>
            <a:lvl1pPr algn="l">
              <a:buNone/>
              <a:defRPr sz="3600" b="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7/11/2012</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Прямая соединительная линия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Группа 9"/>
          <p:cNvGrpSpPr/>
          <p:nvPr/>
        </p:nvGrpSpPr>
        <p:grpSpPr>
          <a:xfrm rot="5400000">
            <a:off x="8514581" y="1219200"/>
            <a:ext cx="132763" cy="128466"/>
            <a:chOff x="6668087" y="1297746"/>
            <a:chExt cx="161840" cy="156602"/>
          </a:xfrm>
        </p:grpSpPr>
        <p:cxnSp>
          <p:nvCxnSpPr>
            <p:cNvPr id="15" name="Прямая соединительная линия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Прямая соединительная линия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Заголовок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ru-RU" smtClean="0"/>
              <a:t>Вставка рисунка</a:t>
            </a:r>
            <a:endParaRPr kumimoji="0" lang="en-US"/>
          </a:p>
        </p:txBody>
      </p:sp>
      <p:sp>
        <p:nvSpPr>
          <p:cNvPr id="4" name="Текст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grpSp>
        <p:nvGrpSpPr>
          <p:cNvPr id="14" name="Группа 13"/>
          <p:cNvGrpSpPr/>
          <p:nvPr/>
        </p:nvGrpSpPr>
        <p:grpSpPr>
          <a:xfrm rot="5400000">
            <a:off x="8666981" y="1371600"/>
            <a:ext cx="132763" cy="128466"/>
            <a:chOff x="6668087" y="1297746"/>
            <a:chExt cx="161840" cy="156602"/>
          </a:xfrm>
        </p:grpSpPr>
        <p:cxnSp>
          <p:nvCxnSpPr>
            <p:cNvPr id="11" name="Прямая соединительная линия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Прямая соединительная линия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Прямая соединительная линия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Группа 17"/>
          <p:cNvGrpSpPr/>
          <p:nvPr/>
        </p:nvGrpSpPr>
        <p:grpSpPr>
          <a:xfrm rot="5400000">
            <a:off x="8320088" y="1474763"/>
            <a:ext cx="132763" cy="128466"/>
            <a:chOff x="6668087" y="1297746"/>
            <a:chExt cx="161840" cy="156602"/>
          </a:xfrm>
        </p:grpSpPr>
        <p:cxnSp>
          <p:nvCxnSpPr>
            <p:cNvPr id="19" name="Прямая соединительная линия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Прямая соединительная линия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Прямая соединительная линия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Дата 4"/>
          <p:cNvSpPr>
            <a:spLocks noGrp="1"/>
          </p:cNvSpPr>
          <p:nvPr>
            <p:ph type="dt" sz="half" idx="10"/>
          </p:nvPr>
        </p:nvSpPr>
        <p:spPr>
          <a:xfrm>
            <a:off x="6477000" y="55499"/>
            <a:ext cx="2133600" cy="365125"/>
          </a:xfrm>
        </p:spPr>
        <p:txBody>
          <a:bodyPr/>
          <a:lstStyle>
            <a:extLst/>
          </a:lstStyle>
          <a:p>
            <a:fld id="{7EAF463A-BC7C-46EE-9F1E-7F377CCA4891}" type="datetimeFigureOut">
              <a:rPr lang="en-US" smtClean="0"/>
              <a:pPr/>
              <a:t>7/11/2012</a:t>
            </a:fld>
            <a:endParaRPr lang="en-US"/>
          </a:p>
        </p:txBody>
      </p:sp>
      <p:sp>
        <p:nvSpPr>
          <p:cNvPr id="6" name="Нижний колонтитул 5"/>
          <p:cNvSpPr>
            <a:spLocks noGrp="1"/>
          </p:cNvSpPr>
          <p:nvPr>
            <p:ph type="ftr" sz="quarter" idx="11"/>
          </p:nvPr>
        </p:nvSpPr>
        <p:spPr>
          <a:xfrm>
            <a:off x="914400" y="55499"/>
            <a:ext cx="5562600" cy="365125"/>
          </a:xfrm>
        </p:spPr>
        <p:txBody>
          <a:bodyPr/>
          <a:lstStyle>
            <a:extLst/>
          </a:lstStyle>
          <a:p>
            <a:endParaRPr lang="en-US"/>
          </a:p>
        </p:txBody>
      </p:sp>
      <p:sp>
        <p:nvSpPr>
          <p:cNvPr id="7" name="Номер слайда 6"/>
          <p:cNvSpPr>
            <a:spLocks noGrp="1"/>
          </p:cNvSpPr>
          <p:nvPr>
            <p:ph type="sldNum" sz="quarter" idx="12"/>
          </p:nvPr>
        </p:nvSpPr>
        <p:spPr>
          <a:xfrm>
            <a:off x="8610600" y="55499"/>
            <a:ext cx="457200" cy="365125"/>
          </a:xfrm>
        </p:spPr>
        <p:txBody>
          <a:bodyPr/>
          <a:lstStyle>
            <a:extLst/>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рямоугольник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Прямоугольник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оугольник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Прямоугольник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Прямоугольник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Прямоугольник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Прямоугольник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Заголовок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7EAF463A-BC7C-46EE-9F1E-7F377CCA4891}" type="datetimeFigureOut">
              <a:rPr lang="en-US" smtClean="0"/>
              <a:pPr/>
              <a:t>7/11/2012</a:t>
            </a:fld>
            <a:endParaRPr lang="en-US"/>
          </a:p>
        </p:txBody>
      </p:sp>
      <p:sp>
        <p:nvSpPr>
          <p:cNvPr id="3" name="Нижний колонтитул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Номер слайда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A483448D-3A78-4528-A469-B745A65DA48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b="1" dirty="0" smtClean="0"/>
              <a:t>"Музыкальный театр, как средство развития и воспитания детей младшего дошкольного возраста"</a:t>
            </a:r>
            <a:br>
              <a:rPr lang="ru-RU" b="1" dirty="0" smtClean="0"/>
            </a:br>
            <a:endParaRPr lang="ru-RU" dirty="0"/>
          </a:p>
        </p:txBody>
      </p:sp>
      <p:sp>
        <p:nvSpPr>
          <p:cNvPr id="3" name="Подзаголовок 2"/>
          <p:cNvSpPr>
            <a:spLocks noGrp="1"/>
          </p:cNvSpPr>
          <p:nvPr>
            <p:ph type="subTitle" idx="1"/>
          </p:nvPr>
        </p:nvSpPr>
        <p:spPr/>
        <p:txBody>
          <a:bodyPr/>
          <a:lstStyle/>
          <a:p>
            <a:r>
              <a:rPr lang="ru-RU" b="1" dirty="0" smtClean="0"/>
              <a:t>(рекомендации  для родителей)</a:t>
            </a:r>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7500" lnSpcReduction="20000"/>
          </a:bodyPr>
          <a:lstStyle/>
          <a:p>
            <a:r>
              <a:rPr lang="ru-RU" dirty="0" smtClean="0"/>
              <a:t>Для младших школьников 3-4 лет самым доступным видом театра является кукольный театр. Игра с куклами оказывает непрямое и незаметное всестороннее лечебно-воспитательное воздействие и помогает обрести чувство успеха именно в той области, в которой ребенок чувствует себя наиболее уязвимым. В связи с этим в психологии в последнее время широкое распространение получил метод </a:t>
            </a:r>
            <a:r>
              <a:rPr lang="ru-RU" dirty="0" err="1" smtClean="0"/>
              <a:t>кулотерапии</a:t>
            </a:r>
            <a:r>
              <a:rPr lang="ru-RU" dirty="0" smtClean="0"/>
              <a:t>, т.е. метод лечения с помощью кукол. Игра с куклой предоставляет детям возможность полного раскрытия индивидуальных особенностей. В игре - слова ребенка должны оживить кукол и дать им настроение, характер. Играя с куклами, ребенок открывает свои затаенные чувства не только словесно,  но и выражением лица, жестикуляцией. </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304800"/>
            <a:ext cx="7239000" cy="1143000"/>
          </a:xfrm>
        </p:spPr>
        <p:txBody>
          <a:bodyPr>
            <a:normAutofit fontScale="90000"/>
          </a:bodyPr>
          <a:lstStyle/>
          <a:p>
            <a:pPr algn="ctr"/>
            <a:r>
              <a:rPr lang="ru-RU" dirty="0" smtClean="0"/>
              <a:t>Разновидности музыкального театра кукол</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 Настольный театр, пожалуй, самый доступный вид театра для младших дошкольников. У детей этого возраста отмечается первичное освоение режиссерской театрализованной игры - настольного театра игрушек. Чтобы изготовить персонажей для него вам понадобятся цветные картон и бумага, ножницы, клей и фломастеры. Куклы, предназначенные для настольного театра должны устойчиво стоять на столе, легко по нему перемещаться. Туловище кукол выполняется в виде конуса, к которому крепятся голова и руки куклы. Величина такой куклы может быть от 10 до 30 см. Управление настольными куклами не представляет сложности для детей. Ребенок берет игрушку со спины так, чтобы его пальцы были спрятаны под ее руками, и ведет "актрису" по столу в соответствии с сюжетом инсценировки. Важно обращать внимание на то, чтобы речь ребенка совпадала с движениями куклы</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dirty="0" smtClean="0"/>
              <a:t>Настольный театр</a:t>
            </a:r>
            <a:endParaRPr lang="ru-RU" dirty="0"/>
          </a:p>
        </p:txBody>
      </p:sp>
      <p:pic>
        <p:nvPicPr>
          <p:cNvPr id="1026" name="Picture 2" descr="C:\Users\Samsumg\Pictures\театр картинки\ttr03.JPG"/>
          <p:cNvPicPr>
            <a:picLocks noGrp="1" noChangeAspect="1" noChangeArrowheads="1"/>
          </p:cNvPicPr>
          <p:nvPr>
            <p:ph type="pic" idx="1"/>
          </p:nvPr>
        </p:nvPicPr>
        <p:blipFill>
          <a:blip r:embed="rId2" cstate="print"/>
          <a:srcRect t="7755" b="7755"/>
          <a:stretch>
            <a:fillRect/>
          </a:stretch>
        </p:blipFill>
        <p:spPr bwMode="auto">
          <a:prstGeom prst="rect">
            <a:avLst/>
          </a:prstGeom>
          <a:noFill/>
        </p:spPr>
      </p:pic>
      <p:sp>
        <p:nvSpPr>
          <p:cNvPr id="6" name="Текст 5"/>
          <p:cNvSpPr>
            <a:spLocks noGrp="1"/>
          </p:cNvSpPr>
          <p:nvPr>
            <p:ph type="body" sz="half" idx="2"/>
          </p:nvPr>
        </p:nvSpPr>
        <p:spPr/>
        <p:txBody>
          <a:bodyPr/>
          <a:lstStyle/>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914400" y="762000"/>
            <a:ext cx="7620000" cy="2585323"/>
          </a:xfrm>
          <a:prstGeom prst="rect">
            <a:avLst/>
          </a:prstGeom>
        </p:spPr>
        <p:txBody>
          <a:bodyPr wrap="square">
            <a:spAutoFit/>
          </a:bodyPr>
          <a:lstStyle/>
          <a:p>
            <a:r>
              <a:rPr lang="ru-RU" dirty="0" smtClean="0"/>
              <a:t>Пальчиковый театр - это театр актеров, которые всегда с нами. Достаточно  взять цветной картон, вырезать из него лицо человечка, мордочку животного (кем будет этот персонаж - решать вам и вашему ребенку), нарисовать глаза, нос, рот. Затем необходимо склеить из бумаги кольцо на палец и приклеить к нему личико. Герой пальчикового театра готов! Кукол ребёнок надевает на пальцы, и сам действует за персонажа, изображённого на руке. По ходу действия ребёнок двигает одним или несколькими пальцами, проговаривая текст сказки, стихотворения или </a:t>
            </a:r>
            <a:r>
              <a:rPr lang="ru-RU" dirty="0" err="1" smtClean="0"/>
              <a:t>потешки</a:t>
            </a:r>
            <a:r>
              <a:rPr lang="ru-RU" dirty="0" smtClean="0"/>
              <a:t>. </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Пальчиковый театр</a:t>
            </a:r>
            <a:endParaRPr lang="ru-RU" dirty="0"/>
          </a:p>
        </p:txBody>
      </p:sp>
      <p:pic>
        <p:nvPicPr>
          <p:cNvPr id="2050" name="Picture 2" descr="C:\Users\Samsumg\Pictures\театр картинки\613d8ca143e3.jpg"/>
          <p:cNvPicPr>
            <a:picLocks noGrp="1" noChangeAspect="1" noChangeArrowheads="1"/>
          </p:cNvPicPr>
          <p:nvPr>
            <p:ph type="pic" idx="1"/>
          </p:nvPr>
        </p:nvPicPr>
        <p:blipFill>
          <a:blip r:embed="rId2" cstate="print"/>
          <a:srcRect t="12332" b="12332"/>
          <a:stretch>
            <a:fillRect/>
          </a:stretch>
        </p:blipFill>
        <p:spPr bwMode="auto">
          <a:prstGeom prst="rect">
            <a:avLst/>
          </a:prstGeom>
          <a:noFill/>
        </p:spPr>
      </p:pic>
      <p:sp>
        <p:nvSpPr>
          <p:cNvPr id="4" name="Текст 3"/>
          <p:cNvSpPr>
            <a:spLocks noGrp="1"/>
          </p:cNvSpPr>
          <p:nvPr>
            <p:ph type="body" sz="half" idx="2"/>
          </p:nvPr>
        </p:nvSpPr>
        <p:spPr/>
        <p:txBody>
          <a:bodyPr/>
          <a:lstStyle/>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p:txBody>
          <a:bodyPr/>
          <a:lstStyle/>
          <a:p>
            <a:endParaRPr lang="ru-RU" dirty="0"/>
          </a:p>
        </p:txBody>
      </p:sp>
      <p:sp>
        <p:nvSpPr>
          <p:cNvPr id="11" name="Содержимое 10"/>
          <p:cNvSpPr>
            <a:spLocks noGrp="1"/>
          </p:cNvSpPr>
          <p:nvPr>
            <p:ph idx="1"/>
          </p:nvPr>
        </p:nvSpPr>
        <p:spPr/>
        <p:txBody>
          <a:bodyPr>
            <a:normAutofit fontScale="85000" lnSpcReduction="20000"/>
          </a:bodyPr>
          <a:lstStyle/>
          <a:p>
            <a:r>
              <a:rPr lang="ru-RU" b="1" dirty="0" smtClean="0"/>
              <a:t>В театре петрушки, который в практике часто называется театр бибабо, используются куклы перчаточного типа: кукла, полая внутри, надевается на руку, при этом в голову куклы помещается указательный палец, в рукава костюма - большой и средний, остальные пальцы прижимаются к ладони. Такую куклу легко сшить самостоятельно, используя подручные материалы: старые варежки, детские носки для изготовления туловища, кусочки меха, пряжи для волос, пуговки и бусинки для глаз, носа и рта. Достаточно подключить вашу фантазию и воображение ребенка.</a:t>
            </a:r>
          </a:p>
          <a:p>
            <a:endParaRPr lang="ru-RU" b="1" dirty="0" smtClean="0"/>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dirty="0" smtClean="0"/>
              <a:t>Театр петрушки</a:t>
            </a:r>
            <a:endParaRPr lang="ru-RU" dirty="0"/>
          </a:p>
        </p:txBody>
      </p:sp>
      <p:pic>
        <p:nvPicPr>
          <p:cNvPr id="19458" name="Picture 2" descr="C:\Users\Samsumg\Pictures\театр картинки\kot_i_lisa_02.jpg"/>
          <p:cNvPicPr>
            <a:picLocks noGrp="1" noChangeAspect="1" noChangeArrowheads="1"/>
          </p:cNvPicPr>
          <p:nvPr>
            <p:ph type="pic" idx="1"/>
          </p:nvPr>
        </p:nvPicPr>
        <p:blipFill>
          <a:blip r:embed="rId2" cstate="print"/>
          <a:srcRect t="12447" b="12447"/>
          <a:stretch>
            <a:fillRect/>
          </a:stretch>
        </p:blipFill>
        <p:spPr bwMode="auto">
          <a:prstGeom prst="rect">
            <a:avLst/>
          </a:prstGeom>
          <a:noFill/>
        </p:spPr>
      </p:pic>
      <p:sp>
        <p:nvSpPr>
          <p:cNvPr id="6" name="Текст 5"/>
          <p:cNvSpPr>
            <a:spLocks noGrp="1"/>
          </p:cNvSpPr>
          <p:nvPr>
            <p:ph type="body" sz="half" idx="2"/>
          </p:nvPr>
        </p:nvSpPr>
        <p:spPr/>
        <p:txBody>
          <a:bodyPr/>
          <a:lstStyle/>
          <a:p>
            <a:endParaRPr lang="ru-R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endParaRPr lang="ru-RU"/>
          </a:p>
        </p:txBody>
      </p:sp>
      <p:sp>
        <p:nvSpPr>
          <p:cNvPr id="8" name="Содержимое 7"/>
          <p:cNvSpPr>
            <a:spLocks noGrp="1"/>
          </p:cNvSpPr>
          <p:nvPr>
            <p:ph idx="1"/>
          </p:nvPr>
        </p:nvSpPr>
        <p:spPr/>
        <p:txBody>
          <a:bodyPr>
            <a:normAutofit lnSpcReduction="10000"/>
          </a:bodyPr>
          <a:lstStyle/>
          <a:p>
            <a:r>
              <a:rPr lang="ru-RU" dirty="0" smtClean="0"/>
              <a:t>Куклы, устроенные по принципу марионетки, сделать труднее, но тоже возможно. Возьмите старую тряпичную куклу, прикрепите к ее рукам, ногам и голове лески. Затем смастерите крестовину, сбив две тонкие деревянные дощечки крест-накрест. Привяжите лески к крестовине - кукла-марионетка готова! Управление такими куклами доставляет детям огромную радость.</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dirty="0" smtClean="0"/>
              <a:t>Театр марионеток</a:t>
            </a:r>
            <a:endParaRPr lang="ru-RU" dirty="0"/>
          </a:p>
        </p:txBody>
      </p:sp>
      <p:pic>
        <p:nvPicPr>
          <p:cNvPr id="20482" name="Picture 2" descr="C:\Users\Samsumg\Pictures\театр картинки\1.jpg"/>
          <p:cNvPicPr>
            <a:picLocks noGrp="1" noChangeAspect="1" noChangeArrowheads="1"/>
          </p:cNvPicPr>
          <p:nvPr>
            <p:ph type="pic" idx="1"/>
          </p:nvPr>
        </p:nvPicPr>
        <p:blipFill>
          <a:blip r:embed="rId2" cstate="print"/>
          <a:srcRect t="12332" b="12332"/>
          <a:stretch>
            <a:fillRect/>
          </a:stretch>
        </p:blipFill>
        <p:spPr bwMode="auto">
          <a:prstGeom prst="rect">
            <a:avLst/>
          </a:prstGeom>
          <a:noFill/>
        </p:spPr>
      </p:pic>
      <p:sp>
        <p:nvSpPr>
          <p:cNvPr id="6" name="Текст 5"/>
          <p:cNvSpPr>
            <a:spLocks noGrp="1"/>
          </p:cNvSpPr>
          <p:nvPr>
            <p:ph type="body" sz="half" idx="2"/>
          </p:nvPr>
        </p:nvSpPr>
        <p:spPr/>
        <p:txBody>
          <a:bodyPr/>
          <a:lstStyle/>
          <a:p>
            <a:endParaRPr lang="ru-R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lstStyle/>
          <a:p>
            <a:endParaRPr lang="ru-RU"/>
          </a:p>
        </p:txBody>
      </p:sp>
      <p:sp>
        <p:nvSpPr>
          <p:cNvPr id="7" name="Содержимое 6"/>
          <p:cNvSpPr>
            <a:spLocks noGrp="1"/>
          </p:cNvSpPr>
          <p:nvPr>
            <p:ph idx="1"/>
          </p:nvPr>
        </p:nvSpPr>
        <p:spPr/>
        <p:txBody>
          <a:bodyPr>
            <a:normAutofit lnSpcReduction="10000"/>
          </a:bodyPr>
          <a:lstStyle/>
          <a:p>
            <a:r>
              <a:rPr lang="ru-RU" b="1" dirty="0" smtClean="0"/>
              <a:t>Занимаясь с детьми  музыкальным театром, вы сделаете жизнь ваших воспитанников интересной и содержательной, наполните ее яркими впечатлениями и радостью  литературного и песенного творчества. А самое главное - навыки, полученные в музыкальных театрализованных играх, дети смогут использовать в повседневной жизни.</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10000"/>
          </a:bodyPr>
          <a:lstStyle/>
          <a:p>
            <a:r>
              <a:rPr lang="ru-RU" b="1" dirty="0" smtClean="0"/>
              <a:t>Младший дошкольный возраст - наиболее благоприятный период всестороннего развития ребенка. В 3-4 года у детей активно развиваются все психические процессы: восприятие, внимание, память, мышление, воображение и речь. В этот же период происходит формирование основных качеств личности. Поэтому ни один из детских возрастов не требует такого разнообразия средств и методов развития и воспитания, как младший дошкольный.</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20000"/>
          </a:bodyPr>
          <a:lstStyle/>
          <a:p>
            <a:r>
              <a:rPr lang="ru-RU" b="1" dirty="0" smtClean="0"/>
              <a:t>Одним из самых эффективных средств развития и воспитания ребенка в младшем дошкольном возрасте является музыкальный театр и театрализованные игры, т.к. игра - ведущий вид деятельности детей дошкольного возраста, а театр - один из самых демократичных и доступных видов искусства, который позволяет решать многие актуальные проблемы педагогики и психологии, связанные с художественным и нравственным воспитанием, развитием коммуникативных качеств личности, развитием воображения, фантазии, инициативности и т.д.</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20000"/>
          </a:bodyPr>
          <a:lstStyle/>
          <a:p>
            <a:r>
              <a:rPr lang="ru-RU" dirty="0" err="1" smtClean="0"/>
              <a:t>Неотъемлимой</a:t>
            </a:r>
            <a:r>
              <a:rPr lang="ru-RU" dirty="0" smtClean="0"/>
              <a:t> частью музыкального театра являются произведения детского музыкального фольклора, которые специально созданы взрослыми для маленьких детей. Основными жанрами русского детского фольклора являются колыбельные песни, </a:t>
            </a:r>
            <a:r>
              <a:rPr lang="ru-RU" dirty="0" err="1" smtClean="0"/>
              <a:t>пестушки</a:t>
            </a:r>
            <a:r>
              <a:rPr lang="ru-RU" dirty="0" smtClean="0"/>
              <a:t>, заговоры, </a:t>
            </a:r>
            <a:r>
              <a:rPr lang="ru-RU" dirty="0" err="1" smtClean="0"/>
              <a:t>потешки</a:t>
            </a:r>
            <a:r>
              <a:rPr lang="ru-RU" dirty="0" smtClean="0"/>
              <a:t>, прибаутки, сказки. Через них дети познают окружающий мир, осваивают родные напевы и язык, начинают понимать, сто такое добро и зло, оплакивать несчастье героев и радоваться их счастью.</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10000"/>
          </a:bodyPr>
          <a:lstStyle/>
          <a:p>
            <a:r>
              <a:rPr lang="ru-RU" b="1" dirty="0" smtClean="0"/>
              <a:t>В процессе театрализованной игры незаметно активизируется словарь ребенка, совершенствуется звуковая культура его речи, ее интонационный строй. Исполняемая роль, положенная на музыку, произносимые импровизированные музыкальные реплики, ставят малыша перед необходимостью ясно, четко, понятно изъясняться. У него улучшается диалогическая речь, ее грамматический строй, развивается правильное, естественное дыхание; гибкое и подвижное </a:t>
            </a:r>
            <a:r>
              <a:rPr lang="ru-RU" b="1" dirty="0" err="1" smtClean="0"/>
              <a:t>звуковедение</a:t>
            </a:r>
            <a:r>
              <a:rPr lang="ru-RU" b="1" dirty="0" smtClean="0"/>
              <a:t>; единая манера пения и говора. </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7500" lnSpcReduction="20000"/>
          </a:bodyPr>
          <a:lstStyle/>
          <a:p>
            <a:pPr algn="just">
              <a:buNone/>
            </a:pPr>
            <a:r>
              <a:rPr lang="ru-RU" b="1" dirty="0" smtClean="0"/>
              <a:t>   Музыкальный театр также позволяет формировать опыт социальных навыков поведения благодаря тому, что каждое литературное произведение, музыкальный фольклор для детей дошкольного возраста всегда имеют нравственную направленность. Любимые герои становятся образцами для подражания и отождествления. Именно способность ребенка к такой идентификации с полюбившимся образом оказывает позитивное влияние на формирование качеств личности. </a:t>
            </a:r>
          </a:p>
          <a:p>
            <a:pPr algn="just">
              <a:buNone/>
            </a:pPr>
            <a:r>
              <a:rPr lang="ru-RU" b="1" dirty="0" smtClean="0"/>
              <a:t> Кроме того, театрализованная деятельность позволяет ребенку решать многие проблемные ситуации опосредованно от лица какого-либо персонажа. Это помогает преодолевать робость, неуверенность в себе, застенчивость.</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7500" lnSpcReduction="20000"/>
          </a:bodyPr>
          <a:lstStyle/>
          <a:p>
            <a:pPr algn="just"/>
            <a:r>
              <a:rPr lang="ru-RU" b="1" dirty="0" smtClean="0"/>
              <a:t>Совместная театрально-игровая деятельность - уникальный вид сотрудничества. В ней все равны: ребенок, педагог, мамы, папы, бабушки и дедушки. Играя вместе со взрослыми дети овладевают ценными навыками общения. </a:t>
            </a:r>
          </a:p>
          <a:p>
            <a:pPr algn="just"/>
            <a:r>
              <a:rPr lang="ru-RU" dirty="0" smtClean="0"/>
              <a:t>Важным аспектом деятельности родителей в приобщении ребенка к театрализованным играм является постепенное расширение игрового опыта за счет освоения разновидностей театра. Нужно понимать, что приступать сразу к постановке кукольных спектаклей с включением детей глупо и нелепо, ведь спектакль не будет удачным до тех пор, пока ребенок не научится играть в нем.</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7500" lnSpcReduction="20000"/>
          </a:bodyPr>
          <a:lstStyle/>
          <a:p>
            <a:r>
              <a:rPr lang="ru-RU" dirty="0" smtClean="0"/>
              <a:t>Вначале родителям лучше самостоятельно показывать ребенку спектакль, привлекая детей к проговариванию его отдельных фрагментов. В повторных играх активность ребят увеличивается по мере того, как они овладевают содержанием текста. Никогда не требуйте его буквального воспроизведения. Если необходимо, непринужденно поправьте ребенка и, не задерживаясь, играйте дальше. В дальнейшем, когда текст будет достаточно хорошо усвоен, поощряйте точность его изложения. Это важно, чтобы не потерять авторские находки. Читая стихотворные тексты, напевая народные мелодии, подключайте по возможности детей к игре. Пусть они активно участвуют в диалоге с вами, подыгрывают основной сюжетной линии, имитируют движения, голоса, интонации персонажей игры.</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r>
              <a:rPr lang="ru-RU" b="1" dirty="0" smtClean="0"/>
              <a:t> Выбор постановки во многом определяется возрастом малыша. Чем он младше, тем проще должен быть ваш спектакль. Но, в любом случае, идеальными будут народные и авторские музыкальные сказки. Можно, конечно, взять текст сказки и разыграть его слово в слово. Но гораздо интересней сказку немного изменить: добавить музыкальные эпизоды и слова героев, переделать концовку, ввести новых персонажей. Например, пофантазируйте, как бы колобок смог обмануть хитрую лисичку, а козлята - злого волка, и придумайте старую сказку на новый лад. Не менее интересно сочинить и разыграть свою собственную историю, придумать для нее песенку. Особенно, если вы придумаете и смастерите оригинальную куклу, которая и будет главным героем, и, возможно, станет визитной карточкой вашего театра. Это может быть какой-нибудь совершенно фантастический персонаж с необычной внешностью и именем. </a:t>
            </a: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етро">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Метро">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Метро">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62</TotalTime>
  <Words>1257</Words>
  <Application>Microsoft Office PowerPoint</Application>
  <PresentationFormat>Экран (4:3)</PresentationFormat>
  <Paragraphs>23</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Метро</vt:lpstr>
      <vt:lpstr>"Музыкальный театр, как средство развития и воспитания детей младшего дошкольного возраста" </vt:lpstr>
      <vt:lpstr>Слайд 2</vt:lpstr>
      <vt:lpstr>Слайд 3</vt:lpstr>
      <vt:lpstr>Слайд 4</vt:lpstr>
      <vt:lpstr>Слайд 5</vt:lpstr>
      <vt:lpstr>Слайд 6</vt:lpstr>
      <vt:lpstr>Слайд 7</vt:lpstr>
      <vt:lpstr>Слайд 8</vt:lpstr>
      <vt:lpstr>Слайд 9</vt:lpstr>
      <vt:lpstr>Слайд 10</vt:lpstr>
      <vt:lpstr>Разновидности музыкального театра кукол</vt:lpstr>
      <vt:lpstr>Настольный театр</vt:lpstr>
      <vt:lpstr>Слайд 13</vt:lpstr>
      <vt:lpstr>Пальчиковый театр</vt:lpstr>
      <vt:lpstr>Слайд 15</vt:lpstr>
      <vt:lpstr>Театр петрушки</vt:lpstr>
      <vt:lpstr>Слайд 17</vt:lpstr>
      <vt:lpstr>Театр марионеток</vt:lpstr>
      <vt:lpstr>Слайд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Samsumg</dc:creator>
  <cp:lastModifiedBy>Samsumg</cp:lastModifiedBy>
  <cp:revision>10</cp:revision>
  <dcterms:created xsi:type="dcterms:W3CDTF">2012-07-11T12:14:11Z</dcterms:created>
  <dcterms:modified xsi:type="dcterms:W3CDTF">2012-07-11T13:28:35Z</dcterms:modified>
</cp:coreProperties>
</file>