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15"/>
  </p:handoutMasterIdLst>
  <p:sldIdLst>
    <p:sldId id="289" r:id="rId2"/>
    <p:sldId id="256" r:id="rId3"/>
    <p:sldId id="279" r:id="rId4"/>
    <p:sldId id="276" r:id="rId5"/>
    <p:sldId id="280" r:id="rId6"/>
    <p:sldId id="283" r:id="rId7"/>
    <p:sldId id="286" r:id="rId8"/>
    <p:sldId id="278" r:id="rId9"/>
    <p:sldId id="287" r:id="rId10"/>
    <p:sldId id="285" r:id="rId11"/>
    <p:sldId id="284" r:id="rId12"/>
    <p:sldId id="282" r:id="rId13"/>
    <p:sldId id="281" r:id="rId14"/>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CCFF"/>
    <a:srgbClr val="FFFF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44" autoAdjust="0"/>
    <p:restoredTop sz="90617" autoAdjust="0"/>
  </p:normalViewPr>
  <p:slideViewPr>
    <p:cSldViewPr>
      <p:cViewPr varScale="1">
        <p:scale>
          <a:sx n="47" d="100"/>
          <a:sy n="47" d="100"/>
        </p:scale>
        <p:origin x="-5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96C3B10-8DC8-45C2-917E-75AB953DCA2C}" type="datetimeFigureOut">
              <a:rPr lang="ru-RU" smtClean="0"/>
              <a:t>28.09.2013</a:t>
            </a:fld>
            <a:endParaRPr lang="ru-RU"/>
          </a:p>
        </p:txBody>
      </p:sp>
      <p:sp>
        <p:nvSpPr>
          <p:cNvPr id="4" name="Нижний колонтитул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9A25DE91-3DE5-4E0F-89FC-3AC79A9DBF24}" type="slidenum">
              <a:rPr lang="ru-RU" smtClean="0"/>
              <a:t>‹#›</a:t>
            </a:fld>
            <a:endParaRPr lang="ru-RU"/>
          </a:p>
        </p:txBody>
      </p:sp>
    </p:spTree>
    <p:extLst>
      <p:ext uri="{BB962C8B-B14F-4D97-AF65-F5344CB8AC3E}">
        <p14:creationId xmlns:p14="http://schemas.microsoft.com/office/powerpoint/2010/main" val="34728770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0E2A5F-5FA1-4584-AD2C-FCF59481958F}" type="datetimeFigureOut">
              <a:rPr lang="ru-RU" smtClean="0"/>
              <a:t>28.09.2013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C9B69B-4224-47A5-B042-38FBAC23DBAD}"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E0E2A5F-5FA1-4584-AD2C-FCF59481958F}" type="datetimeFigureOut">
              <a:rPr lang="ru-RU" smtClean="0"/>
              <a:t>28.09.2013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E0E2A5F-5FA1-4584-AD2C-FCF59481958F}" type="datetimeFigureOut">
              <a:rPr lang="ru-RU" smtClean="0"/>
              <a:t>28.09.2013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E0E2A5F-5FA1-4584-AD2C-FCF59481958F}" type="datetimeFigureOut">
              <a:rPr lang="ru-RU" smtClean="0"/>
              <a:t>28.09.2013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C9B69B-4224-47A5-B042-38FBAC23DBA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E0E2A5F-5FA1-4584-AD2C-FCF59481958F}" type="datetimeFigureOut">
              <a:rPr lang="ru-RU" smtClean="0"/>
              <a:t>28.09.2013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E0E2A5F-5FA1-4584-AD2C-FCF59481958F}" type="datetimeFigureOut">
              <a:rPr lang="ru-RU" smtClean="0"/>
              <a:t>28.09.2013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C9B69B-4224-47A5-B042-38FBAC23DBAD}"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E0E2A5F-5FA1-4584-AD2C-FCF59481958F}" type="datetimeFigureOut">
              <a:rPr lang="ru-RU" smtClean="0"/>
              <a:t>28.09.2013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C9B69B-4224-47A5-B042-38FBAC23DBAD}"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E0E2A5F-5FA1-4584-AD2C-FCF59481958F}" type="datetimeFigureOut">
              <a:rPr lang="ru-RU" smtClean="0"/>
              <a:t>28.09.2013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E2A5F-5FA1-4584-AD2C-FCF59481958F}" type="datetimeFigureOut">
              <a:rPr lang="ru-RU" smtClean="0"/>
              <a:t>28.09.2013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0E2A5F-5FA1-4584-AD2C-FCF59481958F}" type="datetimeFigureOut">
              <a:rPr lang="ru-RU" smtClean="0"/>
              <a:t>28.09.2013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C9B69B-4224-47A5-B042-38FBAC23DBAD}"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E0E2A5F-5FA1-4584-AD2C-FCF59481958F}" type="datetimeFigureOut">
              <a:rPr lang="ru-RU" smtClean="0"/>
              <a:t>28.09.2013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C9B69B-4224-47A5-B042-38FBAC23DBAD}"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E0E2A5F-5FA1-4584-AD2C-FCF59481958F}" type="datetimeFigureOut">
              <a:rPr lang="ru-RU" smtClean="0"/>
              <a:t>28.09.2013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3C9B69B-4224-47A5-B042-38FBAC23DBA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0" y="72144"/>
            <a:ext cx="9144000" cy="2308324"/>
          </a:xfrm>
          <a:prstGeom prst="rect">
            <a:avLst/>
          </a:prstGeom>
          <a:noFill/>
        </p:spPr>
        <p:txBody>
          <a:bodyPr wrap="square" rtlCol="0">
            <a:spAutoFit/>
          </a:bodyPr>
          <a:lstStyle/>
          <a:p>
            <a:pPr algn="ctr"/>
            <a:r>
              <a:rPr lang="ru-RU" sz="7200" b="1" dirty="0" smtClean="0">
                <a:latin typeface="Monotype Corsiva" panose="03010101010201010101" pitchFamily="66" charset="0"/>
              </a:rPr>
              <a:t>ДЛЯ   ВАС,</a:t>
            </a:r>
          </a:p>
          <a:p>
            <a:pPr algn="ctr"/>
            <a:r>
              <a:rPr lang="ru-RU" sz="7200" b="1" dirty="0" smtClean="0">
                <a:latin typeface="Monotype Corsiva" panose="03010101010201010101" pitchFamily="66" charset="0"/>
              </a:rPr>
              <a:t>РОДИТЕЛИ!</a:t>
            </a:r>
            <a:endParaRPr lang="ru-RU" sz="7200" b="1" dirty="0">
              <a:latin typeface="Monotype Corsiva" panose="03010101010201010101" pitchFamily="66" charset="0"/>
            </a:endParaRPr>
          </a:p>
        </p:txBody>
      </p:sp>
      <p:pic>
        <p:nvPicPr>
          <p:cNvPr id="7170" name="Picture 2" descr="C:\Users\Маша\AppData\Local\Microsoft\Windows\Temporary Internet Files\Content.IE5\D35MIUII\MP9004278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865" y="2348880"/>
            <a:ext cx="6616270" cy="4509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1058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8)">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heel(8)">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0" y="476672"/>
            <a:ext cx="9144000" cy="2308324"/>
          </a:xfrm>
          <a:prstGeom prst="rect">
            <a:avLst/>
          </a:prstGeom>
        </p:spPr>
        <p:txBody>
          <a:bodyPr wrap="square">
            <a:spAutoFit/>
          </a:bodyPr>
          <a:lstStyle/>
          <a:p>
            <a:pPr algn="ctr"/>
            <a:r>
              <a:rPr lang="ru-RU" sz="3600" b="1" dirty="0" smtClean="0">
                <a:effectLst/>
                <a:latin typeface="Times New Roman"/>
                <a:ea typeface="Times New Roman"/>
              </a:rPr>
              <a:t>Воспитание толерантности принесёт плоды только в том случае, если оно происходит в эмоционально благополучной обстановке. </a:t>
            </a:r>
            <a:endParaRPr lang="ru-RU" sz="3600" b="1" dirty="0"/>
          </a:p>
        </p:txBody>
      </p:sp>
      <p:pic>
        <p:nvPicPr>
          <p:cNvPr id="5122" name="Picture 2" descr="C:\Users\Маша\AppData\Local\Microsoft\Windows\Temporary Internet Files\Content.IE5\VUEG31QO\MC900289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06" y="2784996"/>
            <a:ext cx="4935587" cy="388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36615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heel(8)">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18391" y="9892"/>
            <a:ext cx="9144000" cy="1323439"/>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Методические рекомендации </a:t>
            </a:r>
          </a:p>
          <a:p>
            <a:pPr algn="ctr"/>
            <a:r>
              <a:rPr lang="ru-RU" sz="4000" b="1" dirty="0" smtClean="0">
                <a:latin typeface="Times New Roman" panose="02020603050405020304" pitchFamily="18" charset="0"/>
                <a:cs typeface="Times New Roman" panose="02020603050405020304" pitchFamily="18" charset="0"/>
              </a:rPr>
              <a:t>по формированию толерантности</a:t>
            </a:r>
            <a:r>
              <a:rPr lang="ru-RU" b="1" dirty="0" smtClean="0"/>
              <a:t>:</a:t>
            </a:r>
            <a:endParaRPr lang="ru-RU" b="1" dirty="0"/>
          </a:p>
        </p:txBody>
      </p:sp>
      <p:sp>
        <p:nvSpPr>
          <p:cNvPr id="3" name="Прямоугольник 2"/>
          <p:cNvSpPr/>
          <p:nvPr/>
        </p:nvSpPr>
        <p:spPr>
          <a:xfrm>
            <a:off x="-51993" y="1556792"/>
            <a:ext cx="9143999" cy="1077218"/>
          </a:xfrm>
          <a:prstGeom prst="rect">
            <a:avLst/>
          </a:prstGeom>
        </p:spPr>
        <p:txBody>
          <a:bodyPr wrap="square">
            <a:spAutoFit/>
          </a:bodyPr>
          <a:lstStyle/>
          <a:p>
            <a:pPr algn="ctr"/>
            <a:r>
              <a:rPr lang="ru-RU" sz="3200" b="1" i="1" dirty="0" smtClean="0">
                <a:effectLst/>
                <a:latin typeface="Times New Roman" panose="02020603050405020304" pitchFamily="18" charset="0"/>
                <a:ea typeface="Times New Roman"/>
                <a:cs typeface="Times New Roman" panose="02020603050405020304" pitchFamily="18" charset="0"/>
              </a:rPr>
              <a:t>Фольклор</a:t>
            </a:r>
            <a:r>
              <a:rPr lang="ru-RU" sz="3200" dirty="0" smtClean="0">
                <a:effectLst/>
                <a:latin typeface="Times New Roman" panose="02020603050405020304" pitchFamily="18" charset="0"/>
                <a:ea typeface="Times New Roman"/>
                <a:cs typeface="Times New Roman" panose="02020603050405020304" pitchFamily="18" charset="0"/>
              </a:rPr>
              <a:t> — одна из наиболее важных составляющих истории культуры каждого народа.</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2634010"/>
            <a:ext cx="9143999" cy="1569660"/>
          </a:xfrm>
          <a:prstGeom prst="rect">
            <a:avLst/>
          </a:prstGeom>
        </p:spPr>
        <p:txBody>
          <a:bodyPr wrap="square">
            <a:spAutoFit/>
          </a:bodyPr>
          <a:lstStyle/>
          <a:p>
            <a:pPr algn="ctr"/>
            <a:r>
              <a:rPr lang="ru-RU" sz="3200" b="1" i="1" dirty="0" smtClean="0">
                <a:effectLst/>
                <a:latin typeface="Times New Roman" panose="02020603050405020304" pitchFamily="18" charset="0"/>
                <a:ea typeface="Times New Roman"/>
                <a:cs typeface="Times New Roman" panose="02020603050405020304" pitchFamily="18" charset="0"/>
              </a:rPr>
              <a:t>Продуктивная деятельность</a:t>
            </a:r>
            <a:r>
              <a:rPr lang="ru-RU" sz="3200" dirty="0" smtClean="0">
                <a:effectLst/>
                <a:latin typeface="Times New Roman" panose="02020603050405020304" pitchFamily="18" charset="0"/>
                <a:ea typeface="Times New Roman"/>
                <a:cs typeface="Times New Roman" panose="02020603050405020304" pitchFamily="18" charset="0"/>
              </a:rPr>
              <a:t> направлена на знакомство и обучение дошкольников традиционным национальным видам искусства.</a:t>
            </a:r>
            <a:endParaRPr lang="ru-RU" sz="32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8391" y="4203670"/>
            <a:ext cx="9125609" cy="1077218"/>
          </a:xfrm>
          <a:prstGeom prst="rect">
            <a:avLst/>
          </a:prstGeom>
        </p:spPr>
        <p:txBody>
          <a:bodyPr wrap="square">
            <a:spAutoFit/>
          </a:bodyPr>
          <a:lstStyle/>
          <a:p>
            <a:pPr algn="ctr"/>
            <a:r>
              <a:rPr lang="ru-RU" sz="3200" b="1" i="1" dirty="0" smtClean="0">
                <a:effectLst/>
                <a:latin typeface="Times New Roman"/>
                <a:ea typeface="Times New Roman"/>
              </a:rPr>
              <a:t>В играх </a:t>
            </a:r>
            <a:r>
              <a:rPr lang="ru-RU" sz="3200" dirty="0" smtClean="0">
                <a:effectLst/>
                <a:latin typeface="Times New Roman"/>
                <a:ea typeface="Times New Roman"/>
              </a:rPr>
              <a:t>с куклами воспитанники могут знакомиться с национальными костюмами</a:t>
            </a:r>
            <a:endParaRPr lang="ru-RU" sz="3200" dirty="0"/>
          </a:p>
        </p:txBody>
      </p:sp>
      <p:sp>
        <p:nvSpPr>
          <p:cNvPr id="6" name="Прямоугольник 5"/>
          <p:cNvSpPr/>
          <p:nvPr/>
        </p:nvSpPr>
        <p:spPr>
          <a:xfrm>
            <a:off x="-87084" y="5280888"/>
            <a:ext cx="9092006" cy="1077218"/>
          </a:xfrm>
          <a:prstGeom prst="rect">
            <a:avLst/>
          </a:prstGeom>
        </p:spPr>
        <p:txBody>
          <a:bodyPr wrap="square">
            <a:spAutoFit/>
          </a:bodyPr>
          <a:lstStyle/>
          <a:p>
            <a:pPr algn="ctr"/>
            <a:r>
              <a:rPr lang="ru-RU" sz="3200" b="1" i="1" dirty="0" smtClean="0">
                <a:effectLst/>
                <a:latin typeface="Times New Roman"/>
                <a:ea typeface="Times New Roman"/>
              </a:rPr>
              <a:t>В играх со строительным материалом</a:t>
            </a:r>
            <a:r>
              <a:rPr lang="ru-RU" sz="3200" dirty="0" smtClean="0">
                <a:effectLst/>
                <a:latin typeface="Times New Roman"/>
                <a:ea typeface="Times New Roman"/>
              </a:rPr>
              <a:t> — с особенностями постройки жилищ разных народов.</a:t>
            </a:r>
            <a:endParaRPr lang="ru-RU" sz="3200" dirty="0"/>
          </a:p>
        </p:txBody>
      </p:sp>
    </p:spTree>
    <p:extLst>
      <p:ext uri="{BB962C8B-B14F-4D97-AF65-F5344CB8AC3E}">
        <p14:creationId xmlns:p14="http://schemas.microsoft.com/office/powerpoint/2010/main" val="24177081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392" y="260648"/>
            <a:ext cx="9144000" cy="3539430"/>
          </a:xfrm>
          <a:prstGeom prst="rect">
            <a:avLst/>
          </a:prstGeom>
        </p:spPr>
        <p:txBody>
          <a:bodyPr wrap="square">
            <a:spAutoFit/>
          </a:bodyPr>
          <a:lstStyle/>
          <a:p>
            <a:pPr algn="ctr"/>
            <a:r>
              <a:rPr lang="ru-RU" sz="3200" b="1" dirty="0" smtClean="0">
                <a:solidFill>
                  <a:srgbClr val="000000"/>
                </a:solidFill>
                <a:effectLst/>
                <a:latin typeface="Times New Roman"/>
                <a:ea typeface="Times New Roman"/>
              </a:rPr>
              <a:t>Толерантность предполагает уважение к самобытному внутреннему миру ребенка, веру в победу доброго начала в межличностных отношениях, отказ от методов грубого понуждения и любых форм авторитаризма, позитивную лексику.</a:t>
            </a:r>
            <a:br>
              <a:rPr lang="ru-RU" sz="3200" b="1" dirty="0" smtClean="0">
                <a:solidFill>
                  <a:srgbClr val="000000"/>
                </a:solidFill>
                <a:effectLst/>
                <a:latin typeface="Times New Roman"/>
                <a:ea typeface="Times New Roman"/>
              </a:rPr>
            </a:br>
            <a:endParaRPr lang="ru-RU" sz="3200" b="1" dirty="0"/>
          </a:p>
        </p:txBody>
      </p:sp>
      <p:pic>
        <p:nvPicPr>
          <p:cNvPr id="6146" name="Picture 2" descr="C:\Users\Маша\AppData\Local\Microsoft\Windows\Temporary Internet Files\Content.IE5\C0WPUQN7\MP9004423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349" y="3573016"/>
            <a:ext cx="4644517" cy="3096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96292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8)">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0" y="1700808"/>
            <a:ext cx="9144000" cy="3785652"/>
          </a:xfrm>
          <a:prstGeom prst="rect">
            <a:avLst/>
          </a:prstGeom>
          <a:noFill/>
        </p:spPr>
        <p:txBody>
          <a:bodyPr wrap="square" rtlCol="0">
            <a:spAutoFit/>
          </a:bodyPr>
          <a:lstStyle/>
          <a:p>
            <a:pPr algn="ctr"/>
            <a:r>
              <a:rPr lang="ru-RU" sz="8000" b="1" dirty="0" smtClean="0">
                <a:latin typeface="Monotype Corsiva" panose="03010101010201010101" pitchFamily="66" charset="0"/>
              </a:rPr>
              <a:t>СПАСИБО </a:t>
            </a:r>
          </a:p>
          <a:p>
            <a:pPr algn="ctr"/>
            <a:r>
              <a:rPr lang="ru-RU" sz="8000" b="1" dirty="0" smtClean="0">
                <a:latin typeface="Monotype Corsiva" panose="03010101010201010101" pitchFamily="66" charset="0"/>
              </a:rPr>
              <a:t>ЗА</a:t>
            </a:r>
          </a:p>
          <a:p>
            <a:pPr algn="ctr"/>
            <a:r>
              <a:rPr lang="ru-RU" sz="8000" b="1" dirty="0" smtClean="0">
                <a:latin typeface="Monotype Corsiva" panose="03010101010201010101" pitchFamily="66" charset="0"/>
              </a:rPr>
              <a:t>ВНИМАНИЕ!</a:t>
            </a:r>
            <a:endParaRPr lang="ru-RU" sz="8000" b="1" dirty="0">
              <a:latin typeface="Monotype Corsiva" panose="03010101010201010101" pitchFamily="66" charset="0"/>
            </a:endParaRPr>
          </a:p>
        </p:txBody>
      </p:sp>
    </p:spTree>
    <p:extLst>
      <p:ext uri="{BB962C8B-B14F-4D97-AF65-F5344CB8AC3E}">
        <p14:creationId xmlns:p14="http://schemas.microsoft.com/office/powerpoint/2010/main" val="199680703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8)">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8)">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8)">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90" y="1484784"/>
            <a:ext cx="9144000" cy="1440160"/>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Презентация к родительскому собранию</a:t>
            </a:r>
          </a:p>
          <a:p>
            <a:pPr algn="ctr"/>
            <a:r>
              <a:rPr lang="ru-RU" sz="3600" b="1" dirty="0" smtClean="0">
                <a:latin typeface="Times New Roman" panose="02020603050405020304" pitchFamily="18" charset="0"/>
                <a:cs typeface="Times New Roman" panose="02020603050405020304" pitchFamily="18" charset="0"/>
              </a:rPr>
              <a:t>«Мы разные, но мы вместе»</a:t>
            </a:r>
            <a:endParaRPr lang="ru-RU" sz="3600" b="1"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ctrTitle"/>
          </p:nvPr>
        </p:nvSpPr>
        <p:spPr>
          <a:xfrm>
            <a:off x="0" y="692697"/>
            <a:ext cx="9144000" cy="792088"/>
          </a:xfrm>
        </p:spPr>
        <p:txBody>
          <a:bodyPr/>
          <a:lstStyle/>
          <a:p>
            <a:pPr marL="182880" indent="0">
              <a:buNone/>
            </a:pPr>
            <a:r>
              <a:rPr lang="ru-RU" sz="2800" dirty="0" smtClean="0">
                <a:latin typeface="Times New Roman" panose="02020603050405020304" pitchFamily="18" charset="0"/>
                <a:cs typeface="Times New Roman" panose="02020603050405020304" pitchFamily="18" charset="0"/>
              </a:rPr>
              <a:t>ВЫРАСТИМ ТОЛЕРАНТНОГО ДОШКОЛЬНИКА</a:t>
            </a:r>
            <a:endParaRPr lang="ru-RU" sz="2800" dirty="0">
              <a:latin typeface="Times New Roman" panose="02020603050405020304" pitchFamily="18" charset="0"/>
              <a:cs typeface="Times New Roman" panose="02020603050405020304" pitchFamily="18" charset="0"/>
            </a:endParaRPr>
          </a:p>
        </p:txBody>
      </p:sp>
      <p:pic>
        <p:nvPicPr>
          <p:cNvPr id="1026" name="Picture 2" descr="C:\Users\Маша\AppData\Local\Microsoft\Windows\Temporary Internet Files\Content.IE5\VUEG31QO\MM90028274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5855" y="2852936"/>
            <a:ext cx="2500709"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91" y="5445224"/>
            <a:ext cx="9144000" cy="1569660"/>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Материал подготовлен воспитателем группы «Радуга» М. Е. </a:t>
            </a:r>
            <a:r>
              <a:rPr lang="ru-RU" sz="3200" b="1" dirty="0" err="1" smtClean="0">
                <a:latin typeface="Times New Roman" panose="02020603050405020304" pitchFamily="18" charset="0"/>
                <a:cs typeface="Times New Roman" panose="02020603050405020304" pitchFamily="18" charset="0"/>
              </a:rPr>
              <a:t>Рождайкина</a:t>
            </a:r>
            <a:endParaRPr lang="ru-RU" sz="3200" b="1" dirty="0" smtClean="0">
              <a:latin typeface="Times New Roman" panose="02020603050405020304" pitchFamily="18" charset="0"/>
              <a:cs typeface="Times New Roman" panose="02020603050405020304" pitchFamily="18" charset="0"/>
            </a:endParaRPr>
          </a:p>
          <a:p>
            <a:pPr algn="ct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51699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heel(1)">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5" name="Прямоугольник 4"/>
          <p:cNvSpPr/>
          <p:nvPr/>
        </p:nvSpPr>
        <p:spPr>
          <a:xfrm>
            <a:off x="-43408" y="476672"/>
            <a:ext cx="9144000" cy="5815438"/>
          </a:xfrm>
          <a:prstGeom prst="rect">
            <a:avLst/>
          </a:prstGeom>
        </p:spPr>
        <p:txBody>
          <a:bodyPr wrap="square">
            <a:spAutoFit/>
          </a:bodyPr>
          <a:lstStyle/>
          <a:p>
            <a:pPr algn="ctr">
              <a:lnSpc>
                <a:spcPct val="115000"/>
              </a:lnSpc>
              <a:spcBef>
                <a:spcPts val="1200"/>
              </a:spcBef>
              <a:spcAft>
                <a:spcPts val="1200"/>
              </a:spcAft>
            </a:pPr>
            <a:r>
              <a:rPr lang="ru-RU" sz="5400" b="1" dirty="0" smtClean="0">
                <a:solidFill>
                  <a:srgbClr val="000000"/>
                </a:solidFill>
                <a:effectLst/>
                <a:latin typeface="Times New Roman"/>
                <a:ea typeface="Times New Roman"/>
                <a:cs typeface="Times New Roman"/>
              </a:rPr>
              <a:t>Уважаемые родители!</a:t>
            </a:r>
          </a:p>
          <a:p>
            <a:pPr algn="ctr">
              <a:lnSpc>
                <a:spcPct val="115000"/>
              </a:lnSpc>
              <a:spcBef>
                <a:spcPts val="1200"/>
              </a:spcBef>
              <a:spcAft>
                <a:spcPts val="1200"/>
              </a:spcAft>
            </a:pPr>
            <a:r>
              <a:rPr lang="ru-RU" sz="2800" b="1" dirty="0" smtClean="0">
                <a:solidFill>
                  <a:srgbClr val="000000"/>
                </a:solidFill>
                <a:effectLst/>
                <a:latin typeface="Times New Roman"/>
                <a:ea typeface="Times New Roman"/>
                <a:cs typeface="Times New Roman"/>
              </a:rPr>
              <a:t> Мы рады приветствовать Вас. Спасибо, что, отложив все дела, Вы пришли на эту встречу. Проблема, которая станет предметом нашего обсуждения, весьма актуальна «Как воспитать толерантного человека?» Необходимость ее решения продиктована тем, что толерантность человека, выходящего в большую жизнь, является фактором социализации и в значительной мере определяет успешность жизненного пути человека.</a:t>
            </a:r>
            <a:endParaRPr lang="ru-RU" sz="2800" b="1" dirty="0">
              <a:effectLst/>
              <a:latin typeface="Calibri"/>
              <a:ea typeface="Calibri"/>
              <a:cs typeface="Times New Roman"/>
            </a:endParaRPr>
          </a:p>
        </p:txBody>
      </p:sp>
    </p:spTree>
    <p:extLst>
      <p:ext uri="{BB962C8B-B14F-4D97-AF65-F5344CB8AC3E}">
        <p14:creationId xmlns:p14="http://schemas.microsoft.com/office/powerpoint/2010/main" val="8723749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extBox 3"/>
          <p:cNvSpPr txBox="1"/>
          <p:nvPr/>
        </p:nvSpPr>
        <p:spPr>
          <a:xfrm>
            <a:off x="0" y="550506"/>
            <a:ext cx="9144000" cy="1107996"/>
          </a:xfrm>
          <a:prstGeom prst="rect">
            <a:avLst/>
          </a:prstGeom>
          <a:noFill/>
        </p:spPr>
        <p:txBody>
          <a:bodyPr wrap="square" rtlCol="0">
            <a:spAutoFit/>
          </a:bodyPr>
          <a:lstStyle/>
          <a:p>
            <a:pPr algn="ctr"/>
            <a:r>
              <a:rPr lang="ru-RU" sz="4800" b="1" dirty="0" smtClean="0">
                <a:latin typeface="Times New Roman" panose="02020603050405020304" pitchFamily="18" charset="0"/>
                <a:cs typeface="Times New Roman" panose="02020603050405020304" pitchFamily="18" charset="0"/>
              </a:rPr>
              <a:t>Что такое толерантность</a:t>
            </a:r>
            <a:r>
              <a:rPr lang="en-US" sz="4800" b="1" dirty="0" smtClean="0">
                <a:latin typeface="Times New Roman" panose="02020603050405020304" pitchFamily="18" charset="0"/>
                <a:cs typeface="Times New Roman" panose="02020603050405020304" pitchFamily="18" charset="0"/>
              </a:rPr>
              <a:t>?</a:t>
            </a:r>
            <a:endParaRPr lang="en-US" b="1" dirty="0" smtClean="0"/>
          </a:p>
          <a:p>
            <a:pPr algn="ctr"/>
            <a:r>
              <a:rPr lang="en-US" b="1" dirty="0" smtClean="0"/>
              <a:t> </a:t>
            </a:r>
            <a:endParaRPr lang="ru-RU" b="1" dirty="0"/>
          </a:p>
        </p:txBody>
      </p:sp>
      <p:sp>
        <p:nvSpPr>
          <p:cNvPr id="6" name="TextBox 5"/>
          <p:cNvSpPr txBox="1"/>
          <p:nvPr/>
        </p:nvSpPr>
        <p:spPr>
          <a:xfrm>
            <a:off x="-252536" y="1658502"/>
            <a:ext cx="9577064" cy="4256037"/>
          </a:xfrm>
          <a:prstGeom prst="rect">
            <a:avLst/>
          </a:prstGeom>
          <a:noFill/>
        </p:spPr>
        <p:txBody>
          <a:bodyPr wrap="square" rtlCol="0">
            <a:spAutoFit/>
          </a:bodyPr>
          <a:lstStyle/>
          <a:p>
            <a:pPr marL="457200" indent="-457200" algn="ctr">
              <a:lnSpc>
                <a:spcPct val="115000"/>
              </a:lnSpc>
              <a:spcBef>
                <a:spcPts val="1200"/>
              </a:spcBef>
              <a:spcAft>
                <a:spcPts val="1200"/>
              </a:spcAft>
              <a:buFont typeface="Wingdings" panose="05000000000000000000" pitchFamily="2" charset="2"/>
              <a:buChar char="q"/>
            </a:pPr>
            <a:r>
              <a:rPr lang="ru-RU" sz="3400" b="1" dirty="0" smtClean="0">
                <a:solidFill>
                  <a:srgbClr val="000000"/>
                </a:solidFill>
                <a:effectLst/>
                <a:latin typeface="Times New Roman" panose="02020603050405020304" pitchFamily="18" charset="0"/>
                <a:ea typeface="Times New Roman"/>
                <a:cs typeface="Times New Roman" panose="02020603050405020304" pitchFamily="18" charset="0"/>
              </a:rPr>
              <a:t>Толерантность </a:t>
            </a:r>
            <a:r>
              <a:rPr lang="ru-RU" sz="3400" dirty="0" smtClean="0">
                <a:solidFill>
                  <a:srgbClr val="000000"/>
                </a:solidFill>
                <a:effectLst/>
                <a:latin typeface="Times New Roman" panose="02020603050405020304" pitchFamily="18" charset="0"/>
                <a:ea typeface="Times New Roman"/>
                <a:cs typeface="Times New Roman" panose="02020603050405020304" pitchFamily="18" charset="0"/>
              </a:rPr>
              <a:t>– понятие достаточно новое, это:</a:t>
            </a:r>
            <a:br>
              <a:rPr lang="ru-RU" sz="3400" dirty="0" smtClean="0">
                <a:solidFill>
                  <a:srgbClr val="000000"/>
                </a:solidFill>
                <a:effectLst/>
                <a:latin typeface="Times New Roman" panose="02020603050405020304" pitchFamily="18" charset="0"/>
                <a:ea typeface="Times New Roman"/>
                <a:cs typeface="Times New Roman" panose="02020603050405020304" pitchFamily="18" charset="0"/>
              </a:rPr>
            </a:br>
            <a:r>
              <a:rPr lang="en-US" sz="34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ru-RU" sz="3400" dirty="0" smtClean="0">
                <a:solidFill>
                  <a:srgbClr val="000000"/>
                </a:solidFill>
                <a:effectLst/>
                <a:latin typeface="Times New Roman" panose="02020603050405020304" pitchFamily="18" charset="0"/>
                <a:ea typeface="Times New Roman"/>
                <a:cs typeface="Times New Roman" panose="02020603050405020304" pitchFamily="18" charset="0"/>
              </a:rPr>
              <a:t>ценностное отношение человека к людям, выражающееся в признании, принятии и понимании им представителей иных культур;</a:t>
            </a:r>
            <a:br>
              <a:rPr lang="ru-RU" sz="3400" dirty="0" smtClean="0">
                <a:solidFill>
                  <a:srgbClr val="000000"/>
                </a:solidFill>
                <a:effectLst/>
                <a:latin typeface="Times New Roman" panose="02020603050405020304" pitchFamily="18" charset="0"/>
                <a:ea typeface="Times New Roman"/>
                <a:cs typeface="Times New Roman" panose="02020603050405020304" pitchFamily="18" charset="0"/>
              </a:rPr>
            </a:br>
            <a:r>
              <a:rPr lang="en-US" sz="3400" dirty="0" smtClean="0">
                <a:solidFill>
                  <a:srgbClr val="000000"/>
                </a:solidFill>
                <a:effectLst/>
                <a:latin typeface="Times New Roman" panose="02020603050405020304" pitchFamily="18" charset="0"/>
                <a:ea typeface="Times New Roman"/>
                <a:cs typeface="Times New Roman" panose="02020603050405020304" pitchFamily="18" charset="0"/>
              </a:rPr>
              <a:t>- </a:t>
            </a:r>
            <a:r>
              <a:rPr lang="ru-RU" sz="3400" dirty="0" smtClean="0">
                <a:solidFill>
                  <a:srgbClr val="000000"/>
                </a:solidFill>
                <a:effectLst/>
                <a:latin typeface="Times New Roman" panose="02020603050405020304" pitchFamily="18" charset="0"/>
                <a:ea typeface="Times New Roman"/>
                <a:cs typeface="Times New Roman" panose="02020603050405020304" pitchFamily="18" charset="0"/>
              </a:rPr>
              <a:t>терпимость к чужим мнениям, верованиям, поведению.</a:t>
            </a:r>
            <a:r>
              <a:rPr lang="en-US" sz="3400" dirty="0" smtClean="0">
                <a:latin typeface="Times New Roman" panose="02020603050405020304" pitchFamily="18" charset="0"/>
                <a:cs typeface="Times New Roman" panose="02020603050405020304" pitchFamily="18" charset="0"/>
              </a:rPr>
              <a:t>  </a:t>
            </a:r>
            <a:endParaRPr lang="ru-RU"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5201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heel(8)">
                                      <p:cBhvr>
                                        <p:cTn id="1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Прямоугольник 5"/>
          <p:cNvSpPr/>
          <p:nvPr/>
        </p:nvSpPr>
        <p:spPr>
          <a:xfrm>
            <a:off x="0" y="332656"/>
            <a:ext cx="9144000" cy="1366528"/>
          </a:xfrm>
          <a:prstGeom prst="rect">
            <a:avLst/>
          </a:prstGeom>
        </p:spPr>
        <p:txBody>
          <a:bodyPr wrap="square">
            <a:spAutoFit/>
          </a:bodyPr>
          <a:lstStyle/>
          <a:p>
            <a:pPr algn="ctr">
              <a:lnSpc>
                <a:spcPct val="115000"/>
              </a:lnSpc>
              <a:spcBef>
                <a:spcPts val="1200"/>
              </a:spcBef>
              <a:spcAft>
                <a:spcPts val="1200"/>
              </a:spcAft>
            </a:pPr>
            <a:r>
              <a:rPr lang="ru-RU" sz="2400" b="1" dirty="0" smtClean="0">
                <a:solidFill>
                  <a:srgbClr val="000000"/>
                </a:solidFill>
                <a:latin typeface="Times New Roman"/>
                <a:ea typeface="Times New Roman"/>
                <a:cs typeface="Times New Roman"/>
              </a:rPr>
              <a:t>Ч</a:t>
            </a:r>
            <a:r>
              <a:rPr lang="ru-RU" sz="2400" b="1" dirty="0" smtClean="0">
                <a:solidFill>
                  <a:srgbClr val="000000"/>
                </a:solidFill>
                <a:effectLst/>
                <a:latin typeface="Times New Roman"/>
                <a:ea typeface="Times New Roman"/>
                <a:cs typeface="Times New Roman"/>
              </a:rPr>
              <a:t>тобы воспитать ребенка толерантным, необходимо учитывать то, что дети – зеркало отношений и характеров родителей. Необходимо самим относиться к своему ребенку толерантно:</a:t>
            </a:r>
            <a:endParaRPr lang="ru-RU" sz="2400" b="1" dirty="0">
              <a:effectLst/>
              <a:latin typeface="Calibri"/>
              <a:ea typeface="Calibri"/>
              <a:cs typeface="Times New Roman"/>
            </a:endParaRPr>
          </a:p>
        </p:txBody>
      </p:sp>
      <p:sp>
        <p:nvSpPr>
          <p:cNvPr id="7" name="Прямоугольник 6"/>
          <p:cNvSpPr/>
          <p:nvPr/>
        </p:nvSpPr>
        <p:spPr>
          <a:xfrm>
            <a:off x="-8880" y="1716984"/>
            <a:ext cx="9144000" cy="548099"/>
          </a:xfrm>
          <a:prstGeom prst="rect">
            <a:avLst/>
          </a:prstGeom>
        </p:spPr>
        <p:txBody>
          <a:bodyPr wrap="square">
            <a:spAutoFit/>
          </a:bodyPr>
          <a:lstStyle/>
          <a:p>
            <a:pPr algn="ctr">
              <a:lnSpc>
                <a:spcPct val="115000"/>
              </a:lnSpc>
              <a:spcBef>
                <a:spcPts val="1200"/>
              </a:spcBef>
              <a:spcAft>
                <a:spcPts val="1200"/>
              </a:spcAft>
            </a:pPr>
            <a:r>
              <a:rPr lang="ru-RU" sz="2800" b="1" dirty="0" smtClean="0">
                <a:solidFill>
                  <a:srgbClr val="000000"/>
                </a:solidFill>
                <a:effectLst/>
                <a:latin typeface="Times New Roman"/>
                <a:ea typeface="Times New Roman"/>
                <a:cs typeface="Times New Roman"/>
              </a:rPr>
              <a:t>Во-первых</a:t>
            </a:r>
            <a:r>
              <a:rPr lang="ru-RU" sz="2800" dirty="0" smtClean="0">
                <a:solidFill>
                  <a:srgbClr val="000000"/>
                </a:solidFill>
                <a:effectLst/>
                <a:latin typeface="Times New Roman"/>
                <a:ea typeface="Times New Roman"/>
                <a:cs typeface="Times New Roman"/>
              </a:rPr>
              <a:t>, не обижать его;</a:t>
            </a:r>
          </a:p>
        </p:txBody>
      </p:sp>
      <p:sp>
        <p:nvSpPr>
          <p:cNvPr id="8" name="Прямоугольник 7"/>
          <p:cNvSpPr/>
          <p:nvPr/>
        </p:nvSpPr>
        <p:spPr>
          <a:xfrm>
            <a:off x="-8880" y="2249852"/>
            <a:ext cx="9135120" cy="548099"/>
          </a:xfrm>
          <a:prstGeom prst="rect">
            <a:avLst/>
          </a:prstGeom>
        </p:spPr>
        <p:txBody>
          <a:bodyPr wrap="square">
            <a:spAutoFit/>
          </a:bodyPr>
          <a:lstStyle/>
          <a:p>
            <a:pPr algn="ctr">
              <a:lnSpc>
                <a:spcPct val="115000"/>
              </a:lnSpc>
              <a:spcBef>
                <a:spcPts val="1200"/>
              </a:spcBef>
              <a:spcAft>
                <a:spcPts val="1200"/>
              </a:spcAft>
            </a:pPr>
            <a:r>
              <a:rPr lang="ru-RU" sz="2800" b="1" dirty="0" smtClean="0">
                <a:solidFill>
                  <a:srgbClr val="000000"/>
                </a:solidFill>
                <a:effectLst/>
                <a:latin typeface="Times New Roman"/>
                <a:ea typeface="Times New Roman"/>
                <a:cs typeface="Times New Roman"/>
              </a:rPr>
              <a:t>Во-вторых</a:t>
            </a:r>
            <a:r>
              <a:rPr lang="ru-RU" sz="2800" dirty="0" smtClean="0">
                <a:solidFill>
                  <a:srgbClr val="000000"/>
                </a:solidFill>
                <a:effectLst/>
                <a:latin typeface="Times New Roman"/>
                <a:ea typeface="Times New Roman"/>
                <a:cs typeface="Times New Roman"/>
              </a:rPr>
              <a:t>, выслушивать его мнение и считаться с ним;</a:t>
            </a:r>
          </a:p>
        </p:txBody>
      </p:sp>
      <p:sp>
        <p:nvSpPr>
          <p:cNvPr id="9" name="Прямоугольник 8"/>
          <p:cNvSpPr/>
          <p:nvPr/>
        </p:nvSpPr>
        <p:spPr>
          <a:xfrm>
            <a:off x="0" y="2909422"/>
            <a:ext cx="9126240" cy="954107"/>
          </a:xfrm>
          <a:prstGeom prst="rect">
            <a:avLst/>
          </a:prstGeom>
        </p:spPr>
        <p:txBody>
          <a:bodyPr wrap="square">
            <a:spAutoFit/>
          </a:bodyPr>
          <a:lstStyle/>
          <a:p>
            <a:pPr algn="ctr"/>
            <a:r>
              <a:rPr lang="ru-RU" sz="2800" b="1" dirty="0" smtClean="0">
                <a:solidFill>
                  <a:srgbClr val="000000"/>
                </a:solidFill>
                <a:effectLst/>
                <a:latin typeface="Times New Roman"/>
                <a:ea typeface="Times New Roman"/>
              </a:rPr>
              <a:t>В-третьих</a:t>
            </a:r>
            <a:r>
              <a:rPr lang="ru-RU" sz="2800" dirty="0" smtClean="0">
                <a:solidFill>
                  <a:srgbClr val="000000"/>
                </a:solidFill>
                <a:effectLst/>
                <a:latin typeface="Times New Roman"/>
                <a:ea typeface="Times New Roman"/>
              </a:rPr>
              <a:t>, уметь прощать обиды и просить прощения у ребенка;</a:t>
            </a:r>
          </a:p>
        </p:txBody>
      </p:sp>
      <p:sp>
        <p:nvSpPr>
          <p:cNvPr id="10" name="Прямоугольник 9"/>
          <p:cNvSpPr/>
          <p:nvPr/>
        </p:nvSpPr>
        <p:spPr>
          <a:xfrm>
            <a:off x="0" y="3864828"/>
            <a:ext cx="9144000" cy="954107"/>
          </a:xfrm>
          <a:prstGeom prst="rect">
            <a:avLst/>
          </a:prstGeom>
        </p:spPr>
        <p:txBody>
          <a:bodyPr wrap="square">
            <a:spAutoFit/>
          </a:bodyPr>
          <a:lstStyle/>
          <a:p>
            <a:pPr algn="ctr"/>
            <a:r>
              <a:rPr lang="ru-RU" sz="2800" b="1" dirty="0" smtClean="0">
                <a:solidFill>
                  <a:srgbClr val="000000"/>
                </a:solidFill>
                <a:effectLst/>
                <a:latin typeface="Times New Roman"/>
                <a:ea typeface="Times New Roman"/>
              </a:rPr>
              <a:t>В-четвертых</a:t>
            </a:r>
            <a:r>
              <a:rPr lang="ru-RU" sz="2800" dirty="0" smtClean="0">
                <a:solidFill>
                  <a:srgbClr val="000000"/>
                </a:solidFill>
                <a:effectLst/>
                <a:latin typeface="Times New Roman"/>
                <a:ea typeface="Times New Roman"/>
              </a:rPr>
              <a:t>, уметь договариваться без ссор и разрушительных конфликтов;</a:t>
            </a:r>
            <a:endParaRPr lang="ru-RU" sz="2800" dirty="0"/>
          </a:p>
        </p:txBody>
      </p:sp>
      <p:sp>
        <p:nvSpPr>
          <p:cNvPr id="11" name="Прямоугольник 10"/>
          <p:cNvSpPr/>
          <p:nvPr/>
        </p:nvSpPr>
        <p:spPr>
          <a:xfrm>
            <a:off x="0" y="4852541"/>
            <a:ext cx="9126240" cy="523220"/>
          </a:xfrm>
          <a:prstGeom prst="rect">
            <a:avLst/>
          </a:prstGeom>
        </p:spPr>
        <p:txBody>
          <a:bodyPr wrap="square">
            <a:spAutoFit/>
          </a:bodyPr>
          <a:lstStyle/>
          <a:p>
            <a:pPr algn="ctr"/>
            <a:r>
              <a:rPr lang="ru-RU" sz="2800" b="1" dirty="0" smtClean="0">
                <a:solidFill>
                  <a:srgbClr val="000000"/>
                </a:solidFill>
                <a:effectLst/>
                <a:latin typeface="Times New Roman"/>
                <a:ea typeface="Times New Roman"/>
              </a:rPr>
              <a:t>В-пятых</a:t>
            </a:r>
            <a:r>
              <a:rPr lang="ru-RU" sz="2800" dirty="0" smtClean="0">
                <a:solidFill>
                  <a:srgbClr val="000000"/>
                </a:solidFill>
                <a:effectLst/>
                <a:latin typeface="Times New Roman"/>
                <a:ea typeface="Times New Roman"/>
              </a:rPr>
              <a:t>, нельзя унижать достоинство ребенка; </a:t>
            </a:r>
            <a:endParaRPr lang="ru-RU" sz="2800" dirty="0"/>
          </a:p>
        </p:txBody>
      </p:sp>
      <p:sp>
        <p:nvSpPr>
          <p:cNvPr id="12" name="Прямоугольник 11"/>
          <p:cNvSpPr/>
          <p:nvPr/>
        </p:nvSpPr>
        <p:spPr>
          <a:xfrm>
            <a:off x="0" y="5517232"/>
            <a:ext cx="9126240" cy="1384995"/>
          </a:xfrm>
          <a:prstGeom prst="rect">
            <a:avLst/>
          </a:prstGeom>
        </p:spPr>
        <p:txBody>
          <a:bodyPr wrap="square">
            <a:spAutoFit/>
          </a:bodyPr>
          <a:lstStyle/>
          <a:p>
            <a:pPr algn="ctr"/>
            <a:r>
              <a:rPr lang="ru-RU" sz="2800" b="1" dirty="0" smtClean="0">
                <a:solidFill>
                  <a:srgbClr val="000000"/>
                </a:solidFill>
                <a:effectLst/>
                <a:latin typeface="Times New Roman"/>
                <a:ea typeface="Times New Roman"/>
              </a:rPr>
              <a:t>В-шестых</a:t>
            </a:r>
            <a:r>
              <a:rPr lang="ru-RU" sz="2800" dirty="0" smtClean="0">
                <a:solidFill>
                  <a:srgbClr val="000000"/>
                </a:solidFill>
                <a:effectLst/>
                <a:latin typeface="Times New Roman"/>
                <a:ea typeface="Times New Roman"/>
              </a:rPr>
              <a:t>, не стоит заставлять ребенка с помощью силы делать то, что хочется вам.</a:t>
            </a:r>
            <a:br>
              <a:rPr lang="ru-RU" sz="2800" dirty="0" smtClean="0">
                <a:solidFill>
                  <a:srgbClr val="000000"/>
                </a:solidFill>
                <a:effectLst/>
                <a:latin typeface="Times New Roman"/>
                <a:ea typeface="Times New Roman"/>
              </a:rPr>
            </a:br>
            <a:endParaRPr lang="ru-RU" sz="2800" dirty="0"/>
          </a:p>
        </p:txBody>
      </p:sp>
    </p:spTree>
    <p:extLst>
      <p:ext uri="{BB962C8B-B14F-4D97-AF65-F5344CB8AC3E}">
        <p14:creationId xmlns:p14="http://schemas.microsoft.com/office/powerpoint/2010/main" val="287029845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2" fill="hold" grpId="0"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wheel(2)">
                                      <p:cBhvr>
                                        <p:cTn id="39"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7032" y="1124744"/>
            <a:ext cx="9144000" cy="4586961"/>
          </a:xfrm>
          <a:prstGeom prst="rect">
            <a:avLst/>
          </a:prstGeom>
        </p:spPr>
        <p:txBody>
          <a:bodyPr wrap="square">
            <a:spAutoFit/>
          </a:bodyPr>
          <a:lstStyle/>
          <a:p>
            <a:pPr algn="ctr">
              <a:lnSpc>
                <a:spcPct val="115000"/>
              </a:lnSpc>
              <a:spcAft>
                <a:spcPts val="1000"/>
              </a:spcAft>
            </a:pPr>
            <a:r>
              <a:rPr lang="ru-RU" sz="3200" b="1" i="1" dirty="0" smtClean="0">
                <a:effectLst/>
                <a:latin typeface="Times New Roman"/>
                <a:ea typeface="Times New Roman"/>
                <a:cs typeface="Times New Roman"/>
              </a:rPr>
              <a:t>Воспитание толерантной личности</a:t>
            </a:r>
            <a:r>
              <a:rPr lang="ru-RU" sz="3200" dirty="0" smtClean="0">
                <a:effectLst/>
                <a:latin typeface="Times New Roman"/>
                <a:ea typeface="Times New Roman"/>
                <a:cs typeface="Times New Roman"/>
              </a:rPr>
              <a:t> — процесс сложный, осуществляется всей социальной действительностью, окружающей ребёнка: обществом, под воздействием отношений в семье, сложившихся взглядов и отношений её членов к другим людям и обществу в целом, под влиянием общения со сверстниками и окружающими людьми. </a:t>
            </a:r>
            <a:endParaRPr lang="ru-RU" sz="3200" dirty="0">
              <a:effectLst/>
              <a:latin typeface="Calibri"/>
              <a:ea typeface="Calibri"/>
              <a:cs typeface="Times New Roman"/>
            </a:endParaRPr>
          </a:p>
        </p:txBody>
      </p:sp>
    </p:spTree>
    <p:extLst>
      <p:ext uri="{BB962C8B-B14F-4D97-AF65-F5344CB8AC3E}">
        <p14:creationId xmlns:p14="http://schemas.microsoft.com/office/powerpoint/2010/main" val="290146290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0" y="332656"/>
            <a:ext cx="9143999" cy="1649682"/>
          </a:xfrm>
          <a:prstGeom prst="rect">
            <a:avLst/>
          </a:prstGeom>
        </p:spPr>
        <p:txBody>
          <a:bodyPr wrap="square">
            <a:spAutoFit/>
          </a:bodyPr>
          <a:lstStyle/>
          <a:p>
            <a:pPr algn="ctr">
              <a:lnSpc>
                <a:spcPct val="115000"/>
              </a:lnSpc>
              <a:spcAft>
                <a:spcPts val="1000"/>
              </a:spcAft>
            </a:pPr>
            <a:r>
              <a:rPr lang="ru-RU" sz="3600" b="1" dirty="0" smtClean="0">
                <a:effectLst/>
                <a:latin typeface="Times New Roman"/>
                <a:ea typeface="Times New Roman"/>
                <a:cs typeface="Times New Roman"/>
              </a:rPr>
              <a:t>Дошкольное образовательное учреждение</a:t>
            </a:r>
            <a:r>
              <a:rPr lang="ru-RU" sz="4400" dirty="0" smtClean="0">
                <a:effectLst/>
                <a:latin typeface="Times New Roman"/>
                <a:ea typeface="Times New Roman"/>
                <a:cs typeface="Times New Roman"/>
              </a:rPr>
              <a:t>  - </a:t>
            </a:r>
            <a:r>
              <a:rPr lang="ru-RU" sz="3200" dirty="0" smtClean="0">
                <a:effectLst/>
                <a:latin typeface="Times New Roman"/>
                <a:ea typeface="Times New Roman"/>
                <a:cs typeface="Times New Roman"/>
              </a:rPr>
              <a:t>первая ступень развития толерантной личности</a:t>
            </a:r>
            <a:endParaRPr lang="ru-RU" sz="3200" dirty="0">
              <a:effectLst/>
              <a:latin typeface="Calibri"/>
              <a:ea typeface="Calibri"/>
              <a:cs typeface="Times New Roman"/>
            </a:endParaRPr>
          </a:p>
        </p:txBody>
      </p:sp>
      <p:pic>
        <p:nvPicPr>
          <p:cNvPr id="4098" name="Picture 2" descr="C:\Users\Маша\AppData\Local\Microsoft\Windows\Temporary Internet Files\Content.IE5\D35MIUII\MP9004307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29030"/>
            <a:ext cx="2715876" cy="3369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Маша\AppData\Local\Microsoft\Windows\Temporary Internet Files\Content.IE5\VUEG31QO\MP9004090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950557"/>
            <a:ext cx="2867778" cy="33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716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wheel(8)">
                                      <p:cBhvr>
                                        <p:cTn id="14" dur="2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wheel(8)">
                                      <p:cBhvr>
                                        <p:cTn id="19"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Прямоугольник 5"/>
          <p:cNvSpPr/>
          <p:nvPr/>
        </p:nvSpPr>
        <p:spPr>
          <a:xfrm>
            <a:off x="0" y="13454"/>
            <a:ext cx="9144000" cy="1323439"/>
          </a:xfrm>
          <a:prstGeom prst="rect">
            <a:avLst/>
          </a:prstGeom>
        </p:spPr>
        <p:txBody>
          <a:bodyPr wrap="square">
            <a:spAutoFit/>
          </a:bodyPr>
          <a:lstStyle/>
          <a:p>
            <a:pPr algn="ctr"/>
            <a:r>
              <a:rPr lang="ru-RU" sz="2600" b="1" dirty="0" smtClean="0">
                <a:effectLst/>
                <a:latin typeface="Times New Roman"/>
                <a:ea typeface="Times New Roman"/>
              </a:rPr>
              <a:t>Работа по формированию толерантности  предполагает:</a:t>
            </a:r>
          </a:p>
          <a:p>
            <a:pPr algn="ctr"/>
            <a:endParaRPr lang="ru-RU" dirty="0">
              <a:latin typeface="Times New Roman"/>
            </a:endParaRPr>
          </a:p>
          <a:p>
            <a:pPr algn="ctr"/>
            <a:endParaRPr lang="ru-RU" dirty="0" smtClean="0">
              <a:latin typeface="Times New Roman"/>
            </a:endParaRPr>
          </a:p>
          <a:p>
            <a:pPr algn="ctr"/>
            <a:endParaRPr lang="ru-RU" dirty="0"/>
          </a:p>
        </p:txBody>
      </p:sp>
      <p:sp>
        <p:nvSpPr>
          <p:cNvPr id="7" name="Прямоугольник 6"/>
          <p:cNvSpPr/>
          <p:nvPr/>
        </p:nvSpPr>
        <p:spPr>
          <a:xfrm>
            <a:off x="0" y="859839"/>
            <a:ext cx="9144000" cy="954107"/>
          </a:xfrm>
          <a:prstGeom prst="rect">
            <a:avLst/>
          </a:prstGeom>
        </p:spPr>
        <p:txBody>
          <a:bodyPr wrap="square">
            <a:spAutoFit/>
          </a:bodyPr>
          <a:lstStyle/>
          <a:p>
            <a:pPr marL="457200" indent="-457200">
              <a:buFont typeface="Wingdings" panose="05000000000000000000" pitchFamily="2" charset="2"/>
              <a:buChar char="Ø"/>
            </a:pPr>
            <a:r>
              <a:rPr lang="ru-RU" sz="2800" dirty="0" smtClean="0">
                <a:effectLst/>
                <a:latin typeface="Times New Roman"/>
                <a:ea typeface="Times New Roman"/>
              </a:rPr>
              <a:t>создание в коллективе спокойной, благоприятной, доброжелательной обстановки;</a:t>
            </a:r>
            <a:endParaRPr lang="ru-RU" sz="2800" dirty="0"/>
          </a:p>
        </p:txBody>
      </p:sp>
      <p:sp>
        <p:nvSpPr>
          <p:cNvPr id="8" name="Прямоугольник 7"/>
          <p:cNvSpPr/>
          <p:nvPr/>
        </p:nvSpPr>
        <p:spPr>
          <a:xfrm>
            <a:off x="-20528" y="1847720"/>
            <a:ext cx="9144000" cy="523220"/>
          </a:xfrm>
          <a:prstGeom prst="rect">
            <a:avLst/>
          </a:prstGeom>
        </p:spPr>
        <p:txBody>
          <a:bodyPr wrap="square">
            <a:spAutoFit/>
          </a:bodyPr>
          <a:lstStyle/>
          <a:p>
            <a:pPr marL="457200" indent="-457200">
              <a:buFont typeface="Wingdings" panose="05000000000000000000" pitchFamily="2" charset="2"/>
              <a:buChar char="Ø"/>
            </a:pPr>
            <a:r>
              <a:rPr lang="ru-RU" sz="2800" dirty="0" smtClean="0">
                <a:effectLst/>
                <a:latin typeface="Times New Roman"/>
                <a:ea typeface="Times New Roman"/>
              </a:rPr>
              <a:t>большого уважения к личности ребёнка</a:t>
            </a:r>
            <a:r>
              <a:rPr lang="ru-RU" dirty="0" smtClean="0">
                <a:latin typeface="Times New Roman"/>
              </a:rPr>
              <a:t>;</a:t>
            </a:r>
            <a:endParaRPr lang="ru-RU" sz="2800" dirty="0" smtClean="0">
              <a:effectLst/>
              <a:latin typeface="Times New Roman"/>
              <a:ea typeface="Times New Roman"/>
            </a:endParaRPr>
          </a:p>
        </p:txBody>
      </p:sp>
      <p:sp>
        <p:nvSpPr>
          <p:cNvPr id="9" name="Прямоугольник 8"/>
          <p:cNvSpPr/>
          <p:nvPr/>
        </p:nvSpPr>
        <p:spPr>
          <a:xfrm>
            <a:off x="-20528" y="2407545"/>
            <a:ext cx="9123472" cy="1083374"/>
          </a:xfrm>
          <a:prstGeom prst="rect">
            <a:avLst/>
          </a:prstGeom>
        </p:spPr>
        <p:txBody>
          <a:bodyPr wrap="square">
            <a:spAutoFit/>
          </a:bodyPr>
          <a:lstStyle/>
          <a:p>
            <a:pPr marL="457200" indent="-457200" algn="just">
              <a:lnSpc>
                <a:spcPct val="115000"/>
              </a:lnSpc>
              <a:spcAft>
                <a:spcPts val="1000"/>
              </a:spcAft>
              <a:buFont typeface="Wingdings" panose="05000000000000000000" pitchFamily="2" charset="2"/>
              <a:buChar char="Ø"/>
            </a:pPr>
            <a:r>
              <a:rPr lang="ru-RU" sz="2800" dirty="0" smtClean="0">
                <a:effectLst/>
                <a:latin typeface="Times New Roman"/>
                <a:ea typeface="Times New Roman"/>
                <a:cs typeface="Times New Roman"/>
              </a:rPr>
              <a:t>максимального использо­вания своих возможностей и опыта других педагогов.</a:t>
            </a:r>
            <a:endParaRPr lang="ru-RU" sz="2800" dirty="0">
              <a:effectLst/>
              <a:latin typeface="Calibri"/>
              <a:ea typeface="Calibri"/>
              <a:cs typeface="Times New Roman"/>
            </a:endParaRPr>
          </a:p>
        </p:txBody>
      </p:sp>
      <p:pic>
        <p:nvPicPr>
          <p:cNvPr id="2050" name="Picture 2" descr="C:\Users\Маша\AppData\Local\Microsoft\Windows\Temporary Internet Files\Content.IE5\C0WPUQN7\MP9004278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3530511"/>
            <a:ext cx="4464496" cy="2955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0306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3"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heel(3)">
                                      <p:cBhvr>
                                        <p:cTn id="35"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rgbClr val="FF00FF"/>
            </a:gs>
            <a:gs pos="100000">
              <a:srgbClr val="FFCCFF"/>
            </a:gs>
            <a:gs pos="100000">
              <a:srgbClr val="FFFF66"/>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0" y="332656"/>
            <a:ext cx="9144001" cy="1323439"/>
          </a:xfrm>
          <a:prstGeom prst="rect">
            <a:avLst/>
          </a:prstGeom>
        </p:spPr>
        <p:txBody>
          <a:bodyPr wrap="square">
            <a:spAutoFit/>
          </a:bodyPr>
          <a:lstStyle/>
          <a:p>
            <a:pPr algn="ctr"/>
            <a:r>
              <a:rPr lang="ru-RU" sz="4000" b="1" dirty="0" smtClean="0">
                <a:effectLst/>
                <a:latin typeface="Times New Roman"/>
                <a:ea typeface="Times New Roman"/>
              </a:rPr>
              <a:t>Права и обязанности современного ребёнка:</a:t>
            </a:r>
            <a:endParaRPr lang="ru-RU" sz="4000" b="1" dirty="0"/>
          </a:p>
        </p:txBody>
      </p:sp>
      <p:sp>
        <p:nvSpPr>
          <p:cNvPr id="3" name="Прямоугольник 2"/>
          <p:cNvSpPr/>
          <p:nvPr/>
        </p:nvSpPr>
        <p:spPr>
          <a:xfrm>
            <a:off x="5780002" y="2883113"/>
            <a:ext cx="3363998" cy="584775"/>
          </a:xfrm>
          <a:prstGeom prst="rect">
            <a:avLst/>
          </a:prstGeom>
        </p:spPr>
        <p:txBody>
          <a:bodyPr wrap="none">
            <a:spAutoFit/>
          </a:bodyPr>
          <a:lstStyle/>
          <a:p>
            <a:r>
              <a:rPr lang="ru-RU" sz="3200" b="1" dirty="0" smtClean="0">
                <a:effectLst/>
                <a:latin typeface="Times New Roman"/>
                <a:ea typeface="Times New Roman"/>
              </a:rPr>
              <a:t>уважать взгляды</a:t>
            </a:r>
            <a:endParaRPr lang="ru-RU" sz="3200" b="1" dirty="0"/>
          </a:p>
        </p:txBody>
      </p:sp>
      <p:sp>
        <p:nvSpPr>
          <p:cNvPr id="4" name="Прямоугольник 3"/>
          <p:cNvSpPr/>
          <p:nvPr/>
        </p:nvSpPr>
        <p:spPr>
          <a:xfrm>
            <a:off x="0" y="2880786"/>
            <a:ext cx="3627083" cy="584775"/>
          </a:xfrm>
          <a:prstGeom prst="rect">
            <a:avLst/>
          </a:prstGeom>
        </p:spPr>
        <p:txBody>
          <a:bodyPr wrap="none">
            <a:spAutoFit/>
          </a:bodyPr>
          <a:lstStyle/>
          <a:p>
            <a:r>
              <a:rPr lang="ru-RU" sz="3200" b="1" dirty="0">
                <a:latin typeface="Times New Roman"/>
                <a:ea typeface="Times New Roman"/>
              </a:rPr>
              <a:t>у</a:t>
            </a:r>
            <a:r>
              <a:rPr lang="ru-RU" sz="3200" b="1" dirty="0" smtClean="0">
                <a:effectLst/>
                <a:latin typeface="Times New Roman"/>
                <a:ea typeface="Times New Roman"/>
              </a:rPr>
              <a:t>важать традиции</a:t>
            </a:r>
            <a:endParaRPr lang="ru-RU" sz="3200" b="1" dirty="0"/>
          </a:p>
        </p:txBody>
      </p:sp>
      <p:sp>
        <p:nvSpPr>
          <p:cNvPr id="5" name="Прямоугольник 4"/>
          <p:cNvSpPr/>
          <p:nvPr/>
        </p:nvSpPr>
        <p:spPr>
          <a:xfrm>
            <a:off x="377581" y="4797152"/>
            <a:ext cx="8388835" cy="584775"/>
          </a:xfrm>
          <a:prstGeom prst="rect">
            <a:avLst/>
          </a:prstGeom>
        </p:spPr>
        <p:txBody>
          <a:bodyPr wrap="none">
            <a:spAutoFit/>
          </a:bodyPr>
          <a:lstStyle/>
          <a:p>
            <a:r>
              <a:rPr lang="ru-RU" sz="3200" b="1" dirty="0" smtClean="0">
                <a:effectLst/>
                <a:latin typeface="Times New Roman"/>
                <a:ea typeface="Times New Roman"/>
              </a:rPr>
              <a:t>уважать интересы непохожих на него людей</a:t>
            </a:r>
            <a:endParaRPr lang="ru-RU" sz="3200" b="1" dirty="0"/>
          </a:p>
        </p:txBody>
      </p:sp>
      <p:sp>
        <p:nvSpPr>
          <p:cNvPr id="6" name="Стрелка вниз 5"/>
          <p:cNvSpPr/>
          <p:nvPr/>
        </p:nvSpPr>
        <p:spPr>
          <a:xfrm>
            <a:off x="1424541" y="1874210"/>
            <a:ext cx="484632" cy="978408"/>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197" y="2477888"/>
            <a:ext cx="1055605"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40761"/>
            <a:ext cx="536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8731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2)">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fade">
                                      <p:cBhvr>
                                        <p:cTn id="26" dur="1000"/>
                                        <p:tgtEl>
                                          <p:spTgt spid="3075"/>
                                        </p:tgtEl>
                                      </p:cBhvr>
                                    </p:animEffect>
                                    <p:anim calcmode="lin" valueType="num">
                                      <p:cBhvr>
                                        <p:cTn id="27" dur="1000" fill="hold"/>
                                        <p:tgtEl>
                                          <p:spTgt spid="3075"/>
                                        </p:tgtEl>
                                        <p:attrNameLst>
                                          <p:attrName>ppt_x</p:attrName>
                                        </p:attrNameLst>
                                      </p:cBhvr>
                                      <p:tavLst>
                                        <p:tav tm="0">
                                          <p:val>
                                            <p:strVal val="#ppt_x"/>
                                          </p:val>
                                        </p:tav>
                                        <p:tav tm="100000">
                                          <p:val>
                                            <p:strVal val="#ppt_x"/>
                                          </p:val>
                                        </p:tav>
                                      </p:tavLst>
                                    </p:anim>
                                    <p:anim calcmode="lin" valueType="num">
                                      <p:cBhvr>
                                        <p:cTn id="28"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2"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2)">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074"/>
                                        </p:tgtEl>
                                        <p:attrNameLst>
                                          <p:attrName>style.visibility</p:attrName>
                                        </p:attrNameLst>
                                      </p:cBhvr>
                                      <p:to>
                                        <p:strVal val="visible"/>
                                      </p:to>
                                    </p:set>
                                    <p:animEffect transition="in" filter="fade">
                                      <p:cBhvr>
                                        <p:cTn id="38" dur="1000"/>
                                        <p:tgtEl>
                                          <p:spTgt spid="3074"/>
                                        </p:tgtEl>
                                      </p:cBhvr>
                                    </p:animEffect>
                                    <p:anim calcmode="lin" valueType="num">
                                      <p:cBhvr>
                                        <p:cTn id="39" dur="1000" fill="hold"/>
                                        <p:tgtEl>
                                          <p:spTgt spid="3074"/>
                                        </p:tgtEl>
                                        <p:attrNameLst>
                                          <p:attrName>ppt_x</p:attrName>
                                        </p:attrNameLst>
                                      </p:cBhvr>
                                      <p:tavLst>
                                        <p:tav tm="0">
                                          <p:val>
                                            <p:strVal val="#ppt_x"/>
                                          </p:val>
                                        </p:tav>
                                        <p:tav tm="100000">
                                          <p:val>
                                            <p:strVal val="#ppt_x"/>
                                          </p:val>
                                        </p:tav>
                                      </p:tavLst>
                                    </p:anim>
                                    <p:anim calcmode="lin" valueType="num">
                                      <p:cBhvr>
                                        <p:cTn id="4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2"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heel(2)">
                                      <p:cBhvr>
                                        <p:cTn id="4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203</TotalTime>
  <Words>399</Words>
  <Application>Microsoft Office PowerPoint</Application>
  <PresentationFormat>Экран (4:3)</PresentationFormat>
  <Paragraphs>40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Воздушный поток</vt:lpstr>
      <vt:lpstr>Презентация PowerPoint</vt:lpstr>
      <vt:lpstr>ВЫРАСТИМ ТОЛЕРАНТНОГО ДОШКОЛЬНИКА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ВЫРАСТИМ ТОЛЕРАНТНОГО ДОШКОЛЬНИКА</dc:title>
  <dc:creator>Маша</dc:creator>
  <cp:lastModifiedBy>Маша</cp:lastModifiedBy>
  <cp:revision>12</cp:revision>
  <cp:lastPrinted>2013-09-28T19:39:32Z</cp:lastPrinted>
  <dcterms:created xsi:type="dcterms:W3CDTF">2013-09-28T16:16:33Z</dcterms:created>
  <dcterms:modified xsi:type="dcterms:W3CDTF">2013-09-28T19:40:08Z</dcterms:modified>
</cp:coreProperties>
</file>