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63" r:id="rId6"/>
    <p:sldId id="264" r:id="rId7"/>
    <p:sldId id="262" r:id="rId8"/>
    <p:sldId id="259" r:id="rId9"/>
    <p:sldId id="273" r:id="rId10"/>
    <p:sldId id="267" r:id="rId11"/>
    <p:sldId id="265" r:id="rId12"/>
    <p:sldId id="268" r:id="rId13"/>
    <p:sldId id="260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AB3515"/>
    <a:srgbClr val="990000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142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09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13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856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17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421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458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07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720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837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58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5377-B802-4F52-BC21-10C2ACD89526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9CFE-127B-42D6-AF7F-CA41DFEA8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89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microsoft.com/office/2007/relationships/hdphoto" Target="../media/hdphoto3.wdp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hdphoto" Target="../media/hdphoto7.wdp"/><Relationship Id="rId3" Type="http://schemas.openxmlformats.org/officeDocument/2006/relationships/image" Target="../media/image48.png"/><Relationship Id="rId7" Type="http://schemas.microsoft.com/office/2007/relationships/hdphoto" Target="../media/hdphoto4.wdp"/><Relationship Id="rId12" Type="http://schemas.openxmlformats.org/officeDocument/2006/relationships/image" Target="../media/image54.png"/><Relationship Id="rId17" Type="http://schemas.microsoft.com/office/2007/relationships/hdphoto" Target="../media/hdphoto9.wdp"/><Relationship Id="rId2" Type="http://schemas.openxmlformats.org/officeDocument/2006/relationships/image" Target="../media/image2.jpe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microsoft.com/office/2007/relationships/hdphoto" Target="../media/hdphoto6.wdp"/><Relationship Id="rId5" Type="http://schemas.openxmlformats.org/officeDocument/2006/relationships/image" Target="../media/image50.png"/><Relationship Id="rId15" Type="http://schemas.microsoft.com/office/2007/relationships/hdphoto" Target="../media/hdphoto8.wdp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microsoft.com/office/2007/relationships/hdphoto" Target="../media/hdphoto5.wdp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шаблоны\0_8e7d7_378c5d7b_XL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57224" y="3357562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 sz="2000" b="1" dirty="0" smtClean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(выступление  в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рамках городского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методического объединения 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учителей – логопедов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города)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786322"/>
            <a:ext cx="4826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+mn-cs"/>
              </a:rPr>
              <a:t>Подготовила: 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+mn-cs"/>
              </a:rPr>
              <a:t>Галушина</a:t>
            </a:r>
            <a:r>
              <a:rPr lang="ru-RU" sz="16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+mn-cs"/>
              </a:rPr>
              <a:t>  </a:t>
            </a:r>
            <a:r>
              <a:rPr lang="ru-RU" sz="1600" b="1" dirty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+mn-cs"/>
              </a:rPr>
              <a:t>Оксана </a:t>
            </a:r>
            <a:r>
              <a:rPr lang="ru-RU" sz="16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  <a:cs typeface="+mn-cs"/>
              </a:rPr>
              <a:t>Викторовна,</a:t>
            </a:r>
            <a:endParaRPr lang="ru-RU" sz="1600" dirty="0"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5072075"/>
            <a:ext cx="5214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  <a:cs typeface="+mn-cs"/>
              </a:rPr>
              <a:t>учитель – логопед 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nstantia" pitchFamily="18" charset="0"/>
              <a:cs typeface="+mn-cs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  <a:cs typeface="+mn-cs"/>
              </a:rPr>
              <a:t>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tantia" pitchFamily="18" charset="0"/>
                <a:cs typeface="+mn-cs"/>
              </a:rPr>
              <a:t>МБДОУ детского сада №37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57232"/>
            <a:ext cx="921550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«Обучение грамоте дошколят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в домашних условиях.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nstantia" pitchFamily="18" charset="0"/>
              </a:rPr>
              <a:t>Развитие фонематического слуха»</a:t>
            </a:r>
          </a:p>
          <a:p>
            <a:pPr algn="ctr"/>
            <a:endParaRPr lang="ru-RU" sz="3600" dirty="0" smtClean="0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3200" b="1" dirty="0" smtClean="0">
              <a:solidFill>
                <a:srgbClr val="990000"/>
              </a:solidFill>
              <a:latin typeface="Constantia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99000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3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338" l="2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4" y="2420889"/>
            <a:ext cx="1856396" cy="165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57" y="2208387"/>
            <a:ext cx="1697122" cy="18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05" y="2420889"/>
            <a:ext cx="1721550" cy="155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43" y="4079558"/>
            <a:ext cx="1797714" cy="179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14" y="4279280"/>
            <a:ext cx="1450491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84345"/>
            <a:ext cx="1368152" cy="159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4598" y="1280218"/>
            <a:ext cx="810707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onstantia" pitchFamily="18" charset="0"/>
                <a:ea typeface="Calibri"/>
                <a:cs typeface="Times New Roman"/>
              </a:rPr>
              <a:t>«Хлопни, если услышишь в слове звук [А]» 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19" y="358728"/>
            <a:ext cx="63706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60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5527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5" y="1106016"/>
            <a:ext cx="74554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«Узнай звук»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Послушать текст и назвать, какой звук чаще всего встречается в нем.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651" y="2512146"/>
            <a:ext cx="82809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Тут мышка. У мышки мышата. Мышка шумит.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5622"/>
            <a:ext cx="2032482" cy="225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36" y="4637768"/>
            <a:ext cx="743088" cy="82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1" y="4637768"/>
            <a:ext cx="770401" cy="85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06" y="384056"/>
            <a:ext cx="63706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6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6" y="4941168"/>
            <a:ext cx="8136904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7" y="782139"/>
            <a:ext cx="7519066" cy="40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40" y="3434700"/>
            <a:ext cx="437523" cy="186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218283"/>
            <a:ext cx="1014739" cy="2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87" y="1772815"/>
            <a:ext cx="1544763" cy="347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195">
            <a:off x="4057913" y="2613404"/>
            <a:ext cx="4578130" cy="16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75" y="1988839"/>
            <a:ext cx="3403185" cy="385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71" y="3420610"/>
            <a:ext cx="2953213" cy="216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62" y="4502358"/>
            <a:ext cx="192337" cy="76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03" y="4712636"/>
            <a:ext cx="2781857" cy="5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1974" y="5730225"/>
            <a:ext cx="7519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Определить позицию звука в словах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0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3090002" cy="319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642918"/>
            <a:ext cx="3110535" cy="321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836712"/>
            <a:ext cx="236537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658" b="89474" l="0" r="95055">
                        <a14:backgroundMark x1="14835" y1="19079" x2="14835" y2="19079"/>
                        <a14:backgroundMark x1="84615" y1="13816" x2="84615" y2="13816"/>
                        <a14:backgroundMark x1="37363" y1="82895" x2="37363" y2="82895"/>
                        <a14:backgroundMark x1="82418" y1="82237" x2="82418" y2="82237"/>
                        <a14:backgroundMark x1="28022" y1="96053" x2="28022" y2="96053"/>
                        <a14:backgroundMark x1="71429" y1="92763" x2="71429" y2="92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643446"/>
            <a:ext cx="1310294" cy="121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2312" b="91908" l="7643" r="92994">
                        <a14:backgroundMark x1="25478" y1="15607" x2="28025" y2="15607"/>
                        <a14:backgroundMark x1="77707" y1="6358" x2="77707" y2="6358"/>
                        <a14:backgroundMark x1="15924" y1="84393" x2="15924" y2="84393"/>
                        <a14:backgroundMark x1="84713" y1="78613" x2="84713" y2="78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572008"/>
            <a:ext cx="1075319" cy="11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93750" l="8871" r="8871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572008"/>
            <a:ext cx="1039876" cy="120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2890" b="98844" l="9524" r="8952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572008"/>
            <a:ext cx="870936" cy="114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5031" b="95597" l="3356" r="899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72008"/>
            <a:ext cx="953204" cy="110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855" b="94872" l="6832" r="9441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4643446"/>
            <a:ext cx="756930" cy="96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224" y="5777547"/>
            <a:ext cx="7754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nstantia" pitchFamily="18" charset="0"/>
                <a:cs typeface="Times New Roman" pitchFamily="18" charset="0"/>
              </a:rPr>
              <a:t>Различаем  твёрдый  и  мягкий  звуки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</a:b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0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27616 L 0.00399 -0.58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3.05556E-6 -0.28889 C -3.05556E-6 -0.41806 0.10452 -0.57708 0.19011 -0.57708 L 0.38039 -0.5770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-0.2088 C 1.66667E-6 -0.30255 0.08125 -0.41736 0.14774 -0.41736 L 0.29548 -0.4173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8646 -2.22222E-6 C -0.26997 -2.22222E-6 -0.37327 -0.12291 -0.37327 -0.22384 L -0.37327 -0.44861 " pathEditMode="relative" rAng="16200000" ptsTypes="FfFF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63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4.16667E-6 -0.1294 C 4.16667E-6 -0.18727 0.02465 -0.25741 0.04513 -0.25741 L 0.09114 -0.25741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 0.02569 L -0.57343 -0.247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1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75690" y="2707137"/>
            <a:ext cx="54469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Звуковой анализ ?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228" y="2003715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Звуковой анализ слова – </a:t>
            </a:r>
            <a:r>
              <a:rPr lang="ru-RU" sz="2800" dirty="0" smtClean="0">
                <a:solidFill>
                  <a:srgbClr val="C00000"/>
                </a:solidFill>
                <a:latin typeface="Constantia" pitchFamily="18" charset="0"/>
              </a:rPr>
              <a:t>это определение звуков  в слове по порядку и их характеристика</a:t>
            </a:r>
            <a:endParaRPr lang="ru-RU" sz="28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85" y="5292042"/>
            <a:ext cx="3855503" cy="6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92" y="3464416"/>
            <a:ext cx="2554213" cy="191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60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9 cop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500306"/>
            <a:ext cx="750099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Display" pitchFamily="18" charset="0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no Pro Display" pitchFamily="18" charset="0"/>
              </a:rPr>
              <a:t>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4143380"/>
            <a:ext cx="2286016" cy="206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28662" y="4429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2889757" cy="171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5786" y="392906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Чему же должен научиться ребенок, готовясь к школе?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114298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Вашим детям скоро в школу,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и вы хотите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как можно лучше подготовить их к этому? 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76" y="2135422"/>
            <a:ext cx="1581072" cy="12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52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785794"/>
            <a:ext cx="764386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onstantia" pitchFamily="18" charset="0"/>
              </a:rPr>
              <a:t/>
            </a:r>
            <a:br>
              <a:rPr lang="ru-RU" sz="3200" dirty="0" smtClean="0">
                <a:latin typeface="Constantia" pitchFamily="18" charset="0"/>
              </a:rPr>
            </a:br>
            <a:endParaRPr lang="ru-RU" sz="3200" dirty="0" smtClean="0">
              <a:latin typeface="Constantia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sz="3600" b="1" i="1" dirty="0" smtClean="0">
                <a:solidFill>
                  <a:srgbClr val="C00000"/>
                </a:solidFill>
                <a:latin typeface="Constantia" pitchFamily="18" charset="0"/>
              </a:rPr>
              <a:t>Фонематический слух – </a:t>
            </a:r>
            <a:r>
              <a:rPr lang="ru-RU" sz="3600" i="1" dirty="0" smtClean="0">
                <a:latin typeface="Constantia" pitchFamily="18" charset="0"/>
                <a:cs typeface="Times New Roman" pitchFamily="18" charset="0"/>
              </a:rPr>
              <a:t>это способность человека слышать отдельные фонемы, или звуки в слове.</a:t>
            </a:r>
            <a:endParaRPr lang="ru-RU" sz="3600" i="1" dirty="0" smtClean="0">
              <a:latin typeface="Constantia" pitchFamily="18" charset="0"/>
            </a:endParaRPr>
          </a:p>
          <a:p>
            <a:endParaRPr lang="ru-RU" sz="3200" dirty="0" smtClean="0">
              <a:latin typeface="Constantia" pitchFamily="18" charset="0"/>
            </a:endParaRPr>
          </a:p>
          <a:p>
            <a:r>
              <a:rPr lang="ru-RU" i="1" dirty="0" smtClean="0">
                <a:latin typeface="Constantia" pitchFamily="18" charset="0"/>
              </a:rPr>
              <a:t>("Словарь логопеда" под ред. В.И.Селиверстова)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0155" y="2931743"/>
            <a:ext cx="6923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Что такое фонематический слух? 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4291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13" y="3429000"/>
            <a:ext cx="2783690" cy="30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52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57554" y="714356"/>
            <a:ext cx="26452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dirty="0" smtClean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Звуки</a:t>
            </a:r>
            <a:endParaRPr lang="ru-RU" sz="7200" dirty="0">
              <a:solidFill>
                <a:srgbClr val="99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893207" y="1893083"/>
            <a:ext cx="1214446" cy="1143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5179223" y="1893083"/>
            <a:ext cx="1214446" cy="1143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00694" y="3000372"/>
            <a:ext cx="2343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Constantia" pitchFamily="18" charset="0"/>
              </a:rPr>
              <a:t>Речевые</a:t>
            </a:r>
            <a:endParaRPr lang="ru-RU" sz="4000" b="1" dirty="0">
              <a:solidFill>
                <a:srgbClr val="990000"/>
              </a:solidFill>
              <a:latin typeface="Constant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915" y="3088565"/>
            <a:ext cx="303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Constantia" pitchFamily="18" charset="0"/>
              </a:rPr>
              <a:t>Неречевые</a:t>
            </a:r>
            <a:endParaRPr lang="ru-RU" sz="4000" b="1" dirty="0">
              <a:solidFill>
                <a:srgbClr val="990000"/>
              </a:solidFill>
              <a:latin typeface="Constant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15" y="3885757"/>
            <a:ext cx="1107113" cy="83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96" y="5027962"/>
            <a:ext cx="868270" cy="90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0" y="5027962"/>
            <a:ext cx="736015" cy="99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71" y="4854373"/>
            <a:ext cx="10287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 descr="CGOHELIC П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44" y="3346948"/>
            <a:ext cx="1493376" cy="1848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91" y="4504200"/>
            <a:ext cx="1149175" cy="13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02" y="3635002"/>
            <a:ext cx="1393452" cy="131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55" y="4504200"/>
            <a:ext cx="1376457" cy="137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60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9128"/>
            <a:ext cx="8280920" cy="412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:\картинки\будильник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42374"/>
            <a:ext cx="1800200" cy="19166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2053" l="7285" r="9470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08" y="4035449"/>
            <a:ext cx="1881495" cy="173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7" y="649287"/>
            <a:ext cx="81930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6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1575"/>
            <a:ext cx="1769169" cy="210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79" y="1844824"/>
            <a:ext cx="7280343" cy="400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7254" y="622310"/>
            <a:ext cx="81971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 Игры и упражнения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Узнавание неречевых звуков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0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17137" y="1041075"/>
            <a:ext cx="31870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Constantia" pitchFamily="18" charset="0"/>
              </a:rPr>
              <a:t>Звуки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72291" y="2265183"/>
            <a:ext cx="831937" cy="1427393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9897">
            <a:off x="3140516" y="2202454"/>
            <a:ext cx="957948" cy="157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91" y="3920059"/>
            <a:ext cx="1871499" cy="194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11" y="3933054"/>
            <a:ext cx="1525279" cy="190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60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шаблон 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99039" y="1314552"/>
            <a:ext cx="48768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dirty="0" smtClean="0">
                <a:solidFill>
                  <a:srgbClr val="99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Звуки речи</a:t>
            </a:r>
            <a:endParaRPr lang="ru-RU" sz="7200" dirty="0">
              <a:solidFill>
                <a:srgbClr val="99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1906120" y="2287423"/>
            <a:ext cx="1214446" cy="1143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128866" y="2310282"/>
            <a:ext cx="1214446" cy="1143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2943" y="3460430"/>
            <a:ext cx="2261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Constantia" pitchFamily="18" charset="0"/>
              </a:rPr>
              <a:t>Гласные</a:t>
            </a:r>
            <a:endParaRPr lang="ru-RU" sz="4000" b="1" dirty="0">
              <a:solidFill>
                <a:srgbClr val="990000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907" y="3448613"/>
            <a:ext cx="289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Constantia" pitchFamily="18" charset="0"/>
              </a:rPr>
              <a:t>Согласные</a:t>
            </a:r>
            <a:endParaRPr lang="ru-RU" sz="4000" b="1" dirty="0">
              <a:solidFill>
                <a:srgbClr val="990000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84638" y="464630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99986" y="4529142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74839" y="452914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14" y="3489009"/>
            <a:ext cx="1738169" cy="213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60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67645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                          «Поймай звук»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Взрослый произносит </a:t>
            </a:r>
            <a:r>
              <a:rPr lang="ru-RU" sz="2800" dirty="0">
                <a:latin typeface="Constantia" pitchFamily="18" charset="0"/>
              </a:rPr>
              <a:t>слоги, а </a:t>
            </a:r>
            <a:r>
              <a:rPr lang="ru-RU" sz="2800" dirty="0" smtClean="0">
                <a:latin typeface="Constantia" pitchFamily="18" charset="0"/>
              </a:rPr>
              <a:t>ребёнок хлопает </a:t>
            </a:r>
            <a:r>
              <a:rPr lang="ru-RU" sz="2800" dirty="0">
                <a:latin typeface="Constantia" pitchFamily="18" charset="0"/>
              </a:rPr>
              <a:t>в ладоши , когда </a:t>
            </a:r>
            <a:r>
              <a:rPr lang="ru-RU" sz="2800" dirty="0" smtClean="0">
                <a:latin typeface="Constantia" pitchFamily="18" charset="0"/>
              </a:rPr>
              <a:t>услышит </a:t>
            </a:r>
            <a:r>
              <a:rPr lang="ru-RU" sz="2800" dirty="0">
                <a:latin typeface="Constantia" pitchFamily="18" charset="0"/>
              </a:rPr>
              <a:t>слог </a:t>
            </a:r>
            <a:r>
              <a:rPr lang="ru-RU" sz="2800" dirty="0" smtClean="0">
                <a:latin typeface="Constantia" pitchFamily="18" charset="0"/>
              </a:rPr>
              <a:t> со звуком [Ш].</a:t>
            </a:r>
            <a:r>
              <a:rPr lang="ru-RU" sz="2800" i="1" dirty="0">
                <a:latin typeface="Constantia" pitchFamily="18" charset="0"/>
              </a:rPr>
              <a:t/>
            </a:r>
            <a:br>
              <a:rPr lang="ru-RU" sz="2800" i="1" dirty="0">
                <a:latin typeface="Constantia" pitchFamily="18" charset="0"/>
              </a:rPr>
            </a:br>
            <a:endParaRPr lang="ru-RU" i="1" dirty="0" smtClean="0">
              <a:latin typeface="Constantia" pitchFamily="18" charset="0"/>
            </a:endParaRPr>
          </a:p>
          <a:p>
            <a:pPr marL="0" indent="0">
              <a:buNone/>
            </a:pPr>
            <a:r>
              <a:rPr lang="ru-RU" sz="4400" b="1" i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ША   НА   </a:t>
            </a:r>
            <a:r>
              <a:rPr lang="ru-RU" sz="4400" b="1" i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ШУ  </a:t>
            </a:r>
            <a:r>
              <a:rPr lang="ru-RU" sz="4400" b="1" i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ТА   ПА  </a:t>
            </a:r>
            <a:r>
              <a:rPr lang="ru-RU" sz="4400" b="1" i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ШИ  МА   </a:t>
            </a:r>
            <a:endParaRPr lang="ru-RU" sz="44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19" y="332656"/>
            <a:ext cx="63706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476846" cy="209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86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149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</dc:title>
  <dc:creator>user</dc:creator>
  <cp:lastModifiedBy>Оксана</cp:lastModifiedBy>
  <cp:revision>59</cp:revision>
  <dcterms:created xsi:type="dcterms:W3CDTF">2013-03-25T09:25:19Z</dcterms:created>
  <dcterms:modified xsi:type="dcterms:W3CDTF">2013-09-30T17:32:53Z</dcterms:modified>
</cp:coreProperties>
</file>