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9" r:id="rId4"/>
    <p:sldId id="268" r:id="rId5"/>
    <p:sldId id="270" r:id="rId6"/>
    <p:sldId id="271" r:id="rId7"/>
    <p:sldId id="272" r:id="rId8"/>
    <p:sldId id="273" r:id="rId9"/>
    <p:sldId id="280" r:id="rId10"/>
    <p:sldId id="274" r:id="rId11"/>
    <p:sldId id="275" r:id="rId12"/>
    <p:sldId id="277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1A17BFC-9C4C-4000-823C-273A4E98DCBE}">
          <p14:sldIdLst>
            <p14:sldId id="256"/>
            <p14:sldId id="267"/>
            <p14:sldId id="269"/>
            <p14:sldId id="268"/>
            <p14:sldId id="270"/>
            <p14:sldId id="271"/>
            <p14:sldId id="272"/>
            <p14:sldId id="273"/>
            <p14:sldId id="280"/>
            <p14:sldId id="274"/>
            <p14:sldId id="275"/>
            <p14:sldId id="277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3194" autoAdjust="0"/>
  </p:normalViewPr>
  <p:slideViewPr>
    <p:cSldViewPr>
      <p:cViewPr varScale="1">
        <p:scale>
          <a:sx n="70" d="100"/>
          <a:sy n="7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9F7C0C-072B-403D-9518-89A3800A87B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4D2680-AD27-406A-9EFC-314231CF0B5D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Факторы, влияющие на адаптацию</a:t>
          </a:r>
          <a:endParaRPr lang="ru-RU" sz="2400" dirty="0">
            <a:solidFill>
              <a:schemeClr val="tx1"/>
            </a:solidFill>
          </a:endParaRPr>
        </a:p>
      </dgm:t>
    </dgm:pt>
    <dgm:pt modelId="{A69EE4D7-1591-4E00-98ED-C96B81B79139}" type="parTrans" cxnId="{0F87D7EF-1394-4145-8197-F9E645A5065C}">
      <dgm:prSet/>
      <dgm:spPr/>
      <dgm:t>
        <a:bodyPr/>
        <a:lstStyle/>
        <a:p>
          <a:endParaRPr lang="ru-RU"/>
        </a:p>
      </dgm:t>
    </dgm:pt>
    <dgm:pt modelId="{B05BBFBC-2042-4861-8641-AB6CEF512753}" type="sibTrans" cxnId="{0F87D7EF-1394-4145-8197-F9E645A5065C}">
      <dgm:prSet/>
      <dgm:spPr/>
      <dgm:t>
        <a:bodyPr/>
        <a:lstStyle/>
        <a:p>
          <a:endParaRPr lang="ru-RU"/>
        </a:p>
      </dgm:t>
    </dgm:pt>
    <dgm:pt modelId="{44C169D8-9EA0-4ABA-8B6C-7EE6DD3C1C8A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400" b="0" i="0" dirty="0" smtClean="0">
              <a:solidFill>
                <a:schemeClr val="tx1"/>
              </a:solidFill>
            </a:rPr>
            <a:t>Возраст</a:t>
          </a:r>
          <a:endParaRPr lang="ru-RU" sz="2400" b="0" i="0" dirty="0">
            <a:solidFill>
              <a:schemeClr val="tx1"/>
            </a:solidFill>
          </a:endParaRPr>
        </a:p>
      </dgm:t>
    </dgm:pt>
    <dgm:pt modelId="{518E660D-B937-43F3-94C7-DB7D98B24F8C}" type="parTrans" cxnId="{85B0B704-B1F6-400A-B7AE-0C3E93682996}">
      <dgm:prSet/>
      <dgm:spPr/>
      <dgm:t>
        <a:bodyPr/>
        <a:lstStyle/>
        <a:p>
          <a:endParaRPr lang="ru-RU"/>
        </a:p>
      </dgm:t>
    </dgm:pt>
    <dgm:pt modelId="{7A8125CD-5CD8-4548-ADA3-2DF9203F2FD7}" type="sibTrans" cxnId="{85B0B704-B1F6-400A-B7AE-0C3E93682996}">
      <dgm:prSet/>
      <dgm:spPr/>
      <dgm:t>
        <a:bodyPr/>
        <a:lstStyle/>
        <a:p>
          <a:endParaRPr lang="ru-RU"/>
        </a:p>
      </dgm:t>
    </dgm:pt>
    <dgm:pt modelId="{324E7BDE-957F-46BC-AB72-A5E3392124FA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Состояние здоровья</a:t>
          </a:r>
          <a:endParaRPr lang="ru-RU" sz="2000" dirty="0">
            <a:solidFill>
              <a:schemeClr val="tx1"/>
            </a:solidFill>
          </a:endParaRPr>
        </a:p>
      </dgm:t>
    </dgm:pt>
    <dgm:pt modelId="{B120FFB2-EBDC-4B06-97FC-7643C2AF05A7}" type="parTrans" cxnId="{DC135F30-04D6-42AD-95D3-899CD646A0AF}">
      <dgm:prSet/>
      <dgm:spPr/>
      <dgm:t>
        <a:bodyPr/>
        <a:lstStyle/>
        <a:p>
          <a:endParaRPr lang="ru-RU"/>
        </a:p>
      </dgm:t>
    </dgm:pt>
    <dgm:pt modelId="{C41B2152-B35E-4CD2-BED7-31D392AC12FF}" type="sibTrans" cxnId="{DC135F30-04D6-42AD-95D3-899CD646A0AF}">
      <dgm:prSet/>
      <dgm:spPr/>
      <dgm:t>
        <a:bodyPr/>
        <a:lstStyle/>
        <a:p>
          <a:endParaRPr lang="ru-RU"/>
        </a:p>
      </dgm:t>
    </dgm:pt>
    <dgm:pt modelId="{65554501-864B-458F-B86F-CFF6374B82F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Уровень развития</a:t>
          </a:r>
          <a:endParaRPr lang="ru-RU" sz="2400" dirty="0">
            <a:solidFill>
              <a:schemeClr val="tx1"/>
            </a:solidFill>
          </a:endParaRPr>
        </a:p>
      </dgm:t>
    </dgm:pt>
    <dgm:pt modelId="{054D3BB5-2319-41D6-B3DA-CE31EF2136A4}" type="parTrans" cxnId="{990014D4-6DE0-4328-9562-07646956AAD6}">
      <dgm:prSet/>
      <dgm:spPr/>
      <dgm:t>
        <a:bodyPr/>
        <a:lstStyle/>
        <a:p>
          <a:endParaRPr lang="ru-RU"/>
        </a:p>
      </dgm:t>
    </dgm:pt>
    <dgm:pt modelId="{401A106F-5CE0-4D59-9549-88DED6019F3B}" type="sibTrans" cxnId="{990014D4-6DE0-4328-9562-07646956AAD6}">
      <dgm:prSet/>
      <dgm:spPr/>
      <dgm:t>
        <a:bodyPr/>
        <a:lstStyle/>
        <a:p>
          <a:endParaRPr lang="ru-RU"/>
        </a:p>
      </dgm:t>
    </dgm:pt>
    <dgm:pt modelId="{5F97AB6D-8388-4947-BC2D-18060BD6481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Биологические и </a:t>
          </a:r>
        </a:p>
        <a:p>
          <a:r>
            <a:rPr lang="ru-RU" sz="2000" dirty="0" err="1" smtClean="0">
              <a:solidFill>
                <a:schemeClr val="tx1"/>
              </a:solidFill>
            </a:rPr>
            <a:t>Социаль-ные</a:t>
          </a:r>
          <a:endParaRPr lang="ru-RU" sz="2000" dirty="0">
            <a:solidFill>
              <a:schemeClr val="tx1"/>
            </a:solidFill>
          </a:endParaRPr>
        </a:p>
      </dgm:t>
    </dgm:pt>
    <dgm:pt modelId="{B07332DB-0BA5-4151-9C0A-C73A8FAA765B}" type="parTrans" cxnId="{945EB6A5-D99F-41B6-A5DC-DE17F481ECCB}">
      <dgm:prSet/>
      <dgm:spPr/>
      <dgm:t>
        <a:bodyPr/>
        <a:lstStyle/>
        <a:p>
          <a:endParaRPr lang="ru-RU"/>
        </a:p>
      </dgm:t>
    </dgm:pt>
    <dgm:pt modelId="{CA96F8D1-FC69-4716-A218-8BBA9904CF6A}" type="sibTrans" cxnId="{945EB6A5-D99F-41B6-A5DC-DE17F481ECCB}">
      <dgm:prSet/>
      <dgm:spPr/>
      <dgm:t>
        <a:bodyPr/>
        <a:lstStyle/>
        <a:p>
          <a:endParaRPr lang="ru-RU"/>
        </a:p>
      </dgm:t>
    </dgm:pt>
    <dgm:pt modelId="{BF51AAB6-21E6-4ABB-A4DD-AE5F0B22127D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Умение общаться со взрослыми и </a:t>
          </a:r>
          <a:r>
            <a:rPr lang="ru-RU" sz="1800" dirty="0" err="1" smtClean="0">
              <a:solidFill>
                <a:schemeClr val="tx1"/>
              </a:solidFill>
            </a:rPr>
            <a:t>сверстни-ками</a:t>
          </a:r>
          <a:endParaRPr lang="ru-RU" sz="1800" dirty="0">
            <a:solidFill>
              <a:schemeClr val="tx1"/>
            </a:solidFill>
          </a:endParaRPr>
        </a:p>
      </dgm:t>
    </dgm:pt>
    <dgm:pt modelId="{75AAD5B0-A1A8-44C3-B252-85DDE18D511C}" type="parTrans" cxnId="{28D6F042-02CD-4502-933E-437F758AE262}">
      <dgm:prSet/>
      <dgm:spPr/>
      <dgm:t>
        <a:bodyPr/>
        <a:lstStyle/>
        <a:p>
          <a:endParaRPr lang="ru-RU"/>
        </a:p>
      </dgm:t>
    </dgm:pt>
    <dgm:pt modelId="{8D1192C6-5BAE-45FB-8F78-86664B4DC2D5}" type="sibTrans" cxnId="{28D6F042-02CD-4502-933E-437F758AE262}">
      <dgm:prSet/>
      <dgm:spPr/>
      <dgm:t>
        <a:bodyPr/>
        <a:lstStyle/>
        <a:p>
          <a:endParaRPr lang="ru-RU"/>
        </a:p>
      </dgm:t>
    </dgm:pt>
    <dgm:pt modelId="{605F0D45-0158-43A4-A23D-98C295CF3DEF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600" dirty="0" err="1" smtClean="0">
              <a:solidFill>
                <a:schemeClr val="tx1"/>
              </a:solidFill>
            </a:rPr>
            <a:t>Сформи</a:t>
          </a:r>
          <a:r>
            <a:rPr lang="ru-RU" sz="1600" dirty="0" smtClean="0">
              <a:solidFill>
                <a:schemeClr val="tx1"/>
              </a:solidFill>
            </a:rPr>
            <a:t>-</a:t>
          </a:r>
        </a:p>
        <a:p>
          <a:r>
            <a:rPr lang="ru-RU" sz="1600" dirty="0" err="1" smtClean="0">
              <a:solidFill>
                <a:schemeClr val="tx1"/>
              </a:solidFill>
            </a:rPr>
            <a:t>рованность</a:t>
          </a:r>
          <a:r>
            <a:rPr lang="ru-RU" sz="1600" dirty="0" smtClean="0">
              <a:solidFill>
                <a:schemeClr val="tx1"/>
              </a:solidFill>
            </a:rPr>
            <a:t> предметной и игровой деятельности</a:t>
          </a:r>
          <a:endParaRPr lang="ru-RU" sz="1600" dirty="0">
            <a:solidFill>
              <a:schemeClr val="tx1"/>
            </a:solidFill>
          </a:endParaRPr>
        </a:p>
      </dgm:t>
    </dgm:pt>
    <dgm:pt modelId="{47CFE172-5AF1-4DD6-A2CA-3599666EC661}" type="parTrans" cxnId="{87C68800-D3C0-4BB3-B4A8-F665C35E7C38}">
      <dgm:prSet/>
      <dgm:spPr/>
      <dgm:t>
        <a:bodyPr/>
        <a:lstStyle/>
        <a:p>
          <a:endParaRPr lang="ru-RU"/>
        </a:p>
      </dgm:t>
    </dgm:pt>
    <dgm:pt modelId="{7BD22FCE-2056-4679-9F57-E31BC1345777}" type="sibTrans" cxnId="{87C68800-D3C0-4BB3-B4A8-F665C35E7C38}">
      <dgm:prSet/>
      <dgm:spPr/>
      <dgm:t>
        <a:bodyPr/>
        <a:lstStyle/>
        <a:p>
          <a:endParaRPr lang="ru-RU"/>
        </a:p>
      </dgm:t>
    </dgm:pt>
    <dgm:pt modelId="{368F9D2A-52CB-4EE7-9992-E8A84F5DAE96}" type="pres">
      <dgm:prSet presAssocID="{C99F7C0C-072B-403D-9518-89A3800A87B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0A87A90-64B4-4E81-B3B0-D5A30DE2176F}" type="pres">
      <dgm:prSet presAssocID="{224D2680-AD27-406A-9EFC-314231CF0B5D}" presName="Parent" presStyleLbl="node0" presStyleIdx="0" presStyleCnt="1" custLinFactNeighborX="3558" custLinFactNeighborY="-330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466E4914-032F-4E3D-92BD-C639DDCB5938}" type="pres">
      <dgm:prSet presAssocID="{44C169D8-9EA0-4ABA-8B6C-7EE6DD3C1C8A}" presName="Accent1" presStyleCnt="0"/>
      <dgm:spPr/>
    </dgm:pt>
    <dgm:pt modelId="{E78AACC5-7933-4726-A345-B765E7B59C6F}" type="pres">
      <dgm:prSet presAssocID="{44C169D8-9EA0-4ABA-8B6C-7EE6DD3C1C8A}" presName="Accent" presStyleLbl="bgShp" presStyleIdx="0" presStyleCnt="6"/>
      <dgm:spPr/>
    </dgm:pt>
    <dgm:pt modelId="{35563CA7-75FF-4217-BEF1-A21185A7E1F4}" type="pres">
      <dgm:prSet presAssocID="{44C169D8-9EA0-4ABA-8B6C-7EE6DD3C1C8A}" presName="Child1" presStyleLbl="node1" presStyleIdx="0" presStyleCnt="6" custLinFactNeighborX="1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BECE5-C6BA-484A-B1CA-729355D2AF8B}" type="pres">
      <dgm:prSet presAssocID="{324E7BDE-957F-46BC-AB72-A5E3392124FA}" presName="Accent2" presStyleCnt="0"/>
      <dgm:spPr/>
    </dgm:pt>
    <dgm:pt modelId="{1A28C9B3-1675-48AA-B12A-368CB1C26C4B}" type="pres">
      <dgm:prSet presAssocID="{324E7BDE-957F-46BC-AB72-A5E3392124FA}" presName="Accent" presStyleLbl="bgShp" presStyleIdx="1" presStyleCnt="6"/>
      <dgm:spPr/>
    </dgm:pt>
    <dgm:pt modelId="{9FF8827F-45D3-48CF-B3B0-19DAB36521F5}" type="pres">
      <dgm:prSet presAssocID="{324E7BDE-957F-46BC-AB72-A5E3392124FA}" presName="Child2" presStyleLbl="node1" presStyleIdx="1" presStyleCnt="6" custLinFactNeighborX="590" custLinFactNeighborY="-41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1A230-6C2B-4E7E-962C-AA512C627A46}" type="pres">
      <dgm:prSet presAssocID="{65554501-864B-458F-B86F-CFF6374B82FC}" presName="Accent3" presStyleCnt="0"/>
      <dgm:spPr/>
    </dgm:pt>
    <dgm:pt modelId="{8216C3F1-5413-4F48-B12C-304AC63698F0}" type="pres">
      <dgm:prSet presAssocID="{65554501-864B-458F-B86F-CFF6374B82FC}" presName="Accent" presStyleLbl="bgShp" presStyleIdx="2" presStyleCnt="6"/>
      <dgm:spPr/>
    </dgm:pt>
    <dgm:pt modelId="{DFE20700-122C-45DA-B0CC-A3114A3D95A5}" type="pres">
      <dgm:prSet presAssocID="{65554501-864B-458F-B86F-CFF6374B82F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17F21-B966-40CC-BD0B-74C96009E1AB}" type="pres">
      <dgm:prSet presAssocID="{5F97AB6D-8388-4947-BC2D-18060BD6481A}" presName="Accent4" presStyleCnt="0"/>
      <dgm:spPr/>
    </dgm:pt>
    <dgm:pt modelId="{331A36E7-65D4-40CD-A5EE-42ADE6EAD6F0}" type="pres">
      <dgm:prSet presAssocID="{5F97AB6D-8388-4947-BC2D-18060BD6481A}" presName="Accent" presStyleLbl="bgShp" presStyleIdx="3" presStyleCnt="6"/>
      <dgm:spPr/>
    </dgm:pt>
    <dgm:pt modelId="{0A60F4D9-22C9-40AE-9E8D-D7726752157B}" type="pres">
      <dgm:prSet presAssocID="{5F97AB6D-8388-4947-BC2D-18060BD6481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F3D06-AA9F-4416-9BC7-8727AA229658}" type="pres">
      <dgm:prSet presAssocID="{BF51AAB6-21E6-4ABB-A4DD-AE5F0B22127D}" presName="Accent5" presStyleCnt="0"/>
      <dgm:spPr/>
    </dgm:pt>
    <dgm:pt modelId="{A1D203C4-25EE-442D-8829-FD33F820D0BC}" type="pres">
      <dgm:prSet presAssocID="{BF51AAB6-21E6-4ABB-A4DD-AE5F0B22127D}" presName="Accent" presStyleLbl="bgShp" presStyleIdx="4" presStyleCnt="6"/>
      <dgm:spPr/>
    </dgm:pt>
    <dgm:pt modelId="{3B0474D8-C626-4AF4-AB91-BD68832AE15D}" type="pres">
      <dgm:prSet presAssocID="{BF51AAB6-21E6-4ABB-A4DD-AE5F0B22127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AE612-59F0-4B61-A94B-755207117610}" type="pres">
      <dgm:prSet presAssocID="{605F0D45-0158-43A4-A23D-98C295CF3DEF}" presName="Accent6" presStyleCnt="0"/>
      <dgm:spPr/>
    </dgm:pt>
    <dgm:pt modelId="{6A33F090-B494-468F-BDC4-5240E79A958E}" type="pres">
      <dgm:prSet presAssocID="{605F0D45-0158-43A4-A23D-98C295CF3DEF}" presName="Accent" presStyleLbl="bgShp" presStyleIdx="5" presStyleCnt="6"/>
      <dgm:spPr/>
    </dgm:pt>
    <dgm:pt modelId="{60FADC15-52F5-4510-B325-2536769F38B3}" type="pres">
      <dgm:prSet presAssocID="{605F0D45-0158-43A4-A23D-98C295CF3DEF}" presName="Child6" presStyleLbl="node1" presStyleIdx="5" presStyleCnt="6" custLinFactNeighborX="211" custLinFactNeighborY="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1EE762-D6F3-4041-BB82-46621EDEECFE}" type="presOf" srcId="{605F0D45-0158-43A4-A23D-98C295CF3DEF}" destId="{60FADC15-52F5-4510-B325-2536769F38B3}" srcOrd="0" destOrd="0" presId="urn:microsoft.com/office/officeart/2011/layout/HexagonRadial"/>
    <dgm:cxn modelId="{85B0B704-B1F6-400A-B7AE-0C3E93682996}" srcId="{224D2680-AD27-406A-9EFC-314231CF0B5D}" destId="{44C169D8-9EA0-4ABA-8B6C-7EE6DD3C1C8A}" srcOrd="0" destOrd="0" parTransId="{518E660D-B937-43F3-94C7-DB7D98B24F8C}" sibTransId="{7A8125CD-5CD8-4548-ADA3-2DF9203F2FD7}"/>
    <dgm:cxn modelId="{5F7705AF-9647-447E-8ED4-1A2BB594C9D9}" type="presOf" srcId="{BF51AAB6-21E6-4ABB-A4DD-AE5F0B22127D}" destId="{3B0474D8-C626-4AF4-AB91-BD68832AE15D}" srcOrd="0" destOrd="0" presId="urn:microsoft.com/office/officeart/2011/layout/HexagonRadial"/>
    <dgm:cxn modelId="{0F87D7EF-1394-4145-8197-F9E645A5065C}" srcId="{C99F7C0C-072B-403D-9518-89A3800A87B3}" destId="{224D2680-AD27-406A-9EFC-314231CF0B5D}" srcOrd="0" destOrd="0" parTransId="{A69EE4D7-1591-4E00-98ED-C96B81B79139}" sibTransId="{B05BBFBC-2042-4861-8641-AB6CEF512753}"/>
    <dgm:cxn modelId="{5BFF1775-B500-46D2-B9A2-84A325E036DE}" type="presOf" srcId="{324E7BDE-957F-46BC-AB72-A5E3392124FA}" destId="{9FF8827F-45D3-48CF-B3B0-19DAB36521F5}" srcOrd="0" destOrd="0" presId="urn:microsoft.com/office/officeart/2011/layout/HexagonRadial"/>
    <dgm:cxn modelId="{91CA9066-A917-47BA-941D-9FFFA6E5D2AE}" type="presOf" srcId="{5F97AB6D-8388-4947-BC2D-18060BD6481A}" destId="{0A60F4D9-22C9-40AE-9E8D-D7726752157B}" srcOrd="0" destOrd="0" presId="urn:microsoft.com/office/officeart/2011/layout/HexagonRadial"/>
    <dgm:cxn modelId="{DC135F30-04D6-42AD-95D3-899CD646A0AF}" srcId="{224D2680-AD27-406A-9EFC-314231CF0B5D}" destId="{324E7BDE-957F-46BC-AB72-A5E3392124FA}" srcOrd="1" destOrd="0" parTransId="{B120FFB2-EBDC-4B06-97FC-7643C2AF05A7}" sibTransId="{C41B2152-B35E-4CD2-BED7-31D392AC12FF}"/>
    <dgm:cxn modelId="{990014D4-6DE0-4328-9562-07646956AAD6}" srcId="{224D2680-AD27-406A-9EFC-314231CF0B5D}" destId="{65554501-864B-458F-B86F-CFF6374B82FC}" srcOrd="2" destOrd="0" parTransId="{054D3BB5-2319-41D6-B3DA-CE31EF2136A4}" sibTransId="{401A106F-5CE0-4D59-9549-88DED6019F3B}"/>
    <dgm:cxn modelId="{945EB6A5-D99F-41B6-A5DC-DE17F481ECCB}" srcId="{224D2680-AD27-406A-9EFC-314231CF0B5D}" destId="{5F97AB6D-8388-4947-BC2D-18060BD6481A}" srcOrd="3" destOrd="0" parTransId="{B07332DB-0BA5-4151-9C0A-C73A8FAA765B}" sibTransId="{CA96F8D1-FC69-4716-A218-8BBA9904CF6A}"/>
    <dgm:cxn modelId="{1A63AADF-FBBC-47E8-92AA-4EA4B020433E}" type="presOf" srcId="{65554501-864B-458F-B86F-CFF6374B82FC}" destId="{DFE20700-122C-45DA-B0CC-A3114A3D95A5}" srcOrd="0" destOrd="0" presId="urn:microsoft.com/office/officeart/2011/layout/HexagonRadial"/>
    <dgm:cxn modelId="{7E7AE30E-B628-48F1-A58E-CF34159274E2}" type="presOf" srcId="{224D2680-AD27-406A-9EFC-314231CF0B5D}" destId="{20A87A90-64B4-4E81-B3B0-D5A30DE2176F}" srcOrd="0" destOrd="0" presId="urn:microsoft.com/office/officeart/2011/layout/HexagonRadial"/>
    <dgm:cxn modelId="{0271D616-2649-4F37-9CA2-198D0453AF8A}" type="presOf" srcId="{44C169D8-9EA0-4ABA-8B6C-7EE6DD3C1C8A}" destId="{35563CA7-75FF-4217-BEF1-A21185A7E1F4}" srcOrd="0" destOrd="0" presId="urn:microsoft.com/office/officeart/2011/layout/HexagonRadial"/>
    <dgm:cxn modelId="{C8552D31-3667-4125-AEC0-8AF601349C62}" type="presOf" srcId="{C99F7C0C-072B-403D-9518-89A3800A87B3}" destId="{368F9D2A-52CB-4EE7-9992-E8A84F5DAE96}" srcOrd="0" destOrd="0" presId="urn:microsoft.com/office/officeart/2011/layout/HexagonRadial"/>
    <dgm:cxn modelId="{28D6F042-02CD-4502-933E-437F758AE262}" srcId="{224D2680-AD27-406A-9EFC-314231CF0B5D}" destId="{BF51AAB6-21E6-4ABB-A4DD-AE5F0B22127D}" srcOrd="4" destOrd="0" parTransId="{75AAD5B0-A1A8-44C3-B252-85DDE18D511C}" sibTransId="{8D1192C6-5BAE-45FB-8F78-86664B4DC2D5}"/>
    <dgm:cxn modelId="{87C68800-D3C0-4BB3-B4A8-F665C35E7C38}" srcId="{224D2680-AD27-406A-9EFC-314231CF0B5D}" destId="{605F0D45-0158-43A4-A23D-98C295CF3DEF}" srcOrd="5" destOrd="0" parTransId="{47CFE172-5AF1-4DD6-A2CA-3599666EC661}" sibTransId="{7BD22FCE-2056-4679-9F57-E31BC1345777}"/>
    <dgm:cxn modelId="{9CF7777C-FEBD-4354-B6BF-B53E431CCA16}" type="presParOf" srcId="{368F9D2A-52CB-4EE7-9992-E8A84F5DAE96}" destId="{20A87A90-64B4-4E81-B3B0-D5A30DE2176F}" srcOrd="0" destOrd="0" presId="urn:microsoft.com/office/officeart/2011/layout/HexagonRadial"/>
    <dgm:cxn modelId="{E0679BD4-BB14-41AF-BD25-9FB51E96DA7F}" type="presParOf" srcId="{368F9D2A-52CB-4EE7-9992-E8A84F5DAE96}" destId="{466E4914-032F-4E3D-92BD-C639DDCB5938}" srcOrd="1" destOrd="0" presId="urn:microsoft.com/office/officeart/2011/layout/HexagonRadial"/>
    <dgm:cxn modelId="{D33A5092-9106-4E1B-9176-7868E8039B6A}" type="presParOf" srcId="{466E4914-032F-4E3D-92BD-C639DDCB5938}" destId="{E78AACC5-7933-4726-A345-B765E7B59C6F}" srcOrd="0" destOrd="0" presId="urn:microsoft.com/office/officeart/2011/layout/HexagonRadial"/>
    <dgm:cxn modelId="{41424094-9A5C-4ADD-A374-DA138948ACCC}" type="presParOf" srcId="{368F9D2A-52CB-4EE7-9992-E8A84F5DAE96}" destId="{35563CA7-75FF-4217-BEF1-A21185A7E1F4}" srcOrd="2" destOrd="0" presId="urn:microsoft.com/office/officeart/2011/layout/HexagonRadial"/>
    <dgm:cxn modelId="{9E30A32F-A25B-457C-A0A2-236778E195BE}" type="presParOf" srcId="{368F9D2A-52CB-4EE7-9992-E8A84F5DAE96}" destId="{60FBECE5-C6BA-484A-B1CA-729355D2AF8B}" srcOrd="3" destOrd="0" presId="urn:microsoft.com/office/officeart/2011/layout/HexagonRadial"/>
    <dgm:cxn modelId="{35071E38-F055-4BA1-A8DA-731D3FF18E06}" type="presParOf" srcId="{60FBECE5-C6BA-484A-B1CA-729355D2AF8B}" destId="{1A28C9B3-1675-48AA-B12A-368CB1C26C4B}" srcOrd="0" destOrd="0" presId="urn:microsoft.com/office/officeart/2011/layout/HexagonRadial"/>
    <dgm:cxn modelId="{1DDC8A03-F47E-43E5-85FF-938F5824F852}" type="presParOf" srcId="{368F9D2A-52CB-4EE7-9992-E8A84F5DAE96}" destId="{9FF8827F-45D3-48CF-B3B0-19DAB36521F5}" srcOrd="4" destOrd="0" presId="urn:microsoft.com/office/officeart/2011/layout/HexagonRadial"/>
    <dgm:cxn modelId="{818015C2-ACAD-43E1-B41D-540A99F3DB60}" type="presParOf" srcId="{368F9D2A-52CB-4EE7-9992-E8A84F5DAE96}" destId="{A481A230-6C2B-4E7E-962C-AA512C627A46}" srcOrd="5" destOrd="0" presId="urn:microsoft.com/office/officeart/2011/layout/HexagonRadial"/>
    <dgm:cxn modelId="{A92C68A2-8AB2-4899-A989-2D39532C31FB}" type="presParOf" srcId="{A481A230-6C2B-4E7E-962C-AA512C627A46}" destId="{8216C3F1-5413-4F48-B12C-304AC63698F0}" srcOrd="0" destOrd="0" presId="urn:microsoft.com/office/officeart/2011/layout/HexagonRadial"/>
    <dgm:cxn modelId="{82FA5830-41F2-40E9-8763-BD48649B80CF}" type="presParOf" srcId="{368F9D2A-52CB-4EE7-9992-E8A84F5DAE96}" destId="{DFE20700-122C-45DA-B0CC-A3114A3D95A5}" srcOrd="6" destOrd="0" presId="urn:microsoft.com/office/officeart/2011/layout/HexagonRadial"/>
    <dgm:cxn modelId="{44FEC6F4-F7AC-4A7F-B5E6-F2067291949E}" type="presParOf" srcId="{368F9D2A-52CB-4EE7-9992-E8A84F5DAE96}" destId="{7CE17F21-B966-40CC-BD0B-74C96009E1AB}" srcOrd="7" destOrd="0" presId="urn:microsoft.com/office/officeart/2011/layout/HexagonRadial"/>
    <dgm:cxn modelId="{20A7329B-315B-45C5-92DF-308CEBE845B0}" type="presParOf" srcId="{7CE17F21-B966-40CC-BD0B-74C96009E1AB}" destId="{331A36E7-65D4-40CD-A5EE-42ADE6EAD6F0}" srcOrd="0" destOrd="0" presId="urn:microsoft.com/office/officeart/2011/layout/HexagonRadial"/>
    <dgm:cxn modelId="{52A59E57-F06B-487C-9E8B-7FC344848445}" type="presParOf" srcId="{368F9D2A-52CB-4EE7-9992-E8A84F5DAE96}" destId="{0A60F4D9-22C9-40AE-9E8D-D7726752157B}" srcOrd="8" destOrd="0" presId="urn:microsoft.com/office/officeart/2011/layout/HexagonRadial"/>
    <dgm:cxn modelId="{B24ECE57-347B-43EE-A74B-C7F9D89784DF}" type="presParOf" srcId="{368F9D2A-52CB-4EE7-9992-E8A84F5DAE96}" destId="{464F3D06-AA9F-4416-9BC7-8727AA229658}" srcOrd="9" destOrd="0" presId="urn:microsoft.com/office/officeart/2011/layout/HexagonRadial"/>
    <dgm:cxn modelId="{2617BD93-6AE2-4C2E-B9A8-503E59A88819}" type="presParOf" srcId="{464F3D06-AA9F-4416-9BC7-8727AA229658}" destId="{A1D203C4-25EE-442D-8829-FD33F820D0BC}" srcOrd="0" destOrd="0" presId="urn:microsoft.com/office/officeart/2011/layout/HexagonRadial"/>
    <dgm:cxn modelId="{5453012B-B9D6-4214-8CA2-F26587D99156}" type="presParOf" srcId="{368F9D2A-52CB-4EE7-9992-E8A84F5DAE96}" destId="{3B0474D8-C626-4AF4-AB91-BD68832AE15D}" srcOrd="10" destOrd="0" presId="urn:microsoft.com/office/officeart/2011/layout/HexagonRadial"/>
    <dgm:cxn modelId="{CC73ECE3-E2F0-40F7-AC9D-E6CAAA5F0527}" type="presParOf" srcId="{368F9D2A-52CB-4EE7-9992-E8A84F5DAE96}" destId="{098AE612-59F0-4B61-A94B-755207117610}" srcOrd="11" destOrd="0" presId="urn:microsoft.com/office/officeart/2011/layout/HexagonRadial"/>
    <dgm:cxn modelId="{F625DDEC-53A2-45F8-984D-8B55455F02DF}" type="presParOf" srcId="{098AE612-59F0-4B61-A94B-755207117610}" destId="{6A33F090-B494-468F-BDC4-5240E79A958E}" srcOrd="0" destOrd="0" presId="urn:microsoft.com/office/officeart/2011/layout/HexagonRadial"/>
    <dgm:cxn modelId="{1645724E-D156-4C13-9008-53C324CF891C}" type="presParOf" srcId="{368F9D2A-52CB-4EE7-9992-E8A84F5DAE96}" destId="{60FADC15-52F5-4510-B325-2536769F38B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87A90-64B4-4E81-B3B0-D5A30DE2176F}">
      <dsp:nvSpPr>
        <dsp:cNvPr id="0" name=""/>
        <dsp:cNvSpPr/>
      </dsp:nvSpPr>
      <dsp:spPr>
        <a:xfrm>
          <a:off x="2736294" y="1944221"/>
          <a:ext cx="2480189" cy="2145463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Факторы, влияющие на адаптацию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47296" y="2299754"/>
        <a:ext cx="1658185" cy="1434397"/>
      </dsp:txXfrm>
    </dsp:sp>
    <dsp:sp modelId="{1A28C9B3-1675-48AA-B12A-368CB1C26C4B}">
      <dsp:nvSpPr>
        <dsp:cNvPr id="0" name=""/>
        <dsp:cNvSpPr/>
      </dsp:nvSpPr>
      <dsp:spPr>
        <a:xfrm>
          <a:off x="4201123" y="924841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63CA7-75FF-4217-BEF1-A21185A7E1F4}">
      <dsp:nvSpPr>
        <dsp:cNvPr id="0" name=""/>
        <dsp:cNvSpPr/>
      </dsp:nvSpPr>
      <dsp:spPr>
        <a:xfrm>
          <a:off x="2880310" y="0"/>
          <a:ext cx="2032497" cy="1758348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solidFill>
                <a:schemeClr val="tx1"/>
              </a:solidFill>
            </a:rPr>
            <a:t>Возраст</a:t>
          </a:r>
          <a:endParaRPr lang="ru-RU" sz="2400" b="0" i="0" kern="1200" dirty="0">
            <a:solidFill>
              <a:schemeClr val="tx1"/>
            </a:solidFill>
          </a:endParaRPr>
        </a:p>
      </dsp:txBody>
      <dsp:txXfrm>
        <a:off x="3217138" y="291396"/>
        <a:ext cx="1358841" cy="1175556"/>
      </dsp:txXfrm>
    </dsp:sp>
    <dsp:sp modelId="{8216C3F1-5413-4F48-B12C-304AC63698F0}">
      <dsp:nvSpPr>
        <dsp:cNvPr id="0" name=""/>
        <dsp:cNvSpPr/>
      </dsp:nvSpPr>
      <dsp:spPr>
        <a:xfrm>
          <a:off x="5293237" y="2432171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8827F-45D3-48CF-B3B0-19DAB36521F5}">
      <dsp:nvSpPr>
        <dsp:cNvPr id="0" name=""/>
        <dsp:cNvSpPr/>
      </dsp:nvSpPr>
      <dsp:spPr>
        <a:xfrm>
          <a:off x="4752538" y="1008109"/>
          <a:ext cx="2032497" cy="1758348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Состояние здоровья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089366" y="1299505"/>
        <a:ext cx="1358841" cy="1175556"/>
      </dsp:txXfrm>
    </dsp:sp>
    <dsp:sp modelId="{331A36E7-65D4-40CD-A5EE-42ADE6EAD6F0}">
      <dsp:nvSpPr>
        <dsp:cNvPr id="0" name=""/>
        <dsp:cNvSpPr/>
      </dsp:nvSpPr>
      <dsp:spPr>
        <a:xfrm>
          <a:off x="4534585" y="4133662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20700-122C-45DA-B0CC-A3114A3D95A5}">
      <dsp:nvSpPr>
        <dsp:cNvPr id="0" name=""/>
        <dsp:cNvSpPr/>
      </dsp:nvSpPr>
      <dsp:spPr>
        <a:xfrm>
          <a:off x="4740546" y="3207610"/>
          <a:ext cx="2032497" cy="1758348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Уровень развития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077374" y="3499006"/>
        <a:ext cx="1358841" cy="1175556"/>
      </dsp:txXfrm>
    </dsp:sp>
    <dsp:sp modelId="{A1D203C4-25EE-442D-8829-FD33F820D0BC}">
      <dsp:nvSpPr>
        <dsp:cNvPr id="0" name=""/>
        <dsp:cNvSpPr/>
      </dsp:nvSpPr>
      <dsp:spPr>
        <a:xfrm>
          <a:off x="2652664" y="4310283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0F4D9-22C9-40AE-9E8D-D7726752157B}">
      <dsp:nvSpPr>
        <dsp:cNvPr id="0" name=""/>
        <dsp:cNvSpPr/>
      </dsp:nvSpPr>
      <dsp:spPr>
        <a:xfrm>
          <a:off x="2876510" y="4290323"/>
          <a:ext cx="2032497" cy="1758348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Биологические 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Социаль-ные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213338" y="4581719"/>
        <a:ext cx="1358841" cy="1175556"/>
      </dsp:txXfrm>
    </dsp:sp>
    <dsp:sp modelId="{6A33F090-B494-468F-BDC4-5240E79A958E}">
      <dsp:nvSpPr>
        <dsp:cNvPr id="0" name=""/>
        <dsp:cNvSpPr/>
      </dsp:nvSpPr>
      <dsp:spPr>
        <a:xfrm>
          <a:off x="1542665" y="2803559"/>
          <a:ext cx="935768" cy="8062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474D8-C626-4AF4-AB91-BD68832AE15D}">
      <dsp:nvSpPr>
        <dsp:cNvPr id="0" name=""/>
        <dsp:cNvSpPr/>
      </dsp:nvSpPr>
      <dsp:spPr>
        <a:xfrm>
          <a:off x="1003820" y="3208820"/>
          <a:ext cx="2032497" cy="1758348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Умение общаться со взрослыми и </a:t>
          </a:r>
          <a:r>
            <a:rPr lang="ru-RU" sz="1800" kern="1200" dirty="0" err="1" smtClean="0">
              <a:solidFill>
                <a:schemeClr val="tx1"/>
              </a:solidFill>
            </a:rPr>
            <a:t>сверстни-ками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340648" y="3500216"/>
        <a:ext cx="1358841" cy="1175556"/>
      </dsp:txXfrm>
    </dsp:sp>
    <dsp:sp modelId="{60FADC15-52F5-4510-B325-2536769F38B3}">
      <dsp:nvSpPr>
        <dsp:cNvPr id="0" name=""/>
        <dsp:cNvSpPr/>
      </dsp:nvSpPr>
      <dsp:spPr>
        <a:xfrm>
          <a:off x="1008108" y="1080120"/>
          <a:ext cx="2032497" cy="1758348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Сформи</a:t>
          </a:r>
          <a:r>
            <a:rPr lang="ru-RU" sz="1600" kern="1200" dirty="0" smtClean="0">
              <a:solidFill>
                <a:schemeClr val="tx1"/>
              </a:solidFill>
            </a:rPr>
            <a:t>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рованность</a:t>
          </a:r>
          <a:r>
            <a:rPr lang="ru-RU" sz="1600" kern="1200" dirty="0" smtClean="0">
              <a:solidFill>
                <a:schemeClr val="tx1"/>
              </a:solidFill>
            </a:rPr>
            <a:t> предметной и игровой деятельности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344936" y="1371516"/>
        <a:ext cx="1358841" cy="1175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1D2DF-659A-4A3C-AB68-641A8A541D60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AA9E7-EAAF-4869-9D74-628CBEB4A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1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799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70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45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32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79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875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92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996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91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40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75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94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AA9E7-EAAF-4869-9D74-628CBEB4A0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58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0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0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84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7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9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5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65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B8825-3509-4A33-A83A-59D13D8EEBC1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AF3E-AA2A-44DA-A24E-CEAC89C3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2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gif"/><Relationship Id="rId5" Type="http://schemas.openxmlformats.org/officeDocument/2006/relationships/image" Target="../media/image18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2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1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273630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Рекомендации для родителей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4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Адаптация детей </a:t>
            </a:r>
            <a:br>
              <a:rPr lang="ru-RU" sz="4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детскому саду»</a:t>
            </a:r>
            <a:br>
              <a:rPr lang="ru-RU" sz="4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8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589240"/>
            <a:ext cx="4032448" cy="1098419"/>
          </a:xfrm>
        </p:spPr>
        <p:txBody>
          <a:bodyPr>
            <a:normAutofit fontScale="92500" lnSpcReduction="2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Подготовила  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педагог-психолог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Гришанова Т.А.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22" y="3212976"/>
            <a:ext cx="3876125" cy="294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0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6189"/>
            <a:ext cx="8640960" cy="61206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</a:t>
            </a:r>
            <a:r>
              <a:rPr lang="ru-RU" b="1" i="1" u="sng" dirty="0" smtClean="0">
                <a:solidFill>
                  <a:srgbClr val="FF0000"/>
                </a:solidFill>
              </a:rPr>
              <a:t>Советы </a:t>
            </a:r>
            <a:r>
              <a:rPr lang="ru-RU" b="1" i="1" u="sng" dirty="0">
                <a:solidFill>
                  <a:srgbClr val="FF0000"/>
                </a:solidFill>
              </a:rPr>
              <a:t>для </a:t>
            </a:r>
            <a:r>
              <a:rPr lang="ru-RU" b="1" i="1" u="sng" dirty="0" smtClean="0">
                <a:solidFill>
                  <a:srgbClr val="FF0000"/>
                </a:solidFill>
              </a:rPr>
              <a:t>родителей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sz="3100" b="1" i="1" dirty="0" smtClean="0">
                <a:solidFill>
                  <a:srgbClr val="002060"/>
                </a:solidFill>
              </a:rPr>
              <a:t>В период адаптации нежелательно разрушать любые привычки, в том числе и вредные, т.к. это осложнит процесс.</a:t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3100" b="1" i="1" dirty="0">
                <a:solidFill>
                  <a:srgbClr val="002060"/>
                </a:solidFill>
              </a:rPr>
              <a:t/>
            </a:r>
            <a:br>
              <a:rPr lang="ru-RU" sz="3100" b="1" i="1" dirty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     Покупайте вещи для детского сада вместе с ребенком.</a:t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    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Солнце 29"/>
          <p:cNvSpPr/>
          <p:nvPr/>
        </p:nvSpPr>
        <p:spPr>
          <a:xfrm>
            <a:off x="279433" y="2134000"/>
            <a:ext cx="504056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лнце 31"/>
          <p:cNvSpPr/>
          <p:nvPr/>
        </p:nvSpPr>
        <p:spPr>
          <a:xfrm>
            <a:off x="314155" y="4293096"/>
            <a:ext cx="504056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3" y="548680"/>
            <a:ext cx="1381125" cy="1381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32" y="949309"/>
            <a:ext cx="1143000" cy="742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365279"/>
            <a:ext cx="1076325" cy="10382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5" y="5239295"/>
            <a:ext cx="1076325" cy="11144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860" y="5301208"/>
            <a:ext cx="8858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2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002060"/>
                </a:solidFill>
              </a:rPr>
              <a:t>            Рассказывайте </a:t>
            </a:r>
            <a:r>
              <a:rPr lang="ru-RU" sz="2800" b="1" i="1" dirty="0">
                <a:solidFill>
                  <a:srgbClr val="002060"/>
                </a:solidFill>
              </a:rPr>
              <a:t>о детском саде, </a:t>
            </a: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           отвечайте </a:t>
            </a:r>
            <a:r>
              <a:rPr lang="ru-RU" sz="2800" b="1" i="1" dirty="0">
                <a:solidFill>
                  <a:srgbClr val="002060"/>
                </a:solidFill>
              </a:rPr>
              <a:t>на вопросы</a:t>
            </a:r>
            <a:r>
              <a:rPr lang="ru-RU" sz="2800" b="1" i="1" dirty="0" smtClean="0">
                <a:solidFill>
                  <a:srgbClr val="002060"/>
                </a:solidFill>
              </a:rPr>
              <a:t>.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/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Рекомендуется </a:t>
            </a:r>
            <a:r>
              <a:rPr lang="ru-RU" sz="2800" b="1" i="1" dirty="0">
                <a:solidFill>
                  <a:srgbClr val="002060"/>
                </a:solidFill>
              </a:rPr>
              <a:t>укороченный день</a:t>
            </a:r>
            <a:r>
              <a:rPr lang="ru-RU" sz="2800" b="1" i="1" dirty="0" smtClean="0">
                <a:solidFill>
                  <a:srgbClr val="002060"/>
                </a:solidFill>
              </a:rPr>
              <a:t>.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 Соблюдайте </a:t>
            </a:r>
            <a:r>
              <a:rPr lang="ru-RU" sz="2800" b="1" i="1" dirty="0">
                <a:solidFill>
                  <a:srgbClr val="002060"/>
                </a:solidFill>
              </a:rPr>
              <a:t>режим.</a:t>
            </a: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/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/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            Ваше </a:t>
            </a:r>
            <a:r>
              <a:rPr lang="ru-RU" sz="2800" b="1" i="1" dirty="0">
                <a:solidFill>
                  <a:srgbClr val="002060"/>
                </a:solidFill>
              </a:rPr>
              <a:t>вежливое и приветливое     обращение к сотрудникам д/с. </a:t>
            </a:r>
            <a:r>
              <a:rPr lang="ru-RU" sz="2800" b="1" i="1" dirty="0" smtClean="0">
                <a:solidFill>
                  <a:srgbClr val="002060"/>
                </a:solidFill>
              </a:rPr>
              <a:t>Расположит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            </a:t>
            </a:r>
            <a:r>
              <a:rPr lang="ru-RU" sz="2800" b="1" i="1" dirty="0">
                <a:solidFill>
                  <a:srgbClr val="002060"/>
                </a:solidFill>
              </a:rPr>
              <a:t>малыша к общению с ними.</a:t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/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           </a:t>
            </a:r>
            <a:endParaRPr lang="ru-RU" sz="3600" dirty="0"/>
          </a:p>
        </p:txBody>
      </p:sp>
      <p:sp>
        <p:nvSpPr>
          <p:cNvPr id="5" name="Солнце 4"/>
          <p:cNvSpPr/>
          <p:nvPr/>
        </p:nvSpPr>
        <p:spPr>
          <a:xfrm>
            <a:off x="1056379" y="591342"/>
            <a:ext cx="504056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1136356" y="1791439"/>
            <a:ext cx="504056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1197202" y="2774666"/>
            <a:ext cx="504056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52423"/>
            <a:ext cx="1076325" cy="10382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03" y="4805660"/>
            <a:ext cx="1104900" cy="17145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53" y="5157192"/>
            <a:ext cx="1114226" cy="13629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9" y="152423"/>
            <a:ext cx="781050" cy="942975"/>
          </a:xfrm>
          <a:prstGeom prst="rect">
            <a:avLst/>
          </a:prstGeom>
        </p:spPr>
      </p:pic>
      <p:sp>
        <p:nvSpPr>
          <p:cNvPr id="11" name="Солнце 10"/>
          <p:cNvSpPr/>
          <p:nvPr/>
        </p:nvSpPr>
        <p:spPr>
          <a:xfrm>
            <a:off x="1154975" y="3874919"/>
            <a:ext cx="504056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9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Ошибки родителей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179512" y="1196752"/>
            <a:ext cx="4176464" cy="28083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«Будешь  плохо вести себя – не заберу из сада…»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2015715" y="3212976"/>
            <a:ext cx="45719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4860032" y="1124745"/>
            <a:ext cx="4176464" cy="25202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«Вот пойдешь в садик- тебя там воспитатель  накажет…»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Облако 18"/>
          <p:cNvSpPr/>
          <p:nvPr/>
        </p:nvSpPr>
        <p:spPr>
          <a:xfrm>
            <a:off x="179512" y="4149080"/>
            <a:ext cx="3744415" cy="270892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«..Как же ты будешь там без меня кушать, одеваться, спать…»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Облако 20"/>
          <p:cNvSpPr/>
          <p:nvPr/>
        </p:nvSpPr>
        <p:spPr>
          <a:xfrm>
            <a:off x="5253818" y="3645025"/>
            <a:ext cx="3890182" cy="31919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«Если пойдешь в сад, то я тебе  куплю…»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3235835"/>
            <a:ext cx="1329892" cy="180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5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5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0824" y="1412776"/>
            <a:ext cx="8003538" cy="92333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246541"/>
            <a:ext cx="1944216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787"/>
            <a:ext cx="8301608" cy="6552728"/>
          </a:xfrm>
        </p:spPr>
        <p:txBody>
          <a:bodyPr>
            <a:normAutofit fontScale="90000"/>
          </a:bodyPr>
          <a:lstStyle/>
          <a:p>
            <a:r>
              <a:rPr lang="ru-RU" sz="4900" i="1" dirty="0" smtClean="0">
                <a:solidFill>
                  <a:srgbClr val="FF0000"/>
                </a:solidFill>
              </a:rPr>
              <a:t>Адаптация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это процесс вхождения в новую среду и приспособления к ее условиям                               </a:t>
            </a:r>
            <a:r>
              <a:rPr lang="ru-RU" sz="3600" b="1" i="1" dirty="0" smtClean="0">
                <a:solidFill>
                  <a:srgbClr val="FFFF00"/>
                </a:solidFill>
              </a:rPr>
              <a:t>Особенности:</a:t>
            </a:r>
            <a:br>
              <a:rPr lang="ru-RU" sz="3600" b="1" i="1" dirty="0" smtClean="0">
                <a:solidFill>
                  <a:srgbClr val="FFFF00"/>
                </a:solidFill>
              </a:rPr>
            </a:b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1</a:t>
            </a:r>
            <a:r>
              <a:rPr lang="ru-RU" sz="3600" dirty="0" smtClean="0"/>
              <a:t>у детей происходит смена                               выработанных условных рефлексов.</a:t>
            </a:r>
            <a:br>
              <a:rPr lang="ru-RU" sz="3600" dirty="0" smtClean="0"/>
            </a:br>
            <a:r>
              <a:rPr lang="ru-RU" sz="3600" dirty="0" smtClean="0"/>
              <a:t>        </a:t>
            </a:r>
            <a:r>
              <a:rPr lang="ru-RU" sz="3600" dirty="0" smtClean="0">
                <a:solidFill>
                  <a:srgbClr val="FFFF00"/>
                </a:solidFill>
              </a:rPr>
              <a:t>2</a:t>
            </a:r>
            <a:r>
              <a:rPr lang="ru-RU" sz="3600" dirty="0" smtClean="0"/>
              <a:t>. ребенок переживает стресс. Наблюдаются изменения в поведении.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</a:t>
            </a:r>
            <a:r>
              <a:rPr lang="ru-RU" sz="3600" dirty="0" smtClean="0">
                <a:solidFill>
                  <a:srgbClr val="FFFF00"/>
                </a:solidFill>
              </a:rPr>
              <a:t>3</a:t>
            </a:r>
            <a:r>
              <a:rPr lang="ru-RU" sz="3600" dirty="0" smtClean="0"/>
              <a:t>.ослабевает иммунная система     организма.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772816"/>
            <a:ext cx="2381250" cy="1905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050" y="1772816"/>
            <a:ext cx="18859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4536504" cy="98072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908002"/>
              </p:ext>
            </p:extLst>
          </p:nvPr>
        </p:nvGraphicFramePr>
        <p:xfrm>
          <a:off x="457200" y="797769"/>
          <a:ext cx="8229600" cy="5943600"/>
        </p:xfrm>
        <a:graphic>
          <a:graphicData uri="http://schemas.openxmlformats.org/drawingml/2006/table">
            <a:tbl>
              <a:tblPr firstRow="1" firstCol="1" bandRow="1" bandCol="1">
                <a:solidFill>
                  <a:srgbClr val="00B050"/>
                </a:solidFill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743200"/>
                <a:gridCol w="2739752"/>
                <a:gridCol w="2746648"/>
              </a:tblGrid>
              <a:tr h="561662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</a:rPr>
                        <a:t>Легкая</a:t>
                      </a:r>
                      <a:r>
                        <a:rPr lang="ru-RU" sz="2800" b="1" i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К 20-му дню пребывания в детском саду нормализуется сон, аппетит, идет на контакт со сверстниками и взрослыми.</a:t>
                      </a:r>
                    </a:p>
                    <a:p>
                      <a:r>
                        <a:rPr lang="ru-RU" sz="2400" i="1" baseline="0" dirty="0" err="1" smtClean="0">
                          <a:solidFill>
                            <a:srgbClr val="FFFF00"/>
                          </a:solidFill>
                        </a:rPr>
                        <a:t>Заболевае-мость</a:t>
                      </a:r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не более одного раза, </a:t>
                      </a:r>
                    </a:p>
                    <a:p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без осложнений </a:t>
                      </a:r>
                      <a:endParaRPr lang="ru-RU" sz="2400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Средняя </a:t>
                      </a:r>
                    </a:p>
                    <a:p>
                      <a:r>
                        <a:rPr lang="ru-RU" sz="24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Длительность</a:t>
                      </a:r>
                      <a:r>
                        <a:rPr lang="ru-RU" sz="2400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20-40 дней. Неустойчивость настроения, отсутствие аппетита,</a:t>
                      </a:r>
                    </a:p>
                    <a:p>
                      <a:r>
                        <a:rPr lang="ru-RU" sz="2400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беспокойный сон, снижение веса.</a:t>
                      </a:r>
                    </a:p>
                    <a:p>
                      <a:r>
                        <a:rPr lang="ru-RU" sz="2400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Заболеваемость более 2 раз</a:t>
                      </a:r>
                      <a:endParaRPr lang="ru-RU" sz="2400" i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        Тяжелая </a:t>
                      </a:r>
                    </a:p>
                    <a:p>
                      <a:r>
                        <a:rPr lang="ru-RU" sz="2400" i="1" dirty="0" smtClean="0">
                          <a:solidFill>
                            <a:schemeClr val="accent5"/>
                          </a:solidFill>
                        </a:rPr>
                        <a:t>Длиться от 2 до 6 месяцев. Ребенок болеет, теряет в весе, появление патологических привычек. </a:t>
                      </a:r>
                      <a:r>
                        <a:rPr lang="ru-RU" sz="2400" i="1" dirty="0" smtClean="0">
                          <a:solidFill>
                            <a:schemeClr val="accent5"/>
                          </a:solidFill>
                        </a:rPr>
                        <a:t>замедляется</a:t>
                      </a:r>
                      <a:r>
                        <a:rPr lang="ru-RU" sz="2400" i="1" baseline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ru-RU" sz="2400" i="1" baseline="0" dirty="0" smtClean="0">
                          <a:solidFill>
                            <a:schemeClr val="accent5"/>
                          </a:solidFill>
                        </a:rPr>
                        <a:t>нервно-психическое развитие. Ребенок становится замкнутым.</a:t>
                      </a:r>
                      <a:endParaRPr lang="ru-RU" sz="24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0"/>
            <a:ext cx="1143000" cy="742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96" y="116632"/>
            <a:ext cx="1143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3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178698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Этапы  развития адаптации</a:t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          </a:t>
            </a:r>
            <a:r>
              <a:rPr lang="ru-RU" sz="3600" dirty="0" smtClean="0"/>
              <a:t>1этап –подготовительный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2этап-основной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</a:t>
            </a:r>
            <a:r>
              <a:rPr lang="ru-RU" sz="3600" dirty="0" smtClean="0"/>
              <a:t>  3 </a:t>
            </a:r>
            <a:r>
              <a:rPr lang="ru-RU" sz="3600" dirty="0" smtClean="0"/>
              <a:t>этап -заключительный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653136"/>
            <a:ext cx="9334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0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1.Подготовительный к адаптации этап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Цель: </a:t>
            </a:r>
            <a:r>
              <a:rPr lang="ru-RU" sz="3600" i="1" dirty="0" smtClean="0"/>
              <a:t>сформировать стереотипы в поведении ребенка, которые помогут ему безболезненно приобщиться к новым для него условиям ( за 1-2месяца)</a:t>
            </a:r>
            <a:br>
              <a:rPr lang="ru-RU" sz="3600" i="1" dirty="0" smtClean="0"/>
            </a:br>
            <a:endParaRPr lang="ru-RU" sz="360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41" y="5157192"/>
            <a:ext cx="1428750" cy="142875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1216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5997352" cy="266429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2.Основной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i="1" dirty="0" smtClean="0"/>
              <a:t>создание                 положительного образа воспитателя.</a:t>
            </a:r>
            <a:br>
              <a:rPr lang="ru-RU" i="1" dirty="0" smtClean="0"/>
            </a:br>
            <a:r>
              <a:rPr lang="ru-RU" i="1" dirty="0" smtClean="0"/>
              <a:t>(постепенное, плавное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   вхождение в группу)                   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0"/>
            <a:ext cx="2193032" cy="29908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16160" y="3244334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-4-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73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90465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 этап. Заключительный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i="1" dirty="0" smtClean="0"/>
              <a:t>Нормализуется :</a:t>
            </a:r>
            <a:br>
              <a:rPr lang="ru-RU" i="1" dirty="0" smtClean="0"/>
            </a:br>
            <a:r>
              <a:rPr lang="ru-RU" i="1" dirty="0" smtClean="0"/>
              <a:t>-эмоциональное состояние</a:t>
            </a:r>
            <a:br>
              <a:rPr lang="ru-RU" i="1" dirty="0" smtClean="0"/>
            </a:br>
            <a:r>
              <a:rPr lang="ru-RU" i="1" dirty="0" smtClean="0"/>
              <a:t>-аппетит</a:t>
            </a:r>
            <a:br>
              <a:rPr lang="ru-RU" i="1" dirty="0" smtClean="0"/>
            </a:br>
            <a:r>
              <a:rPr lang="ru-RU" i="1" dirty="0" smtClean="0"/>
              <a:t>  -туалет,</a:t>
            </a:r>
            <a:br>
              <a:rPr lang="ru-RU" i="1" dirty="0" smtClean="0"/>
            </a:br>
            <a:r>
              <a:rPr lang="ru-RU" i="1" dirty="0" smtClean="0"/>
              <a:t> -сон.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933056"/>
            <a:ext cx="3024336" cy="27462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933057"/>
            <a:ext cx="2736304" cy="274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9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85264191"/>
              </p:ext>
            </p:extLst>
          </p:nvPr>
        </p:nvGraphicFramePr>
        <p:xfrm>
          <a:off x="683568" y="548680"/>
          <a:ext cx="777686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076325" cy="1038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57192"/>
            <a:ext cx="1885950" cy="14192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86346"/>
            <a:ext cx="1104900" cy="1714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7810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4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1997839"/>
            <a:ext cx="51845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рудность  засыпания, беспокойный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сон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сталость, плаксивость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обидчивость,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агрессивность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рассеянность, беспокойство, упрямство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Нарушение аппетита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Игра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половыми органами, недержание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мочи.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431602"/>
            <a:ext cx="8784976" cy="1198080"/>
            <a:chOff x="58485" y="1459898"/>
            <a:chExt cx="6096000" cy="11980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8485" y="1459898"/>
              <a:ext cx="6096000" cy="11980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3600" b="1" dirty="0" smtClean="0">
                  <a:solidFill>
                    <a:srgbClr val="FFFF00"/>
                  </a:solidFill>
                </a:rPr>
                <a:t>Признаки психоэмоционального       напряжения</a:t>
              </a:r>
              <a:endParaRPr lang="ru-RU" sz="3600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58485" y="1491445"/>
              <a:ext cx="597903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200" b="1" kern="1200">
                <a:solidFill>
                  <a:srgbClr val="FF0000"/>
                </a:solidFill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32856"/>
            <a:ext cx="3384377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6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687</TotalTime>
  <Words>209</Words>
  <Application>Microsoft Office PowerPoint</Application>
  <PresentationFormat>Экран (4:3)</PresentationFormat>
  <Paragraphs>57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Рекомендации для родителей «Адаптация детей  к детскому саду» </vt:lpstr>
      <vt:lpstr>Адаптация это процесс вхождения в новую среду и приспособления к ее условиям                               Особенности:  1у детей происходит смена                               выработанных условных рефлексов.         2. ребенок переживает стресс. Наблюдаются изменения в поведении.               3.ослабевает иммунная система     организма. </vt:lpstr>
      <vt:lpstr>АДАПТАЦИЯ</vt:lpstr>
      <vt:lpstr>Этапы  развития адаптации           1этап –подготовительный     2этап-основной                    3 этап -заключительный </vt:lpstr>
      <vt:lpstr>1.Подготовительный к адаптации этап Цель: сформировать стереотипы в поведении ребенка, которые помогут ему безболезненно приобщиться к новым для него условиям ( за 1-2месяца) </vt:lpstr>
      <vt:lpstr>    2.Основной Цель: создание                 положительного образа воспитателя. (постепенное, плавное    вхождение в группу)                   </vt:lpstr>
      <vt:lpstr>3 этап. Заключительный Нормализуется : -эмоциональное состояние -аппетит   -туалет,  -сон.</vt:lpstr>
      <vt:lpstr>Презентация PowerPoint</vt:lpstr>
      <vt:lpstr>Презентация PowerPoint</vt:lpstr>
      <vt:lpstr>                          Советы для родителей         В период адаптации нежелательно разрушать любые привычки, в том числе и вредные, т.к. это осложнит процесс.        Покупайте вещи для детского сада вместе с ребенком.                 </vt:lpstr>
      <vt:lpstr>            Рассказывайте о детском саде,              отвечайте на вопросы.              Рекомендуется укороченный день.               Соблюдайте режим.                Ваше вежливое и приветливое     обращение к сотрудникам д/с. Расположит              малыша к общению с ними.              </vt:lpstr>
      <vt:lpstr>Ошибки родителей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</dc:title>
  <dc:creator>User</dc:creator>
  <cp:lastModifiedBy>User</cp:lastModifiedBy>
  <cp:revision>64</cp:revision>
  <dcterms:created xsi:type="dcterms:W3CDTF">2013-09-04T20:07:15Z</dcterms:created>
  <dcterms:modified xsi:type="dcterms:W3CDTF">2013-09-24T07:16:15Z</dcterms:modified>
</cp:coreProperties>
</file>