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3" r:id="rId4"/>
    <p:sldId id="261" r:id="rId5"/>
    <p:sldId id="264" r:id="rId6"/>
    <p:sldId id="269" r:id="rId7"/>
    <p:sldId id="266" r:id="rId8"/>
    <p:sldId id="267" r:id="rId9"/>
    <p:sldId id="268" r:id="rId10"/>
    <p:sldId id="270" r:id="rId11"/>
    <p:sldId id="271" r:id="rId12"/>
    <p:sldId id="272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505F3-34B0-4F3F-BBA6-8CFB6B75679C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D60E0-AD31-4A81-971B-353B470B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D60E0-AD31-4A81-971B-353B470BB0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C823A-CF81-47F3-B501-A85503133DA2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6C6B-BFE6-4AFA-962A-6F380132D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%3A%2F%2Fwww.allforchildren.ru%2Fpictures%2Fsun2%2Fsun103.png&amp;uinfo=sw-1007-sh-515-fw-782-fh-448-pd-1&amp;p=1&amp;text=%D0%BA%D0%B0%D1%80%D1%82%D0%B8%D0%BD%D0%BA%D0%B8%20%D0%B4%D0%B5%D1%82%D0%B5%D0%B9%20%D0%B2%20%D0%B4%D0%B5%D1%82%D1%81%D0%BA%D0%BE%D0%BC%20%D1%81%D0%B0%D0%B4%D1%83&amp;noreask=1&amp;pos=52&amp;rpt=simage&amp;lr=1094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images.yandex.ru/yandsearch?source=wiz&amp;img_url=http%3A%2F%2Fdetsad25.spb.ru%2Fwp-content%2Fuploads%2F2012%2F03%2F19.jpg&amp;uinfo=sw-1007-sh-515-fw-782-fh-448-pd-1&amp;p=4&amp;text=%D0%BA%D0%B0%D1%80%D1%82%D0%B8%D0%BD%D0%BA%D0%B8%20%D0%B4%D0%B5%D1%82%D0%B5%D0%B9%20%D0%B2%20%D0%B4%D0%B5%D1%82%D1%81%D0%BA%D0%BE%D0%BC%20%D1%81%D0%B0%D0%B4%D1%83&amp;noreask=1&amp;pos=126&amp;rpt=simage&amp;lr=10944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mages.yandex.ru/yandsearch?source=wiz&amp;text=%D0%BA%D0%B0%D1%80%D1%82%D0%B8%D0%BD%D0%BA%D0%B8%20%D1%81%D0%BF%D0%B0%D1%81%D0%B8%D0%B1%D0%BE%20%D0%B7%D0%B0%20%D0%B2%D0%BD%D0%B8%D0%BC%D0%B0%D0%BD%D0%B8%D0%B5&amp;noreask=1&amp;pos=21&amp;rpt=simage&amp;lr=10944&amp;uinfo=sw-1007-sh-515-fw-782-fh-448-pd-1&amp;img_url=http%3A%2F%2Fwww.best-animation.ru%2Flanim%2Fspasibo%2F10.gi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dirty="0" smtClean="0">
                <a:solidFill>
                  <a:srgbClr val="FF0000"/>
                </a:solidFill>
              </a:rPr>
              <a:t>Основные возрастные  особенности  детей 3-го года жизни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err="1" smtClean="0"/>
          </a:p>
          <a:p>
            <a:pPr algn="r"/>
            <a:endParaRPr lang="ru-RU" dirty="0" err="1" smtClean="0"/>
          </a:p>
          <a:p>
            <a:pPr algn="r"/>
            <a:r>
              <a:rPr lang="ru-RU" dirty="0" smtClean="0"/>
              <a:t>Подготовила: Петрова </a:t>
            </a:r>
            <a:r>
              <a:rPr lang="ru-RU" dirty="0" err="1" smtClean="0"/>
              <a:t>ю.в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Подзаголовок 4"/>
          <p:cNvSpPr txBox="1">
            <a:spLocks/>
          </p:cNvSpPr>
          <p:nvPr/>
        </p:nvSpPr>
        <p:spPr>
          <a:xfrm>
            <a:off x="1403648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2" name="Picture 2" descr="http://im7-tub-ru.yandex.net/i?id=80743781-0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0"/>
            <a:ext cx="3024336" cy="1700808"/>
          </a:xfrm>
          <a:prstGeom prst="rect">
            <a:avLst/>
          </a:prstGeom>
          <a:noFill/>
        </p:spPr>
      </p:pic>
      <p:pic>
        <p:nvPicPr>
          <p:cNvPr id="15364" name="Picture 4" descr="http://im6-tub-ru.yandex.net/i?id=226130586-09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3284984"/>
            <a:ext cx="2985120" cy="1788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Действия родителей.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rgbClr val="0070C0"/>
                </a:solidFill>
              </a:rPr>
              <a:t>• Помните, что все происходящее с вашим ребенком в этом возрасте нормально. Любое насильственное подавление таких проявлений чревато многими проблемами в будущем. Переживание любого кризиса всегда является благом для психического становления вашего ребенка.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• </a:t>
            </a:r>
            <a:r>
              <a:rPr lang="ru-RU" sz="3400" dirty="0" smtClean="0">
                <a:solidFill>
                  <a:srgbClr val="0070C0"/>
                </a:solidFill>
              </a:rPr>
              <a:t>Старайтесь оценивать только поступок вашего ребенка, не давая оценки его личности. Может не нравиться поступок, но у ребенка должно быть чувство, что глобальную любовь и доверие потерять нельзя. Именно эта уверенность должна сопровождать наказание ребенка.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7848872" cy="483209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Если ваш ребенок кричит, пинается или дерется, устраивая беспорядок, постарайтесь не отвечать агрессией на агрессию. Мир ребенка не будет уничтожен гневом. Это очень важное открытие для ребенка: мир не зависит от моих чувств, есть что-то постоянное в этом мире – например, материнская любовь. Ребенку, для которого такое открытие произошло, впоследствии будет необходимо гораздо меньше криков и истерик, чтобы его точку зрения приняли. </a:t>
            </a:r>
            <a:br>
              <a:rPr lang="ru-RU" sz="2800" dirty="0" smtClean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136904" cy="526297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• </a:t>
            </a:r>
            <a:r>
              <a:rPr lang="ru-RU" sz="2400" dirty="0" smtClean="0">
                <a:solidFill>
                  <a:srgbClr val="0070C0"/>
                </a:solidFill>
              </a:rPr>
              <a:t>В этом возрасте ребенок нащупывает границы своего психического пространства, и чрезвычайно важным моментом являются запреты, с которыми он встречается. Конечно, запреты должны быть обоснованы, и по большей части должны касаться безопасности и здоровья вашего ребенка. Важно, чтобы все взрослые, окружающие ребенка, придерживались единого взгляда на эти запреты и никакие истерики ребенка не могли бы запрет упразднить.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• Помните, что, как и всякая революция, этот период не длится вечно, и исход его зависит не только от вашего ребенка, но и от зрелости вашей позиции.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Спасибо за внимание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s40.radikal.ru/i087/1005/0c/14f8503749ea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268760"/>
            <a:ext cx="604867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Основные направления в развитии ребенка.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Развитие речи</a:t>
            </a:r>
            <a:r>
              <a:rPr lang="ru-RU" i="1" dirty="0" smtClean="0">
                <a:solidFill>
                  <a:srgbClr val="002060"/>
                </a:solidFill>
              </a:rPr>
              <a:t> – в этом возрасте ребенок учится понимать речь. Не зря он любит прислушиваться к разговору взрослых. Ему нравится слушать рассказы, сказки, стихи, </a:t>
            </a:r>
            <a:r>
              <a:rPr lang="ru-RU" i="1" dirty="0" err="1" smtClean="0">
                <a:solidFill>
                  <a:srgbClr val="002060"/>
                </a:solidFill>
              </a:rPr>
              <a:t>потешки</a:t>
            </a:r>
            <a:r>
              <a:rPr lang="ru-RU" i="1" dirty="0" smtClean="0">
                <a:solidFill>
                  <a:srgbClr val="002060"/>
                </a:solidFill>
              </a:rPr>
              <a:t> – это значит, что ребенок начинает познавать мир с помощью языка. Интересный факт, в 2-3 года словарный запас ребенка от 300 до 1500 слов. К трем годам ребенок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овладевает всеми падежами и может с помощью предлогов строить сложные предложения</a:t>
            </a:r>
            <a:endParaRPr lang="ru-RU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992888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</a:rPr>
              <a:t>Игра</a:t>
            </a:r>
            <a:r>
              <a:rPr lang="ru-RU" sz="3200" b="1" i="1" dirty="0" smtClean="0">
                <a:solidFill>
                  <a:srgbClr val="002060"/>
                </a:solidFill>
              </a:rPr>
              <a:t> - </a:t>
            </a:r>
            <a:r>
              <a:rPr lang="ru-RU" sz="3200" i="1" dirty="0" err="1" smtClean="0">
                <a:solidFill>
                  <a:srgbClr val="002060"/>
                </a:solidFill>
              </a:rPr>
              <a:t>игра</a:t>
            </a:r>
            <a:r>
              <a:rPr lang="ru-RU" sz="3200" i="1" dirty="0" smtClean="0">
                <a:solidFill>
                  <a:srgbClr val="002060"/>
                </a:solidFill>
              </a:rPr>
              <a:t> предметная, т.к. объект познания – предметы, их внутреннее устройство. Способ познания - разобрать, сломать. В этом возрасте ребенок выполняет различные действия с игрушками, которые наблюдал у взрослых, таким образом появляются игры подражания. Игра в данном возрасте чаще индивидуальная, сверстник ребенку малоинтересен. Лишь на четвертом  году дети начинают проявлять интерес к сверстнику, как партнеру по игре.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64704"/>
            <a:ext cx="7704856" cy="4955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</a:rPr>
              <a:t>Отношения со взрослыми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– </a:t>
            </a:r>
            <a:r>
              <a:rPr lang="ru-RU" sz="2400" i="1" dirty="0" smtClean="0">
                <a:solidFill>
                  <a:srgbClr val="002060"/>
                </a:solidFill>
              </a:rPr>
              <a:t>взрослый интересен как источник информации, защиты и ласки. Поэтому долгое расставание воспринимается болезненно. Но несмотря на это у них проявляется потребность в самостоятельности, происходит формирование личности.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Формирование личности (Я) – связано со становлением самосознания: он узнает себя в зеркале, знает и отзывается на свое имя, осознает свое место среди сверстников. </a:t>
            </a:r>
            <a:r>
              <a:rPr lang="ru-RU" sz="2400" i="1" dirty="0" err="1" smtClean="0">
                <a:solidFill>
                  <a:srgbClr val="002060"/>
                </a:solidFill>
              </a:rPr>
              <a:t>Трех-четырехлетки</a:t>
            </a:r>
            <a:r>
              <a:rPr lang="ru-RU" sz="2400" i="1" dirty="0" smtClean="0">
                <a:solidFill>
                  <a:srgbClr val="002060"/>
                </a:solidFill>
              </a:rPr>
              <a:t> начинают сравнивать себя  с другими людьми, складывается их самооценка, стремление соответствовать требованиям взрослых.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6462464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</a:rPr>
              <a:t>Развитие памяти</a:t>
            </a:r>
            <a:r>
              <a:rPr lang="ru-RU" sz="3200" b="1" i="1" dirty="0" smtClean="0">
                <a:solidFill>
                  <a:srgbClr val="002060"/>
                </a:solidFill>
              </a:rPr>
              <a:t> – </a:t>
            </a:r>
            <a:r>
              <a:rPr lang="ru-RU" sz="3200" i="1" dirty="0" smtClean="0">
                <a:solidFill>
                  <a:srgbClr val="002060"/>
                </a:solidFill>
              </a:rPr>
              <a:t>память непроизвольная, т.е. не может ребенок специально выучить, запомнить какую-либо информацию. Только  при многократном повторении у него формируется память. 75% детских припоминаний приходятся на возраст 3-4 года, т.е. к концу раннего возраста складывается долговременная память и её основные механизмы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64940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Стремимся к самостоятельности!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Кризис 3 лет.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400" i="1" dirty="0" smtClean="0"/>
              <a:t>     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  Кризис 3 лет – граница между ранним и дошкольным возрастом – один из наиболее трудных моментов в жизни ребенка. Это разрушение, пересмотр старой системы социальных отношений. Ребенок, отделяясь от взрослых, пытается установить с ними новые, более глубокие отношения.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    Изменение позиции ребенка – новая позиция «Я – САМ», возрастание его самостоятельности и активности, требуют от близких взрослых своевременной перестройки. Если же новые отношения с ребенком не складываются, его инициатива не поощряется, самостоятельность постоянно ограничивается, у ребенка возникают собственно КРИЗИСНЫЕ ЯВЛЕНИЯ, проявляющиеся в отношениях со взрослыми (и никогда – со сверстниками).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</a:t>
            </a:r>
            <a:r>
              <a:rPr lang="ru-RU" b="1" dirty="0">
                <a:solidFill>
                  <a:srgbClr val="FF0000"/>
                </a:solidFill>
              </a:rPr>
              <a:t>работы на </a:t>
            </a:r>
            <a:r>
              <a:rPr lang="ru-RU" b="1" dirty="0" smtClean="0">
                <a:solidFill>
                  <a:srgbClr val="FF0000"/>
                </a:solidFill>
              </a:rPr>
              <a:t>2013-2014уч.г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7992888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rgbClr val="00B050"/>
                </a:solidFill>
              </a:rPr>
              <a:t>Развитие речи – к концу года ребенок должен называть предметы мебели, одежды. Игрушки, фрукты, различать диких и домашних животных. Для полноценного развития речи в группе есть игровые зоны с различными игрушками животных, есть кукольный театр, пальчиковый театр. В группе разучиваются стишки, </a:t>
            </a:r>
            <a:r>
              <a:rPr lang="ru-RU" sz="2800" u="sng" dirty="0" err="1">
                <a:solidFill>
                  <a:srgbClr val="00B050"/>
                </a:solidFill>
              </a:rPr>
              <a:t>потешки</a:t>
            </a:r>
            <a:r>
              <a:rPr lang="ru-RU" sz="2800" u="sng" dirty="0">
                <a:solidFill>
                  <a:srgbClr val="00B050"/>
                </a:solidFill>
              </a:rPr>
              <a:t>,, пальчиковые игры. </a:t>
            </a:r>
            <a:r>
              <a:rPr lang="ru-RU" sz="2800" u="sng" dirty="0" smtClean="0">
                <a:solidFill>
                  <a:srgbClr val="00B050"/>
                </a:solidFill>
              </a:rPr>
              <a:t> 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2626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err="1">
                <a:solidFill>
                  <a:srgbClr val="00B050"/>
                </a:solidFill>
              </a:rPr>
              <a:t>Изодеятельность</a:t>
            </a:r>
            <a:r>
              <a:rPr lang="ru-RU" sz="3200" u="sng" dirty="0">
                <a:solidFill>
                  <a:srgbClr val="00B050"/>
                </a:solidFill>
              </a:rPr>
              <a:t> – правильно держать карандаш, выполнять мазки, прямые линии, знать основные цвета (желтый, красный, синий, зеленый, черный, белый).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u="sng" dirty="0">
                <a:solidFill>
                  <a:srgbClr val="00B050"/>
                </a:solidFill>
              </a:rPr>
              <a:t>Лепка – скатывать круговыми движениями и прямыми движениями пластилин.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u="sng" dirty="0">
                <a:solidFill>
                  <a:srgbClr val="00B050"/>
                </a:solidFill>
              </a:rPr>
              <a:t>Конструирование – различать виды строительного материала – кирпичики, кубики, пластины.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9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>
                <a:solidFill>
                  <a:srgbClr val="00B050"/>
                </a:solidFill>
              </a:rPr>
              <a:t>Развитие навыков самообслуживания и КГН – самостоятельно раздеваться и одеваться, расстегивать и застегивать пуговицы, правильно держать ложку, знать слова приветствия и прощания, проявлять сочувствие к сверстникам.</a:t>
            </a:r>
            <a:endParaRPr lang="ru-RU" sz="3600" dirty="0" smtClean="0">
              <a:solidFill>
                <a:srgbClr val="00B050"/>
              </a:solidFill>
            </a:endParaRPr>
          </a:p>
          <a:p>
            <a:r>
              <a:rPr lang="ru-RU" sz="3600" u="sng" dirty="0">
                <a:solidFill>
                  <a:srgbClr val="00B050"/>
                </a:solidFill>
              </a:rPr>
              <a:t>Физкультура – учим детей прыгать, бегать, реагировать на сигнал, выполнять движения согласно тексту.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633</Words>
  <Application>Microsoft Office PowerPoint</Application>
  <PresentationFormat>Экран (4:3)</PresentationFormat>
  <Paragraphs>27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Основные возрастные  особенности  детей 3-го года жизни</vt:lpstr>
      <vt:lpstr>Основные направления в развитии ребенка.</vt:lpstr>
      <vt:lpstr>Слайд 3</vt:lpstr>
      <vt:lpstr>Слайд 4</vt:lpstr>
      <vt:lpstr>Слайд 5</vt:lpstr>
      <vt:lpstr>Слайд 6</vt:lpstr>
      <vt:lpstr>Задачи работы на 2013-2014уч.г.</vt:lpstr>
      <vt:lpstr>Слайд 8</vt:lpstr>
      <vt:lpstr>Слайд 9</vt:lpstr>
      <vt:lpstr>Действия родителей.</vt:lpstr>
      <vt:lpstr>Слайд 11</vt:lpstr>
      <vt:lpstr>Слайд 12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возрастные  особенности  детей 3-го года жизни</dc:title>
  <dc:creator>user</dc:creator>
  <cp:lastModifiedBy>user</cp:lastModifiedBy>
  <cp:revision>3</cp:revision>
  <dcterms:created xsi:type="dcterms:W3CDTF">2013-09-28T19:02:29Z</dcterms:created>
  <dcterms:modified xsi:type="dcterms:W3CDTF">2013-09-29T18:30:34Z</dcterms:modified>
</cp:coreProperties>
</file>