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616" autoAdjust="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2EEDD7E-01F8-4694-BBEE-547684680095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87AC9B-B55B-479D-9456-467266BC35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D7E-01F8-4694-BBEE-547684680095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AC9B-B55B-479D-9456-467266BC35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D7E-01F8-4694-BBEE-547684680095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AC9B-B55B-479D-9456-467266BC35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2EEDD7E-01F8-4694-BBEE-547684680095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87AC9B-B55B-479D-9456-467266BC350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2EEDD7E-01F8-4694-BBEE-547684680095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87AC9B-B55B-479D-9456-467266BC35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D7E-01F8-4694-BBEE-547684680095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AC9B-B55B-479D-9456-467266BC350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D7E-01F8-4694-BBEE-547684680095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AC9B-B55B-479D-9456-467266BC350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EEDD7E-01F8-4694-BBEE-547684680095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87AC9B-B55B-479D-9456-467266BC350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D7E-01F8-4694-BBEE-547684680095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AC9B-B55B-479D-9456-467266BC35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2EEDD7E-01F8-4694-BBEE-547684680095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87AC9B-B55B-479D-9456-467266BC350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EEDD7E-01F8-4694-BBEE-547684680095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87AC9B-B55B-479D-9456-467266BC350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2EEDD7E-01F8-4694-BBEE-547684680095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87AC9B-B55B-479D-9456-467266BC35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28"/>
            <a:ext cx="5500694" cy="2571768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СЛАГАЕМЫЕ</a:t>
            </a:r>
            <a:r>
              <a:rPr lang="en-US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/>
            </a:r>
            <a:br>
              <a:rPr lang="en-US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</a:b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ПРОФЕССИОНАЛЬНОГО 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ИМИДЖА 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ПЕДАГОГА</a:t>
            </a: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5003322"/>
            <a:ext cx="5715040" cy="1640388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МДОУ </a:t>
            </a:r>
            <a:r>
              <a:rPr lang="ru-RU" sz="2000" dirty="0" err="1" smtClean="0">
                <a:solidFill>
                  <a:srgbClr val="002060"/>
                </a:solidFill>
              </a:rPr>
              <a:t>д</a:t>
            </a:r>
            <a:r>
              <a:rPr lang="ru-RU" sz="2000" dirty="0" smtClean="0">
                <a:solidFill>
                  <a:srgbClr val="002060"/>
                </a:solidFill>
              </a:rPr>
              <a:t>/с № 1 городского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округа Власиха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1657207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285728"/>
            <a:ext cx="4025710" cy="504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14357"/>
            <a:ext cx="7858181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Comic Sans MS" pitchFamily="66" charset="0"/>
              </a:rPr>
              <a:t>Имидж </a:t>
            </a:r>
          </a:p>
          <a:p>
            <a:endParaRPr lang="ru-RU" dirty="0">
              <a:latin typeface="Comic Sans MS" pitchFamily="66" charset="0"/>
            </a:endParaRPr>
          </a:p>
          <a:p>
            <a:r>
              <a:rPr lang="ru-RU" sz="2800" dirty="0" smtClean="0">
                <a:latin typeface="Comic Sans MS" pitchFamily="66" charset="0"/>
              </a:rPr>
              <a:t>(от англ. </a:t>
            </a:r>
            <a:r>
              <a:rPr lang="ru-RU" sz="2800" dirty="0" err="1" smtClean="0">
                <a:latin typeface="Comic Sans MS" pitchFamily="66" charset="0"/>
              </a:rPr>
              <a:t>image</a:t>
            </a:r>
            <a:r>
              <a:rPr lang="ru-RU" sz="2800" dirty="0" smtClean="0">
                <a:latin typeface="Comic Sans MS" pitchFamily="66" charset="0"/>
              </a:rPr>
              <a:t> – образ) – это совокупность представления общества о том, каким должен быть индивид в соответствии со своим статусом.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переводе с французского языка «имидж» – это искусственный целенаправленный образ, слагаемый из многих факторов. 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8143932" cy="57554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Comic Sans MS" pitchFamily="66" charset="0"/>
              </a:rPr>
              <a:t>В</a:t>
            </a:r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иды имиджа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	</a:t>
            </a:r>
            <a:r>
              <a:rPr lang="ru-RU" sz="3200" dirty="0" smtClean="0">
                <a:solidFill>
                  <a:srgbClr val="002060"/>
                </a:solidFill>
                <a:latin typeface="Comic Sans MS" pitchFamily="66" charset="0"/>
              </a:rPr>
              <a:t>имидж среды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latin typeface="Comic Sans MS" pitchFamily="66" charset="0"/>
              </a:rPr>
              <a:t>	общественный имидж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latin typeface="Comic Sans MS" pitchFamily="66" charset="0"/>
              </a:rPr>
              <a:t>	</a:t>
            </a:r>
            <a:r>
              <a:rPr lang="ru-RU" sz="3200" dirty="0" smtClean="0">
                <a:solidFill>
                  <a:srgbClr val="002060"/>
                </a:solidFill>
                <a:latin typeface="Comic Sans MS" pitchFamily="66" charset="0"/>
              </a:rPr>
              <a:t>вербальный имидж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latin typeface="Comic Sans MS" pitchFamily="66" charset="0"/>
              </a:rPr>
              <a:t>	кинетический имидж 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latin typeface="Comic Sans MS" pitchFamily="66" charset="0"/>
              </a:rPr>
              <a:t>	</a:t>
            </a:r>
            <a:r>
              <a:rPr lang="ru-RU" sz="3200" dirty="0" err="1" smtClean="0">
                <a:solidFill>
                  <a:srgbClr val="002060"/>
                </a:solidFill>
                <a:latin typeface="Comic Sans MS" pitchFamily="66" charset="0"/>
              </a:rPr>
              <a:t>габитарный</a:t>
            </a:r>
            <a:r>
              <a:rPr lang="ru-RU" sz="3200" dirty="0" smtClean="0">
                <a:solidFill>
                  <a:srgbClr val="002060"/>
                </a:solidFill>
                <a:latin typeface="Comic Sans MS" pitchFamily="66" charset="0"/>
              </a:rPr>
              <a:t> имидж 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latin typeface="Comic Sans MS" pitchFamily="66" charset="0"/>
              </a:rPr>
              <a:t>	ментальный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latin typeface="Comic Sans MS" pitchFamily="66" charset="0"/>
              </a:rPr>
              <a:t>	</a:t>
            </a:r>
            <a:r>
              <a:rPr lang="ru-RU" sz="3200" dirty="0" smtClean="0">
                <a:solidFill>
                  <a:srgbClr val="002060"/>
                </a:solidFill>
                <a:latin typeface="Comic Sans MS" pitchFamily="66" charset="0"/>
              </a:rPr>
              <a:t>фоновый имидж. </a:t>
            </a:r>
          </a:p>
          <a:p>
            <a:endParaRPr lang="ru-RU" dirty="0" smtClean="0"/>
          </a:p>
          <a:p>
            <a:pPr algn="ctr"/>
            <a:r>
              <a:rPr lang="ru-RU" sz="3600" dirty="0">
                <a:solidFill>
                  <a:srgbClr val="7030A0"/>
                </a:solidFill>
                <a:latin typeface="Comic Sans MS" pitchFamily="66" charset="0"/>
              </a:rPr>
              <a:t>И</a:t>
            </a:r>
            <a:r>
              <a:rPr lang="ru-RU" sz="3600" dirty="0" smtClean="0">
                <a:solidFill>
                  <a:srgbClr val="7030A0"/>
                </a:solidFill>
                <a:latin typeface="Comic Sans MS" pitchFamily="66" charset="0"/>
              </a:rPr>
              <a:t>мидж формирует не только сам человек, но и те, кто окружает его.</a:t>
            </a:r>
            <a:endParaRPr lang="ru-RU" sz="36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358246" cy="57861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Comic Sans MS" pitchFamily="66" charset="0"/>
              </a:rPr>
              <a:t>Социально-психологический имидж педагога. </a:t>
            </a:r>
          </a:p>
          <a:p>
            <a:endParaRPr lang="ru-RU" dirty="0" smtClean="0"/>
          </a:p>
          <a:p>
            <a:r>
              <a:rPr lang="ru-RU" b="1" i="1" dirty="0" smtClean="0"/>
              <a:t>Социально-психологическое определение имиджа педагога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  <a:t>Имидж – это символический образ субъекта, создаваемый в процессе субъектного взаимодействия педагога с участниками целостного педагогического процесса. </a:t>
            </a:r>
          </a:p>
          <a:p>
            <a:endParaRPr lang="ru-RU" dirty="0"/>
          </a:p>
          <a:p>
            <a:r>
              <a:rPr lang="ru-RU" b="1" i="1" dirty="0" smtClean="0"/>
              <a:t>Условия, обеспечивающие продуктивность имиджа:</a:t>
            </a:r>
          </a:p>
          <a:p>
            <a:endParaRPr lang="ru-RU" dirty="0"/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C00000"/>
                </a:solidFill>
              </a:rPr>
              <a:t> Субъективные </a:t>
            </a:r>
          </a:p>
          <a:p>
            <a:pPr>
              <a:buFont typeface="Wingdings" pitchFamily="2" charset="2"/>
              <a:buChar char="q"/>
            </a:pPr>
            <a:endParaRPr lang="ru-RU" sz="2000" b="1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rgbClr val="C00000"/>
                </a:solidFill>
              </a:rPr>
              <a:t>Объективные </a:t>
            </a:r>
          </a:p>
          <a:p>
            <a:endParaRPr lang="ru-RU" dirty="0"/>
          </a:p>
          <a:p>
            <a:pPr algn="ctr">
              <a:lnSpc>
                <a:spcPct val="150000"/>
              </a:lnSpc>
            </a:pPr>
            <a:r>
              <a:rPr lang="ru-RU" sz="2000" b="1" dirty="0" err="1" smtClean="0">
                <a:solidFill>
                  <a:srgbClr val="7030A0"/>
                </a:solidFill>
                <a:latin typeface="Comic Sans MS" pitchFamily="66" charset="0"/>
              </a:rPr>
              <a:t>Сформированность</a:t>
            </a:r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Comic Sans MS" pitchFamily="66" charset="0"/>
              </a:rPr>
              <a:t>Я-концепции</a:t>
            </a:r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 личности влияет на результативность профессиональной деятельности педагога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9" y="285728"/>
            <a:ext cx="8143931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Личность педагога </a:t>
            </a:r>
          </a:p>
          <a:p>
            <a:pPr algn="ctr"/>
            <a:endParaRPr lang="ru-RU" sz="32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Личность – явление социальное, она есть продукт развития общества. </a:t>
            </a:r>
          </a:p>
          <a:p>
            <a:pPr algn="ctr"/>
            <a:endParaRPr lang="ru-RU" b="1" i="1" dirty="0"/>
          </a:p>
          <a:p>
            <a:pPr algn="ctr"/>
            <a:r>
              <a:rPr lang="ru-RU" sz="2000" b="1" i="1" dirty="0" smtClean="0"/>
              <a:t>Педагог должен:</a:t>
            </a:r>
          </a:p>
          <a:p>
            <a:pPr algn="ctr"/>
            <a:endParaRPr lang="ru-RU" b="1" i="1" dirty="0" smtClean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solidFill>
                  <a:srgbClr val="002060"/>
                </a:solidFill>
                <a:latin typeface="Comic Sans MS" pitchFamily="66" charset="0"/>
              </a:rPr>
              <a:t>О</a:t>
            </a:r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  <a:t>бъективно оценивать свои возможности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solidFill>
                  <a:srgbClr val="002060"/>
                </a:solidFill>
                <a:latin typeface="Comic Sans MS" pitchFamily="66" charset="0"/>
              </a:rPr>
              <a:t>О</a:t>
            </a:r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  <a:t>бладать общей культурой интеллектуальной деятельности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solidFill>
                  <a:srgbClr val="002060"/>
                </a:solidFill>
                <a:latin typeface="Comic Sans MS" pitchFamily="66" charset="0"/>
              </a:rPr>
              <a:t>У</a:t>
            </a:r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  <a:t>важать, знать и понимать своего ученика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>
                <a:solidFill>
                  <a:srgbClr val="002060"/>
                </a:solidFill>
                <a:latin typeface="Comic Sans MS" pitchFamily="66" charset="0"/>
              </a:rPr>
              <a:t>Б</a:t>
            </a:r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  <a:t>ыть организатором учебной деятельности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endParaRPr lang="ru-RU" sz="2000" b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Важной характеристикой личности педагога является характеристика «</a:t>
            </a:r>
            <a:r>
              <a:rPr lang="ru-RU" sz="2000" dirty="0" err="1" smtClean="0">
                <a:solidFill>
                  <a:srgbClr val="C00000"/>
                </a:solidFill>
                <a:latin typeface="Comic Sans MS" pitchFamily="66" charset="0"/>
              </a:rPr>
              <a:t>Я-образа</a:t>
            </a:r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», особенностью которого является высокая адаптивность педагога, </a:t>
            </a:r>
            <a:endParaRPr lang="ru-RU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3" y="428604"/>
            <a:ext cx="5072097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Педагогическая этика</a:t>
            </a:r>
          </a:p>
          <a:p>
            <a:endParaRPr lang="ru-RU" sz="3200" b="1" dirty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ru-RU" sz="2400" dirty="0">
                <a:latin typeface="Comic Sans MS" pitchFamily="66" charset="0"/>
              </a:rPr>
              <a:t>В</a:t>
            </a:r>
            <a:r>
              <a:rPr lang="ru-RU" sz="2400" dirty="0" smtClean="0">
                <a:latin typeface="Comic Sans MS" pitchFamily="66" charset="0"/>
              </a:rPr>
              <a:t>ключает в себя:</a:t>
            </a:r>
          </a:p>
          <a:p>
            <a:endParaRPr lang="ru-RU" sz="2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профессиональный педагогический долг</a:t>
            </a:r>
          </a:p>
          <a:p>
            <a:endParaRPr lang="ru-RU" sz="2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педагогическую справедливость</a:t>
            </a:r>
          </a:p>
          <a:p>
            <a:endParaRPr lang="ru-RU" sz="2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педагогическую честь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педагогический авторитет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педагогическую совесть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педагогический такт.</a:t>
            </a:r>
          </a:p>
          <a:p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5" name="Рисунок 4" descr="teacher-give-chance-to-studen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142984"/>
            <a:ext cx="3884916" cy="3600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21537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Модель имиджа педагога</a:t>
            </a:r>
          </a:p>
          <a:p>
            <a:endParaRPr lang="ru-RU" sz="2400" i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ru-RU" sz="2400" i="1" dirty="0" smtClean="0">
                <a:solidFill>
                  <a:srgbClr val="002060"/>
                </a:solidFill>
                <a:latin typeface="Comic Sans MS" pitchFamily="66" charset="0"/>
              </a:rPr>
              <a:t>Составляющие: 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7030A0"/>
                </a:solidFill>
                <a:latin typeface="Comic Sans MS" pitchFamily="66" charset="0"/>
              </a:rPr>
              <a:t>Визуальная привлекательность (Весь облик педагога должен быть современным, внушающим уважение и доверие)</a:t>
            </a:r>
          </a:p>
          <a:p>
            <a:endParaRPr lang="ru-RU" sz="2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Вербальное (важно донести информацию не только словом, но и интонацией, темпом речи, паузой и т.д.)</a:t>
            </a:r>
          </a:p>
          <a:p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dirty="0">
                <a:solidFill>
                  <a:srgbClr val="7030A0"/>
                </a:solidFill>
                <a:latin typeface="Comic Sans MS" pitchFamily="66" charset="0"/>
              </a:rPr>
              <a:t>Н</a:t>
            </a:r>
            <a:r>
              <a:rPr lang="ru-RU" sz="2400" dirty="0" smtClean="0">
                <a:solidFill>
                  <a:srgbClr val="7030A0"/>
                </a:solidFill>
                <a:latin typeface="Comic Sans MS" pitchFamily="66" charset="0"/>
              </a:rPr>
              <a:t>евербальное поведение (проявление культуры)</a:t>
            </a:r>
          </a:p>
          <a:p>
            <a:endParaRPr lang="ru-RU" sz="2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Педагогический этикет (устанавливает порядок поведения, формы общения между субъектами образовательного процесса 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429684" cy="772519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Профессиональный имидж, </a:t>
            </a:r>
            <a:r>
              <a:rPr lang="ru-RU" sz="2800" b="1" dirty="0" err="1" smtClean="0">
                <a:solidFill>
                  <a:srgbClr val="C00000"/>
                </a:solidFill>
                <a:latin typeface="Comic Sans MS" pitchFamily="66" charset="0"/>
              </a:rPr>
              <a:t>самопрезентация</a:t>
            </a:r>
            <a:endParaRPr lang="ru-RU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Важным механизмом функционирования и эффективности педагогического имиджа выступает технология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самопрезентация</a:t>
            </a:r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pPr algn="just"/>
            <a:endParaRPr lang="ru-RU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  <a:t>Феномен педагогического имиджа объективно вырисовывается как положительная </a:t>
            </a:r>
            <a:r>
              <a:rPr lang="ru-RU" sz="2400" u="sng" dirty="0" err="1" smtClean="0">
                <a:solidFill>
                  <a:srgbClr val="FF0000"/>
                </a:solidFill>
                <a:latin typeface="Comic Sans MS" pitchFamily="66" charset="0"/>
              </a:rPr>
              <a:t>визуально-аудиальная</a:t>
            </a:r>
            <a:r>
              <a:rPr lang="ru-RU" sz="2400" u="sng" dirty="0" smtClean="0">
                <a:solidFill>
                  <a:srgbClr val="FF0000"/>
                </a:solidFill>
                <a:latin typeface="Comic Sans MS" pitchFamily="66" charset="0"/>
              </a:rPr>
              <a:t> конструкция, </a:t>
            </a:r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  <a:t>позволяющая наиболее привлекательно проявиться личностно-профессиональным качествам. </a:t>
            </a:r>
            <a:endParaRPr lang="ru-RU" sz="2000" dirty="0">
              <a:solidFill>
                <a:srgbClr val="002060"/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rgbClr val="7030A0"/>
                </a:solidFill>
                <a:latin typeface="Comic Sans MS" pitchFamily="66" charset="0"/>
              </a:rPr>
              <a:t>Управление процессом формирования впечатлений = осуществление </a:t>
            </a:r>
            <a:r>
              <a:rPr lang="ru-RU" sz="2000" dirty="0" err="1" smtClean="0">
                <a:solidFill>
                  <a:srgbClr val="7030A0"/>
                </a:solidFill>
                <a:latin typeface="Comic Sans MS" pitchFamily="66" charset="0"/>
              </a:rPr>
              <a:t>самопрезентации</a:t>
            </a:r>
            <a:endParaRPr lang="ru-RU" sz="20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endParaRPr lang="ru-RU" sz="2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275</Words>
  <Application>Microsoft Office PowerPoint</Application>
  <PresentationFormat>Экран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 СЛАГАЕМЫЕ ПРОФЕССИОНАЛЬНОГО ИМИДЖА ПЕДАГОГА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СЛАГАЕМЫЕ ПРОФЕССИОНАЛЬНОГО ИМИДЖА ПЕДАГОГА </dc:title>
  <dc:creator>User</dc:creator>
  <cp:lastModifiedBy>User</cp:lastModifiedBy>
  <cp:revision>7</cp:revision>
  <dcterms:created xsi:type="dcterms:W3CDTF">2012-05-16T16:59:49Z</dcterms:created>
  <dcterms:modified xsi:type="dcterms:W3CDTF">2012-05-16T18:09:12Z</dcterms:modified>
</cp:coreProperties>
</file>