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1"/>
  </p:notesMasterIdLst>
  <p:sldIdLst>
    <p:sldId id="257" r:id="rId4"/>
    <p:sldId id="260" r:id="rId5"/>
    <p:sldId id="270" r:id="rId6"/>
    <p:sldId id="272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>
        <p:scale>
          <a:sx n="51" d="100"/>
          <a:sy n="51" d="100"/>
        </p:scale>
        <p:origin x="-16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0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5/11/2013 11:40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5/11/2013 11:40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5/11/2013 11:40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5/11/2013 11:40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7656587" cy="180020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Использование ИКТ в дошкольном образовании</a:t>
            </a:r>
            <a:endParaRPr lang="ru-RU" sz="54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8208912" cy="33843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rebuchet MS" pitchFamily="34" charset="0"/>
              </a:rPr>
              <a:t>Работу выполнила слушатель курсов «Формирование информационно-коммуникативной компетентности педагога»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rebuchet MS" pitchFamily="34" charset="0"/>
              </a:rPr>
              <a:t>Вдовиченко Екатерина Васильевна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rebuchet MS" pitchFamily="34" charset="0"/>
              </a:rPr>
              <a:t>(воспитатель младшей группы,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rebuchet MS" pitchFamily="34" charset="0"/>
              </a:rPr>
              <a:t>ГБДОУ №31, Центрального района)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rgbClr val="FFFFFF">
                  <a:tint val="75000"/>
                </a:srgbClr>
              </a:solidFill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1800" b="1" i="0" dirty="0" smtClean="0">
              <a:solidFill>
                <a:srgbClr val="FFFFFF">
                  <a:tint val="75000"/>
                </a:srgbClr>
              </a:solidFill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Санкт-Петербург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Февраль-Апрель 2013 год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i="0" dirty="0" smtClean="0">
              <a:solidFill>
                <a:srgbClr val="FFFFFF">
                  <a:tint val="75000"/>
                </a:srgbClr>
              </a:solidFill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i="0" dirty="0">
              <a:solidFill>
                <a:srgbClr val="FFFFFF">
                  <a:tint val="75000"/>
                </a:srgb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2-10-11 16.50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9372">
            <a:off x="1266594" y="328909"/>
            <a:ext cx="2575333" cy="1931500"/>
          </a:xfrm>
          <a:prstGeom prst="round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82000" cy="3656386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54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Применение ИКТ открывает безграничные возможности для эффективной творческой работы детей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8" name="Рисунок 7" descr="2012-12-06 09.21.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53744"/>
            <a:ext cx="3072341" cy="2304256"/>
          </a:xfrm>
          <a:prstGeom prst="round2Diag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Рисунок 9" descr="2012-10-11 09.28.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0587">
            <a:off x="6521686" y="4323555"/>
            <a:ext cx="2497472" cy="1873104"/>
          </a:xfrm>
          <a:prstGeom prst="flowChartPreparation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Рисунок 11" descr="2013-03-27 16.56.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7696" y="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382000" cy="265919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Большой выбор учебного материала (ОЭР) способствует повышению познавательной деятельности воспитанников</a:t>
            </a:r>
          </a:p>
        </p:txBody>
      </p:sp>
      <p:pic>
        <p:nvPicPr>
          <p:cNvPr id="4" name="Содержимое 4" descr="2012-11-14 10.20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8697">
            <a:off x="5938955" y="31156"/>
            <a:ext cx="3285923" cy="2483434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0"/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 descr="2012-11-14 10.16.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4049">
            <a:off x="3346419" y="4494090"/>
            <a:ext cx="2492989" cy="186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2" y="2348880"/>
            <a:ext cx="4752528" cy="775597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Дети проявляют огромный интерес к видео и аудио занятиям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60648"/>
            <a:ext cx="4968552" cy="1551194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8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Педагог становится для ребенка проводником в мир информационно-коммуникативных технологий </a:t>
            </a:r>
          </a:p>
        </p:txBody>
      </p:sp>
      <p:pic>
        <p:nvPicPr>
          <p:cNvPr id="5" name="Рисунок 4" descr="DSC_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7628">
            <a:off x="5117555" y="3711925"/>
            <a:ext cx="4071499" cy="2714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3429000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/>
              </a:rPr>
              <a:t>Использование мультимедийных презентаций, дает  более яркие впечатления, чем обычные иллюстрации и способствует легкому усвоению  новых знаний</a:t>
            </a:r>
          </a:p>
        </p:txBody>
      </p:sp>
    </p:spTree>
  </p:cSld>
  <p:clrMapOvr>
    <a:masterClrMapping/>
  </p:clrMapOvr>
  <p:transition advClick="0" advTm="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6552728" cy="24911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Самое любимое и увлекательное  занятие для ребенка это ИГРА</a:t>
            </a:r>
            <a:endParaRPr lang="ru-RU" sz="36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05064"/>
            <a:ext cx="5220072" cy="230425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Ну конечно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 в 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i="1" dirty="0" smtClean="0">
                <a:solidFill>
                  <a:srgbClr val="FF0000"/>
                </a:solidFill>
              </a:rPr>
              <a:t>К</a:t>
            </a:r>
            <a:r>
              <a:rPr lang="ru-RU" sz="6000" b="1" i="1" dirty="0" smtClean="0">
                <a:solidFill>
                  <a:srgbClr val="FFFF00"/>
                </a:solidFill>
              </a:rPr>
              <a:t>А</a:t>
            </a:r>
            <a:r>
              <a:rPr lang="ru-RU" sz="6000" b="1" i="1" dirty="0" smtClean="0">
                <a:solidFill>
                  <a:srgbClr val="FF33CC"/>
                </a:solidFill>
              </a:rPr>
              <a:t>З</a:t>
            </a:r>
            <a:r>
              <a:rPr lang="ru-RU" sz="6000" b="1" i="1" dirty="0" smtClean="0">
                <a:solidFill>
                  <a:srgbClr val="002060"/>
                </a:solidFill>
              </a:rPr>
              <a:t>К</a:t>
            </a:r>
            <a:r>
              <a:rPr lang="ru-RU" sz="6000" b="1" i="1" dirty="0" smtClean="0">
                <a:solidFill>
                  <a:srgbClr val="FFC000"/>
                </a:solidFill>
              </a:rPr>
              <a:t>У</a:t>
            </a:r>
            <a:r>
              <a:rPr lang="ru-RU" sz="6000" b="1" i="1" dirty="0" smtClean="0">
                <a:solidFill>
                  <a:srgbClr val="7030A0"/>
                </a:solidFill>
              </a:rPr>
              <a:t>!</a:t>
            </a:r>
            <a:r>
              <a:rPr lang="ru-RU" sz="6000" b="1" i="1" dirty="0" smtClean="0">
                <a:solidFill>
                  <a:srgbClr val="00B0F0"/>
                </a:solidFill>
              </a:rPr>
              <a:t>!</a:t>
            </a:r>
            <a:r>
              <a:rPr lang="ru-RU" sz="6000" b="1" i="1" dirty="0" smtClean="0">
                <a:solidFill>
                  <a:srgbClr val="002060"/>
                </a:solidFill>
              </a:rPr>
              <a:t>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2060848"/>
            <a:ext cx="4824536" cy="2088232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Во  что же ребенок любит играть больше всего? </a:t>
            </a:r>
          </a:p>
        </p:txBody>
      </p:sp>
      <p:pic>
        <p:nvPicPr>
          <p:cNvPr id="6" name="Рисунок 5" descr="baby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1872208" cy="1816735"/>
          </a:xfrm>
          <a:prstGeom prst="rect">
            <a:avLst/>
          </a:prstGeom>
        </p:spPr>
      </p:pic>
    </p:spTree>
  </p:cSld>
  <p:clrMapOvr>
    <a:masterClrMapping/>
  </p:clrMapOvr>
  <p:transition advClick="0" advTm="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644008" y="2348880"/>
            <a:ext cx="4104456" cy="4104456"/>
          </a:xfrm>
        </p:spPr>
        <p:txBody>
          <a:bodyPr/>
          <a:lstStyle/>
          <a:p>
            <a:pPr marL="541338" indent="93663" algn="ctr" defTabSz="914400">
              <a:spcBef>
                <a:spcPts val="0"/>
              </a:spcBef>
              <a:buSzPct val="60000"/>
            </a:pPr>
            <a:endParaRPr lang="ru-RU" sz="3600" i="0" spc="-150" dirty="0" smtClean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Sylfaen" pitchFamily="18" charset="0"/>
              <a:cs typeface="Arial"/>
            </a:endParaRPr>
          </a:p>
          <a:p>
            <a:pPr marL="541338" indent="93663" algn="just" defTabSz="914400">
              <a:spcBef>
                <a:spcPts val="0"/>
              </a:spcBef>
              <a:buSzPct val="60000"/>
            </a:pPr>
            <a:r>
              <a:rPr lang="ru-RU" sz="280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А </a:t>
            </a:r>
            <a:r>
              <a:rPr lang="ru-RU" sz="2800" i="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п</a:t>
            </a:r>
            <a:r>
              <a:rPr lang="ru-RU" sz="280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осле  </a:t>
            </a:r>
            <a:r>
              <a:rPr lang="ru-RU" sz="2800" i="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проигрывания сказок дети с огромным восторгом наблюдают за собой с экрана, слышат свой голос, оценивают свою игру и радуются успехам своего творчества</a:t>
            </a:r>
            <a:r>
              <a:rPr lang="ru-RU" sz="3600" i="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.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619672" y="764704"/>
            <a:ext cx="4104456" cy="4104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/>
          <a:p>
            <a:pPr marL="541338" marR="0" lvl="0" indent="9366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-150" normalizeH="0" baseline="0" noProof="0" dirty="0" smtClean="0">
              <a:ln w="11430"/>
              <a:gradFill>
                <a:gsLst>
                  <a:gs pos="0">
                    <a:srgbClr val="FF9929">
                      <a:lumMod val="20000"/>
                      <a:lumOff val="80000"/>
                    </a:srgbClr>
                  </a:gs>
                  <a:gs pos="28000">
                    <a:srgbClr val="F8F57B"/>
                  </a:gs>
                  <a:gs pos="62000">
                    <a:srgbClr val="D5B953"/>
                  </a:gs>
                  <a:gs pos="88000">
                    <a:srgbClr val="D1943B"/>
                  </a:gs>
                </a:gsLst>
                <a:lin ang="540000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Sylfaen" pitchFamily="18" charset="0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8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93663" algn="just">
              <a:buSzPct val="60000"/>
            </a:pPr>
            <a:r>
              <a:rPr lang="ru-RU" sz="280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 </a:t>
            </a:r>
            <a:r>
              <a:rPr lang="ru-RU" sz="2800" b="1" spc="-15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Sylfaen" pitchFamily="18" charset="0"/>
                <a:cs typeface="Arial"/>
              </a:rPr>
              <a:t>Моделирование и проигрывание сказок создает условия для творческой и исследовательской деятельности, совершенствует психические  процессы (память, внимание, мышление).</a:t>
            </a:r>
          </a:p>
        </p:txBody>
      </p:sp>
      <p:pic>
        <p:nvPicPr>
          <p:cNvPr id="13" name="Рисунок 12" descr="2013-01-30 09.15.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764021" cy="3573016"/>
          </a:xfrm>
          <a:prstGeom prst="round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advClick="0" advTm="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32656"/>
            <a:ext cx="9219420" cy="61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080787" cy="4651403"/>
          </a:xfrm>
          <a:gradFill flip="none" rotWithShape="1">
            <a:gsLst>
              <a:gs pos="16000">
                <a:schemeClr val="accent3">
                  <a:tint val="62000"/>
                  <a:satMod val="180000"/>
                  <a:alpha val="65000"/>
                </a:schemeClr>
              </a:gs>
              <a:gs pos="65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Внедрение в практику ГБДОУ№31  ИКТ, дает потрясающие результаты при усвоении знаний и играет ведущую роль  в формировании всесторонне развитой , высокоинтеллектуальной личности  ребенка!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_Gold texture templat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1_Green_Gold texture template Segoe</Template>
  <TotalTime>716</TotalTime>
  <Words>570</Words>
  <Application>Microsoft Office PowerPoint</Application>
  <PresentationFormat>Экран (4:3)</PresentationFormat>
  <Paragraphs>39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1_Green_Gold texture template Segoe</vt:lpstr>
      <vt:lpstr>Белый текст и шрифт Courier для слайдов с кодом</vt:lpstr>
      <vt:lpstr>Использование ИКТ в дошкольном образовании</vt:lpstr>
      <vt:lpstr>Применение ИКТ открывает безграничные возможности для эффективной творческой работы детей </vt:lpstr>
      <vt:lpstr>Большой выбор учебного материала (ОЭР) способствует повышению познавательной деятельности воспитанников</vt:lpstr>
      <vt:lpstr>Дети проявляют огромный интерес к видео и аудио занятиям</vt:lpstr>
      <vt:lpstr>Самое любимое и увлекательное  занятие для ребенка это ИГРА</vt:lpstr>
      <vt:lpstr>Слайд 6</vt:lpstr>
      <vt:lpstr>Внедрение в практику ГБДОУ№31  ИКТ, дает потрясающие результаты при усвоении знаний и играет ведущую роль  в формировании всесторонне развитой , высокоинтеллектуальной личности  ребенка!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дошкольном образовании</dc:title>
  <dc:creator>Admin</dc:creator>
  <cp:lastModifiedBy>Admin</cp:lastModifiedBy>
  <cp:revision>99</cp:revision>
  <dcterms:created xsi:type="dcterms:W3CDTF">2013-04-05T04:49:44Z</dcterms:created>
  <dcterms:modified xsi:type="dcterms:W3CDTF">2013-05-11T07:42:23Z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