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8E8CF-1F98-4D40-930A-9C4782E87BF4}" type="datetimeFigureOut">
              <a:rPr lang="ru-RU" smtClean="0"/>
              <a:t>11.11.2009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8B82D-D04D-4990-AEDC-5147779081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21787-E525-424A-B93C-FB34DD3EA3E0}" type="slidenum">
              <a:rPr lang="en-GB"/>
              <a:pPr/>
              <a:t>1</a:t>
            </a:fld>
            <a:endParaRPr lang="en-GB"/>
          </a:p>
        </p:txBody>
      </p:sp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Tahoma" pitchFamily="34" charset="0"/>
              </a:rPr>
              <a:t>Диаметр 3476 км </a:t>
            </a:r>
            <a:endParaRPr lang="en-US">
              <a:latin typeface="Tahoma" pitchFamily="34" charset="0"/>
            </a:endParaRPr>
          </a:p>
          <a:p>
            <a:r>
              <a:rPr lang="ru-RU">
                <a:latin typeface="Tahoma" pitchFamily="34" charset="0"/>
              </a:rPr>
              <a:t>Масса Луны в 81 раз меньше массы Земли.</a:t>
            </a:r>
          </a:p>
          <a:p>
            <a:r>
              <a:rPr lang="ru-RU">
                <a:latin typeface="Tahoma" pitchFamily="34" charset="0"/>
              </a:rPr>
              <a:t>Среднее расстояние до Земли 384400 км</a:t>
            </a:r>
            <a:endParaRPr lang="en-GB">
              <a:latin typeface="Tahoma" pitchFamily="34" charset="0"/>
            </a:endParaRPr>
          </a:p>
          <a:p>
            <a:r>
              <a:rPr lang="ru-RU">
                <a:latin typeface="Tahoma" pitchFamily="34" charset="0"/>
              </a:rPr>
              <a:t>Температура поверхности от –170 лунной ночью до +160 лунным днем, но лунный грунт плохо проводит тепло и поэтому уже на глубине около 10 см эти колебания выравниваются.  </a:t>
            </a:r>
          </a:p>
          <a:p>
            <a:r>
              <a:rPr lang="ru-RU">
                <a:latin typeface="Tahoma" pitchFamily="34" charset="0"/>
              </a:rPr>
              <a:t>Сутки длятся 708 часов</a:t>
            </a:r>
          </a:p>
          <a:p>
            <a:r>
              <a:rPr lang="ru-RU">
                <a:latin typeface="Tahoma" pitchFamily="34" charset="0"/>
              </a:rPr>
              <a:t>Последняя экспедиция на Луне побывала в 1972 году.</a:t>
            </a:r>
          </a:p>
          <a:p>
            <a:r>
              <a:rPr lang="ru-RU">
                <a:latin typeface="Tahoma" pitchFamily="34" charset="0"/>
              </a:rPr>
              <a:t>Метеориты перестали бомбордировать Луну примерно 4 миллиарда лет назад. </a:t>
            </a:r>
          </a:p>
          <a:p>
            <a:r>
              <a:rPr lang="ru-RU">
                <a:latin typeface="Tahoma" pitchFamily="34" charset="0"/>
              </a:rPr>
              <a:t>Луна движется по орбите против часовой стрелки со скоростью 1 км/сек</a:t>
            </a:r>
          </a:p>
          <a:p>
            <a:r>
              <a:rPr lang="ru-RU">
                <a:latin typeface="Tahoma" pitchFamily="34" charset="0"/>
              </a:rPr>
              <a:t>Луна сама не светится, а лишь отражает солнечные лучи. </a:t>
            </a:r>
          </a:p>
          <a:p>
            <a:r>
              <a:rPr lang="ru-RU">
                <a:latin typeface="Tahoma" pitchFamily="34" charset="0"/>
              </a:rPr>
              <a:t>Лунные моря носят такие названия (Ясности, Нежности и пр.) поскольку люди считали, что Луна управляет погодой и чувствами. </a:t>
            </a:r>
          </a:p>
          <a:p>
            <a:r>
              <a:rPr lang="ru-RU">
                <a:latin typeface="Tahoma" pitchFamily="34" charset="0"/>
              </a:rPr>
              <a:t>Земля всегда видна над Лунным горизонтом.</a:t>
            </a:r>
          </a:p>
          <a:p>
            <a:r>
              <a:rPr lang="ru-RU">
                <a:latin typeface="Tahoma" pitchFamily="34" charset="0"/>
              </a:rPr>
              <a:t>Луна в 400 раз меньше Солнца, но примерно в 400 раз ближе к Земле. Поэтому видимые размеры Солнца и Луны примерно одинаковы.</a:t>
            </a:r>
          </a:p>
          <a:p>
            <a:r>
              <a:rPr lang="ru-RU">
                <a:latin typeface="Tahoma" pitchFamily="34" charset="0"/>
              </a:rPr>
              <a:t>На южном полюсе Луны мог сохраниться лед. </a:t>
            </a:r>
          </a:p>
          <a:p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oleshko.net.ru/index.shtml" TargetMode="External"/><Relationship Id="rId2" Type="http://schemas.openxmlformats.org/officeDocument/2006/relationships/hyperlink" Target="http://www.astronet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etaxs.com/~mhmyers/moon.tn.html" TargetMode="External"/><Relationship Id="rId4" Type="http://schemas.openxmlformats.org/officeDocument/2006/relationships/hyperlink" Target="http://www.luna-moon.narod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914400"/>
            <a:ext cx="55626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006600"/>
                </a:solidFill>
                <a:latin typeface="Tahoma" pitchFamily="34" charset="0"/>
              </a:rPr>
              <a:t>ЛУ</a:t>
            </a:r>
            <a:r>
              <a:rPr lang="ru-RU" sz="8800" b="1">
                <a:latin typeface="Tahoma" pitchFamily="34" charset="0"/>
              </a:rPr>
              <a:t>НА</a:t>
            </a:r>
            <a:endParaRPr lang="en-GB" sz="8800" b="1">
              <a:latin typeface="Tahoma" pitchFamily="34" charset="0"/>
            </a:endParaRPr>
          </a:p>
        </p:txBody>
      </p:sp>
      <p:pic>
        <p:nvPicPr>
          <p:cNvPr id="2052" name="Picture 4" descr="C:\Documents and Settings\witaly\My Documents\Lena\Prezentacii\Moi\Luna\Luna i Zem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38550"/>
            <a:ext cx="4476750" cy="321945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34000" y="6340475"/>
            <a:ext cx="3657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latin typeface="Tahoma" pitchFamily="34" charset="0"/>
              </a:rPr>
              <a:t>В сноске первого слайда – дополнительная информация о Луне</a:t>
            </a:r>
            <a:endParaRPr lang="en-GB" sz="1400">
              <a:latin typeface="Tahoma" pitchFamily="34" charset="0"/>
            </a:endParaRPr>
          </a:p>
        </p:txBody>
      </p:sp>
      <p:pic>
        <p:nvPicPr>
          <p:cNvPr id="2055" name="Picture 7" descr="D:\Documents and Settings\witaly\My Documents\Lena\Prezentacii\Moi\Luna\Luna2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9000" y="0"/>
            <a:ext cx="3175000" cy="3048000"/>
          </a:xfrm>
          <a:prstGeom prst="rect">
            <a:avLst/>
          </a:prstGeom>
          <a:noFill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0"/>
            <a:ext cx="838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00">
                <a:solidFill>
                  <a:srgbClr val="FFFFCC"/>
                </a:solidFill>
              </a:rPr>
              <a:t>Елена Ленной</a:t>
            </a:r>
            <a:endParaRPr lang="en-GB" sz="80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495300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Хотя Луна и вращается вокруг своей собственной оси, но делает это очень медленно - 27.3 суток. Почти за это же время она оборачивается вокруг Земли. И поскольку направления вращения совпадают, то получается так, что к Земле она всегда повернута только одной стороной.  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495800" y="3048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Это темная, никогда не видимая с Земли сторона Луны.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95800" y="1676400"/>
            <a:ext cx="464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Люди впервые увидели темную сторону Луны только в 1959 году, когда станция «Луна 3» сделала ее снимки.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11272" name="Picture 8" descr="D:\Documents and Settings\witaly\My Documents\Lena\Prezentacii\Moi\Luna\Temnaja storona Luni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624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343400"/>
            <a:ext cx="9144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Иногда мы можем наблюдать явление, которое называется лунное затмение. Оно происходит тогда, когда Солнце, Земля и Луна оказываются на одной прямой и Земля закрывает Луну от Солнца своей тенью. </a:t>
            </a:r>
          </a:p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Затмение может быть не только полным, но и частичным. В этом случае тень Земли попадает не всю Луну, а только на ее кусочек. Лунное затмение может продолжаться до 1 часа. 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15363" name="Picture 3" descr="F:\jpeg\solar system\Lunar eclip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661150" cy="2978150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52600" y="152400"/>
            <a:ext cx="5410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latin typeface="Verdana" pitchFamily="34" charset="0"/>
              </a:rPr>
              <a:t>Лунные затмения</a:t>
            </a:r>
            <a:endParaRPr lang="en-GB" sz="2200" b="1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jpeg\solar system\Moon phas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10600" cy="4335463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0" y="228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Verdana" pitchFamily="34" charset="0"/>
              </a:rPr>
              <a:t>Фазы Луны</a:t>
            </a:r>
            <a:endParaRPr lang="en-GB" b="1">
              <a:latin typeface="Verdana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4953000"/>
            <a:ext cx="784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Если ты будешь внимательно наблюдать за Луной в течении месяца, то заметишь, что Луна всегда видна по-разному – то тоненький серп, то круглый блин. Иногда ее «концы» направлены в одну сторону, а иногда в другую. Эти изменения называются </a:t>
            </a:r>
            <a:r>
              <a:rPr lang="ru-RU" sz="1800" b="1">
                <a:latin typeface="Verdana" pitchFamily="34" charset="0"/>
              </a:rPr>
              <a:t>фазами Луны</a:t>
            </a:r>
            <a:r>
              <a:rPr lang="ru-RU" sz="1800">
                <a:latin typeface="Verdana" pitchFamily="34" charset="0"/>
              </a:rPr>
              <a:t>.    </a:t>
            </a:r>
            <a:endParaRPr lang="en-GB" sz="18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ELENA\PowerPoint\Materiali dla prezentacij\KOSMOS\Luna\20050411-a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5410200" cy="5410200"/>
          </a:xfrm>
          <a:prstGeom prst="rect">
            <a:avLst/>
          </a:prstGeo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На этой фотографии очень хорошо видна Луна в новолуние. </a:t>
            </a:r>
            <a:endParaRPr lang="en-US" sz="18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33400" y="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А тут - полнолуние</a:t>
            </a:r>
            <a:endParaRPr lang="en-US" sz="18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5843" name="Picture 3" descr="F:\ELENA\PowerPoint\Materiali dla prezentacij\KOSMOS\Luna\full 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95400" y="1752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86400" y="1676400"/>
            <a:ext cx="3429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Под корой находится мантия и малое ядро. Его радиус около 340 км, а масса примерно 2 </a:t>
            </a:r>
            <a:r>
              <a:rPr lang="en-IE" sz="1800">
                <a:latin typeface="Verdana" pitchFamily="34" charset="0"/>
              </a:rPr>
              <a:t>%</a:t>
            </a:r>
            <a:r>
              <a:rPr lang="ru-RU" sz="1800">
                <a:latin typeface="Verdana" pitchFamily="34" charset="0"/>
              </a:rPr>
              <a:t> от массы всей  Луны. Мантия Луны не расплавлена полностью, как мантия Земли. Поэтому на Луне нет вулканов.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12293" name="Picture 5" descr="F:\jpeg\space factfile\Moon cuta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2343150" cy="3810000"/>
          </a:xfrm>
          <a:prstGeom prst="rect">
            <a:avLst/>
          </a:prstGeom>
          <a:noFill/>
        </p:spPr>
      </p:pic>
      <p:pic>
        <p:nvPicPr>
          <p:cNvPr id="12294" name="Picture 6" descr="F:\jpeg\space factfile\Earth cutaw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842963" cy="1371600"/>
          </a:xfrm>
          <a:prstGeom prst="rect">
            <a:avLst/>
          </a:prstGeom>
          <a:noFill/>
        </p:spPr>
      </p:pic>
      <p:sp>
        <p:nvSpPr>
          <p:cNvPr id="12295" name="Line 7"/>
          <p:cNvSpPr>
            <a:spLocks noChangeShapeType="1"/>
          </p:cNvSpPr>
          <p:nvPr/>
        </p:nvSpPr>
        <p:spPr bwMode="auto">
          <a:xfrm flipH="1" flipV="1">
            <a:off x="3810000" y="2971800"/>
            <a:ext cx="182880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457200" y="2743200"/>
            <a:ext cx="6858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3505200"/>
            <a:ext cx="2971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Так выглядит структура Земли. Желтое - это раплавленная магма внутри земного шара. Иногда она вырывается на поверхность. Люди называют это извержением вулкана.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191000" y="22860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Tahoma" pitchFamily="34" charset="0"/>
              </a:rPr>
              <a:t>Толщина лунной коры около 60 км.</a:t>
            </a:r>
            <a:endParaRPr lang="en-GB" sz="1800">
              <a:latin typeface="Tahoma" pitchFamily="34" charset="0"/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4876800" y="838200"/>
            <a:ext cx="11430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0" y="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Verdana" pitchFamily="34" charset="0"/>
              </a:rPr>
              <a:t>Структура Луны</a:t>
            </a:r>
            <a:endParaRPr lang="en-GB" b="1">
              <a:latin typeface="Verdana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3400" y="1981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latin typeface="Tahoma" pitchFamily="34" charset="0"/>
              </a:rPr>
              <a:t>Земля</a:t>
            </a:r>
            <a:endParaRPr lang="en-GB" sz="2000">
              <a:latin typeface="Tahoma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38800" y="1981200"/>
            <a:ext cx="3352800" cy="3048000"/>
            <a:chOff x="3552" y="1392"/>
            <a:chExt cx="2064" cy="1776"/>
          </a:xfrm>
        </p:grpSpPr>
        <p:sp>
          <p:nvSpPr>
            <p:cNvPr id="12304" name="Line 16"/>
            <p:cNvSpPr>
              <a:spLocks noChangeShapeType="1"/>
            </p:cNvSpPr>
            <p:nvPr/>
          </p:nvSpPr>
          <p:spPr bwMode="auto">
            <a:xfrm>
              <a:off x="3552" y="3168"/>
              <a:ext cx="206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V="1">
              <a:off x="5616" y="1392"/>
              <a:ext cx="0" cy="17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5376" y="1392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295400" y="1371600"/>
            <a:ext cx="67818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600" b="1">
                <a:solidFill>
                  <a:srgbClr val="FF0000"/>
                </a:solidFill>
                <a:latin typeface="Verdana" pitchFamily="34" charset="0"/>
              </a:rPr>
              <a:t>Исследования Луны</a:t>
            </a:r>
            <a:endParaRPr lang="en-US" sz="4600" b="1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ELENA\PowerPoint\Materiali dla prezentacij\KOSMOS\Luna\lun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248400" cy="51816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latin typeface="Verdana" pitchFamily="34" charset="0"/>
              </a:rPr>
              <a:t>Космический аппарат</a:t>
            </a:r>
            <a:r>
              <a:rPr lang="en-GB" sz="1600">
                <a:latin typeface="Verdana" pitchFamily="34" charset="0"/>
              </a:rPr>
              <a:t> </a:t>
            </a:r>
            <a:r>
              <a:rPr lang="en-GB" sz="1600" b="1">
                <a:latin typeface="Verdana" pitchFamily="34" charset="0"/>
              </a:rPr>
              <a:t>Луна-3</a:t>
            </a:r>
            <a:r>
              <a:rPr lang="en-GB" sz="1600">
                <a:latin typeface="Verdana" pitchFamily="34" charset="0"/>
              </a:rPr>
              <a:t> был запущен 4 октября 1959 года</a:t>
            </a:r>
            <a:r>
              <a:rPr lang="ru-RU" sz="1600">
                <a:latin typeface="Verdana" pitchFamily="34" charset="0"/>
              </a:rPr>
              <a:t>. </a:t>
            </a:r>
          </a:p>
          <a:p>
            <a:endParaRPr lang="ru-RU" sz="1600">
              <a:latin typeface="Verdana" pitchFamily="34" charset="0"/>
            </a:endParaRPr>
          </a:p>
          <a:p>
            <a:r>
              <a:rPr lang="ru-RU" sz="1600">
                <a:latin typeface="Verdana" pitchFamily="34" charset="0"/>
              </a:rPr>
              <a:t>Он</a:t>
            </a:r>
            <a:r>
              <a:rPr lang="en-GB" sz="1600">
                <a:latin typeface="Verdana" pitchFamily="34" charset="0"/>
              </a:rPr>
              <a:t> обогнул Луну и прошёл на расстоянии 6200 км от </a:t>
            </a:r>
            <a:r>
              <a:rPr lang="ru-RU" sz="1600">
                <a:latin typeface="Verdana" pitchFamily="34" charset="0"/>
              </a:rPr>
              <a:t>н</a:t>
            </a:r>
            <a:r>
              <a:rPr lang="en-GB" sz="1600">
                <a:latin typeface="Verdana" pitchFamily="34" charset="0"/>
              </a:rPr>
              <a:t>её</a:t>
            </a:r>
            <a:r>
              <a:rPr lang="ru-RU" sz="1600">
                <a:latin typeface="Verdana" pitchFamily="34" charset="0"/>
              </a:rPr>
              <a:t>, сделав снимки почти половины ее поверхности и, что особено важно – снимки темной половины Луны.</a:t>
            </a:r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0" y="1524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Люди давно мечтали побывать на Луне, но впервые смогли сделать это только</a:t>
            </a:r>
            <a:r>
              <a:rPr lang="ru-RU">
                <a:latin typeface="Verdana" pitchFamily="34" charset="0"/>
              </a:rPr>
              <a:t>  </a:t>
            </a:r>
            <a:r>
              <a:rPr lang="ru-RU" b="1">
                <a:solidFill>
                  <a:srgbClr val="FF0000"/>
                </a:solidFill>
                <a:latin typeface="Verdana" pitchFamily="34" charset="0"/>
              </a:rPr>
              <a:t>20 июля 1969 года</a:t>
            </a:r>
            <a:r>
              <a:rPr lang="ru-RU">
                <a:latin typeface="Verdana" pitchFamily="34" charset="0"/>
              </a:rPr>
              <a:t>.</a:t>
            </a:r>
            <a:endParaRPr lang="en-GB">
              <a:latin typeface="Verdana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Это фотография одного из первых людей на Луне – американского астронавта</a:t>
            </a:r>
            <a:r>
              <a:rPr lang="ru-RU">
                <a:latin typeface="Verdana" pitchFamily="34" charset="0"/>
              </a:rPr>
              <a:t> </a:t>
            </a:r>
            <a:r>
              <a:rPr lang="ru-RU" b="1">
                <a:latin typeface="Verdana" pitchFamily="34" charset="0"/>
              </a:rPr>
              <a:t>Нила Армстронга.</a:t>
            </a:r>
            <a:endParaRPr lang="en-GB" b="1">
              <a:latin typeface="Verdana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0" y="6019800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Астронавты прилунились в Море Спокойствия, где установили разные приборы и взяли первые пробы грунта.</a:t>
            </a:r>
            <a:endParaRPr lang="en-GB" sz="1600">
              <a:latin typeface="Verdana" pitchFamily="34" charset="0"/>
            </a:endParaRPr>
          </a:p>
        </p:txBody>
      </p:sp>
      <p:pic>
        <p:nvPicPr>
          <p:cNvPr id="16397" name="Picture 13" descr="D:\Documents and Settings\witaly\My Documents\Lena\Prezentacii\Moi\Luna\Celovek na Lune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066800"/>
            <a:ext cx="55626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510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На Луне нет воздуха и поэтому астронавтам, высадившимся на Луну нужно было одевать специальные скафандры.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343400" y="1600200"/>
            <a:ext cx="426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Большой мешок сзади – это аппарат для дыхания с запасом воздуха.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На голове – шлем с темным забралом, чтобы защитить глаза от яркого солнечного света. 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19465" name="Picture 9" descr="D:\Documents and Settings\witaly\My Documents\Lena\Prezentacii\Moi\Luna\1 Celovek na Lune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0" y="2971800"/>
            <a:ext cx="3556000" cy="3886200"/>
          </a:xfrm>
          <a:prstGeom prst="rect">
            <a:avLst/>
          </a:prstGeom>
          <a:noFill/>
        </p:spPr>
      </p:pic>
      <p:pic>
        <p:nvPicPr>
          <p:cNvPr id="19466" name="Picture 10" descr="D:\Documents and Settings\witaly\My Documents\Lena\Prezentacii\Moi\Luna\Celovek na Lune 2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0813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Луна это единственный спутник нашей планеты. </a:t>
            </a:r>
            <a:endParaRPr lang="en-GB" sz="1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5715000"/>
            <a:ext cx="883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Луна вращается вокруг Земли по</a:t>
            </a:r>
            <a:r>
              <a:rPr lang="en-IE" sz="1800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своей собственной </a:t>
            </a:r>
            <a:r>
              <a:rPr lang="ru-RU" sz="900" b="1">
                <a:solidFill>
                  <a:schemeClr val="bg1"/>
                </a:solidFill>
                <a:latin typeface="Verdana" pitchFamily="34" charset="0"/>
              </a:rPr>
              <a:t>(эллипсовидной)</a:t>
            </a:r>
            <a:r>
              <a:rPr lang="ru-RU" sz="1800" b="1">
                <a:solidFill>
                  <a:schemeClr val="bg1"/>
                </a:solidFill>
                <a:latin typeface="Verdana" pitchFamily="34" charset="0"/>
              </a:rPr>
              <a:t> орбите. Полный круг вокруг Земли Луна делает за 29,5 дней.  </a:t>
            </a:r>
            <a:endParaRPr lang="en-GB" sz="18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9" name="Picture 7" descr="D:\Documents and Settings\witaly\My Documents\Lena\Prezentacii\Moi\Luna\Zemlja s Lunoi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19200"/>
            <a:ext cx="4191000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04800" y="449580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На Луне побывало несколько групп ученых, которые занимались различными исследованиями, брали пробы грунта.  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18435" name="Picture 3" descr="C:\Documents and Settings\witaly\My Documents\Lena\New\lu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95600"/>
            <a:ext cx="3657600" cy="3608388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52400"/>
            <a:ext cx="8915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Специально для перемещения по Луне ученые придумали специальные машины</a:t>
            </a:r>
            <a:r>
              <a:rPr lang="ru-RU" sz="2000">
                <a:latin typeface="Verdana" pitchFamily="34" charset="0"/>
              </a:rPr>
              <a:t> – </a:t>
            </a:r>
            <a:r>
              <a:rPr lang="ru-RU" sz="2000" b="1">
                <a:latin typeface="Verdana" pitchFamily="34" charset="0"/>
              </a:rPr>
              <a:t>луноходы</a:t>
            </a:r>
            <a:r>
              <a:rPr lang="ru-RU" sz="2000">
                <a:latin typeface="Verdana" pitchFamily="34" charset="0"/>
              </a:rPr>
              <a:t>.</a:t>
            </a:r>
            <a:endParaRPr lang="en-GB" sz="2000">
              <a:latin typeface="Verdana" pitchFamily="34" charset="0"/>
            </a:endParaRPr>
          </a:p>
        </p:txBody>
      </p:sp>
      <p:pic>
        <p:nvPicPr>
          <p:cNvPr id="18439" name="Picture 7" descr="D:\Documents and Settings\witaly\My Documents\Lena\Prezentacii\Moi\Luna\Vezdehod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44196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45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На Луне нет атмосферы и поэтому никогда не бывает ветра. А это значит, что след, оставленный луноходом так и останется там навсегда.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17417" name="Picture 9" descr="D:\Documents and Settings\witaly\My Documents\Lena\Prezentacii\Moi\Luna\Apollo14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273800" cy="4795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953000"/>
            <a:ext cx="8305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На Луне нет такого притяжения как на Земле и поэтому астронавты, даже не смотря на тяжелые скафандры, могли как следует напрыгаться.</a:t>
            </a:r>
            <a:r>
              <a:rPr lang="en-US" sz="1800">
                <a:latin typeface="Verdana" pitchFamily="34" charset="0"/>
              </a:rPr>
              <a:t> </a:t>
            </a:r>
            <a:r>
              <a:rPr lang="ru-RU" sz="1800">
                <a:latin typeface="Verdana" pitchFamily="34" charset="0"/>
              </a:rPr>
              <a:t>А ведь на Земле в этих скафандрах космонавты едва могли перемещаться. Еще бы, ведь на Земле все предметы в целых 6 раз тяжелее, чем на Луне. 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20485" name="Picture 5" descr="D:\Documents and Settings\witaly\My Documents\Lena\Prezentacii\Moi\Luna\Celovek Apollo14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5181600" cy="401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22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Поскольку на Луне нет воздуха, даже лунным днем когда на нее ярко светит солнце, небо остается черным и можно отлично рассмотреть звезды. 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21508" name="Picture 4" descr="D:\Documents and Settings\witaly\My Documents\Lena\Prezentacii\Moi\Luna\lunohod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685800"/>
            <a:ext cx="5486400" cy="4173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7315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До того, как  корабль «Апполон» доставил на Землю образцы лунного грунта ученые точно не знали как и когда образовалась Луна. У них было несколько разных версий. Но после изучения лунных образцов появилась главная версия о том, что очень-очень давно Земля столкнулась с чем-то очень большим, размером с Марс или даже немного больше. Луна образовалась из выбитых от столкновения веществ. </a:t>
            </a:r>
            <a:endParaRPr lang="en-GB" sz="1800">
              <a:latin typeface="Verdana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0" y="0"/>
            <a:ext cx="2362200" cy="3946525"/>
            <a:chOff x="192" y="240"/>
            <a:chExt cx="1104" cy="2171"/>
          </a:xfrm>
        </p:grpSpPr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336" y="240"/>
            <a:ext cx="756" cy="1902"/>
          </p:xfrm>
          <a:graphic>
            <a:graphicData uri="http://schemas.openxmlformats.org/presentationml/2006/ole">
              <p:oleObj spid="_x0000_s1026" name="Bitmap Image" r:id="rId3" imgW="2048161" imgH="5152381" progId="Paint.Picture">
                <p:embed/>
              </p:oleObj>
            </a:graphicData>
          </a:graphic>
        </p:graphicFrame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92" y="2160"/>
              <a:ext cx="1104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>
                  <a:latin typeface="Verdana" pitchFamily="34" charset="0"/>
                </a:rPr>
                <a:t>Космический модуль «Апполон»</a:t>
              </a:r>
              <a:endParaRPr lang="en-GB" sz="1200">
                <a:latin typeface="Verdana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9000" y="3154363"/>
            <a:ext cx="3886200" cy="3703637"/>
            <a:chOff x="2256" y="1776"/>
            <a:chExt cx="2448" cy="2333"/>
          </a:xfrm>
        </p:grpSpPr>
        <p:pic>
          <p:nvPicPr>
            <p:cNvPr id="13320" name="Picture 8" descr="C:\Documents and Settings\witaly\My Documents\Lena\New\kamen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1776"/>
              <a:ext cx="2448" cy="2134"/>
            </a:xfrm>
            <a:prstGeom prst="rect">
              <a:avLst/>
            </a:prstGeom>
            <a:noFill/>
          </p:spPr>
        </p:pic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2304" y="3936"/>
              <a:ext cx="235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>
                  <a:latin typeface="Verdana" pitchFamily="34" charset="0"/>
                </a:rPr>
                <a:t>Образец лунного грунта</a:t>
              </a:r>
              <a:endParaRPr lang="en-GB" sz="1200">
                <a:latin typeface="Verdana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Verdana" pitchFamily="34" charset="0"/>
              </a:rPr>
              <a:t>Это снимок первого </a:t>
            </a:r>
            <a:r>
              <a:rPr lang="en-GB" sz="1800">
                <a:latin typeface="Verdana" pitchFamily="34" charset="0"/>
              </a:rPr>
              <a:t>самостоятельно передвигающегося робота с дистанционным управлением. </a:t>
            </a:r>
            <a:r>
              <a:rPr lang="ru-RU" sz="1800">
                <a:latin typeface="Verdana" pitchFamily="34" charset="0"/>
              </a:rPr>
              <a:t>Он назывался </a:t>
            </a:r>
            <a:r>
              <a:rPr lang="en-GB" sz="1800">
                <a:latin typeface="Verdana" pitchFamily="34" charset="0"/>
              </a:rPr>
              <a:t>Луноход-1</a:t>
            </a:r>
            <a:r>
              <a:rPr lang="ru-RU" sz="1800">
                <a:latin typeface="Verdana" pitchFamily="34" charset="0"/>
              </a:rPr>
              <a:t>. </a:t>
            </a:r>
            <a:r>
              <a:rPr lang="en-GB" sz="1800">
                <a:latin typeface="Verdana" pitchFamily="34" charset="0"/>
              </a:rPr>
              <a:t>17 ноября 1970 года</a:t>
            </a:r>
            <a:r>
              <a:rPr lang="ru-RU" sz="1800">
                <a:latin typeface="Verdana" pitchFamily="34" charset="0"/>
              </a:rPr>
              <a:t> его доставила на Луну </a:t>
            </a:r>
            <a:r>
              <a:rPr lang="en-GB" sz="1800">
                <a:latin typeface="Verdana" pitchFamily="34" charset="0"/>
              </a:rPr>
              <a:t>советская </a:t>
            </a:r>
            <a:r>
              <a:rPr lang="ru-RU" sz="1800">
                <a:latin typeface="Verdana" pitchFamily="34" charset="0"/>
              </a:rPr>
              <a:t>межпланетная станция Луна-17. </a:t>
            </a:r>
            <a:r>
              <a:rPr lang="en-GB" sz="1800">
                <a:latin typeface="Verdana" pitchFamily="34" charset="0"/>
              </a:rPr>
              <a:t>Луноход-1</a:t>
            </a:r>
            <a:r>
              <a:rPr lang="ru-RU" sz="1800">
                <a:latin typeface="Verdana" pitchFamily="34" charset="0"/>
              </a:rPr>
              <a:t> путешествовал по </a:t>
            </a:r>
            <a:r>
              <a:rPr lang="en-GB" sz="1800">
                <a:latin typeface="Verdana" pitchFamily="34" charset="0"/>
              </a:rPr>
              <a:t>лунному</a:t>
            </a:r>
            <a:r>
              <a:rPr lang="ru-RU" sz="1800">
                <a:latin typeface="Verdana" pitchFamily="34" charset="0"/>
              </a:rPr>
              <a:t> морю Дождей</a:t>
            </a:r>
            <a:r>
              <a:rPr lang="en-GB" sz="1800">
                <a:latin typeface="Verdana" pitchFamily="34" charset="0"/>
              </a:rPr>
              <a:t> в течении 11 месяцев. </a:t>
            </a:r>
          </a:p>
        </p:txBody>
      </p:sp>
      <p:pic>
        <p:nvPicPr>
          <p:cNvPr id="25605" name="Picture 5" descr="F:\ELENA\PowerPoint\Materiali dla prezentacij\KOSMOS\Luna\lunok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324600" cy="512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Verdana" pitchFamily="34" charset="0"/>
              </a:rPr>
              <a:t>На этой фотографии, сделанной в декабре 1972 года  готовится к запуску последняя лунная экспедиция – </a:t>
            </a:r>
            <a:r>
              <a:rPr lang="ru-RU" sz="1800" b="1">
                <a:latin typeface="Verdana" pitchFamily="34" charset="0"/>
              </a:rPr>
              <a:t>Аполлон 17</a:t>
            </a:r>
            <a:r>
              <a:rPr lang="ru-RU" sz="1800">
                <a:latin typeface="Verdana" pitchFamily="34" charset="0"/>
              </a:rPr>
              <a:t>. С тех пор люди ни разу не были на Луне. 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26627" name="Picture 3" descr="F:\ELENA\PowerPoint\Materiali dla prezentacij\KOSMOS\Luna\poslednij polet na Lu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781800" cy="540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Луна во все времена вдохновляла людей. Ее писали художники на картинах, ей писали стихи поэты. Может быть потому, что она была неизведанным таинственным миром?</a:t>
            </a:r>
            <a:endParaRPr lang="en-US" sz="1800">
              <a:latin typeface="Verdana" pitchFamily="34" charset="0"/>
            </a:endParaRPr>
          </a:p>
        </p:txBody>
      </p:sp>
      <p:pic>
        <p:nvPicPr>
          <p:cNvPr id="36867" name="Picture 3" descr="Лунная ночь в Кры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733800" cy="2862263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990600" y="4114800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Лунная ночь в Крыму И.К. Айвазовский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334000" y="6096000"/>
            <a:ext cx="2590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Verdana" pitchFamily="34" charset="0"/>
              </a:rPr>
              <a:t>«Ночь на Днепре»                     А. Куинджи</a:t>
            </a:r>
            <a:endParaRPr lang="en-US" sz="1400">
              <a:latin typeface="Verdana" pitchFamily="34" charset="0"/>
            </a:endParaRPr>
          </a:p>
        </p:txBody>
      </p:sp>
      <p:pic>
        <p:nvPicPr>
          <p:cNvPr id="36871" name="Picture 7" descr="F:\ELENA\PowerPoint\Materiali dla prezentacij\KOSMOS\Luna\kuind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667000"/>
            <a:ext cx="4533900" cy="340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Возможно. Но не смотря на то, что мы знаем про Луну гораздо больше, чем наши предки, Луна все равно притягивает нас к себе, заставляя  вглядываться в телескопы, бинокли и просто в небо....</a:t>
            </a:r>
            <a:endParaRPr lang="en-US" sz="1800">
              <a:latin typeface="Verdana" pitchFamily="34" charset="0"/>
            </a:endParaRPr>
          </a:p>
        </p:txBody>
      </p:sp>
      <p:pic>
        <p:nvPicPr>
          <p:cNvPr id="34819" name="Picture 3" descr="F:\ELENA\PowerPoint\Materiali dla prezentacij\KOSMOS\Luna\moon bea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772400" cy="510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Verdana" pitchFamily="34" charset="0"/>
              </a:rPr>
              <a:t>Луна в интернете:</a:t>
            </a:r>
            <a:endParaRPr lang="en-US" sz="1600" b="1">
              <a:latin typeface="Verdana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09600" y="914400"/>
            <a:ext cx="1897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  <a:hlinkClick r:id="rId2"/>
              </a:rPr>
              <a:t>www.astronet.ru</a:t>
            </a:r>
            <a:endParaRPr lang="en-US" sz="1600">
              <a:latin typeface="Verdana" pitchFamily="34" charset="0"/>
            </a:endParaRPr>
          </a:p>
          <a:p>
            <a:endParaRPr lang="en-US" sz="1600">
              <a:latin typeface="Verdana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09600" y="1371600"/>
            <a:ext cx="53355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latin typeface="Verdana" pitchFamily="34" charset="0"/>
                <a:hlinkClick r:id="rId3"/>
              </a:rPr>
              <a:t>http://oleshko.net.ru/index.shtml</a:t>
            </a:r>
            <a:endParaRPr lang="en-US" sz="1600">
              <a:latin typeface="Verdana" pitchFamily="34" charset="0"/>
            </a:endParaRPr>
          </a:p>
          <a:p>
            <a:pPr algn="l"/>
            <a:endParaRPr lang="ru-RU" sz="1600">
              <a:latin typeface="Verdana" pitchFamily="34" charset="0"/>
            </a:endParaRPr>
          </a:p>
          <a:p>
            <a:pPr algn="l"/>
            <a:r>
              <a:rPr lang="en-US" sz="1600">
                <a:latin typeface="Verdana" pitchFamily="34" charset="0"/>
                <a:hlinkClick r:id="rId4"/>
              </a:rPr>
              <a:t>www.luna-moon.narod.ru</a:t>
            </a:r>
            <a:endParaRPr lang="ru-RU" sz="1600">
              <a:latin typeface="Verdana" pitchFamily="34" charset="0"/>
            </a:endParaRPr>
          </a:p>
          <a:p>
            <a:pPr algn="l"/>
            <a:endParaRPr lang="ru-RU" sz="1600">
              <a:latin typeface="Verdana" pitchFamily="34" charset="0"/>
            </a:endParaRPr>
          </a:p>
          <a:p>
            <a:pPr algn="l"/>
            <a:r>
              <a:rPr lang="en-US" sz="1600">
                <a:latin typeface="Verdana" pitchFamily="34" charset="0"/>
                <a:hlinkClick r:id="rId5"/>
              </a:rPr>
              <a:t>http://www.netaxs.com/~mhmyers/moon.tn.html</a:t>
            </a:r>
            <a:endParaRPr lang="ru-RU" sz="1600">
              <a:latin typeface="Verdana" pitchFamily="34" charset="0"/>
            </a:endParaRPr>
          </a:p>
          <a:p>
            <a:pPr algn="l"/>
            <a:endParaRPr lang="en-US" sz="1600">
              <a:latin typeface="Verdana" pitchFamily="34" charset="0"/>
            </a:endParaRPr>
          </a:p>
          <a:p>
            <a:pPr algn="l"/>
            <a:endParaRPr lang="en-US" sz="16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42672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А название «Луна» пришло к нам от древних римлян.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81400" y="3810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800">
                <a:latin typeface="Verdana" pitchFamily="34" charset="0"/>
              </a:rPr>
              <a:t>Древние греки называли Луну Селеной.</a:t>
            </a:r>
            <a:endParaRPr lang="en-US" sz="1800">
              <a:latin typeface="Verdana" pitchFamily="34" charset="0"/>
            </a:endParaRPr>
          </a:p>
        </p:txBody>
      </p:sp>
      <p:pic>
        <p:nvPicPr>
          <p:cNvPr id="31750" name="Picture 6" descr="F:\ELENA\PowerPoint\Materiali dla prezentacij\KOSMOS\Luna\RomaColoss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384550"/>
            <a:ext cx="4343400" cy="3473450"/>
          </a:xfrm>
          <a:prstGeom prst="rect">
            <a:avLst/>
          </a:prstGeom>
          <a:noFill/>
        </p:spPr>
      </p:pic>
      <p:pic>
        <p:nvPicPr>
          <p:cNvPr id="31751" name="Picture 7" descr="F:\ELENA\PowerPoint\Materiali dla prezentacij\KOSMOS\Luna\Fotos\Poverhnost\Luna1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0"/>
            <a:ext cx="2133600" cy="1971675"/>
          </a:xfrm>
          <a:prstGeom prst="rect">
            <a:avLst/>
          </a:prstGeom>
          <a:noFill/>
        </p:spPr>
      </p:pic>
      <p:pic>
        <p:nvPicPr>
          <p:cNvPr id="31752" name="Picture 8" descr="F:\ELENA\PowerPoint\Materiali dla prezentacij\KOSMOS\Luna\Dr_greci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81400" cy="268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jpeg\space factfile\Earth 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1000"/>
            <a:ext cx="4876800" cy="4711700"/>
          </a:xfrm>
          <a:prstGeom prst="rect">
            <a:avLst/>
          </a:prstGeo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5486400"/>
            <a:ext cx="822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Диаметр Луны почти в 4 раза меньше диаметра Земли.</a:t>
            </a:r>
            <a:endParaRPr lang="en-GB" sz="18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5410200"/>
            <a:ext cx="891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Если смотреть на Луну с Земли, то она выглядит небольшим пятнистым шаром, но в телескоп, или даже в хороший бинокль, видно, что это не так – на Луне есть горы и много кратеров. 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4100" name="Picture 4" descr="D:\Documents and Settings\witaly\My Documents\Lena\Prezentacii\Moi\Luna\Luna1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57200"/>
            <a:ext cx="4724400" cy="436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4572000"/>
            <a:ext cx="91440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Много лет назад ученый Галилео Галилей назвал их морями. Теперь мы уже знаем, что никаких морей на луне нет, но по традиции кратеры сохранили свои названия. У многих из них необычны для Земли – Море Изобилия, Море Холода, Море Дождей, Море Ясности, Море Паров.</a:t>
            </a:r>
            <a:endParaRPr lang="en-GB" sz="160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1600">
                <a:latin typeface="Verdana" pitchFamily="34" charset="0"/>
              </a:rPr>
              <a:t>Кратеры поменьше носят имена знаменитых людей – Тихо Браге, Коперника, Птоломея, Юрия Гагарина.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495800" y="29718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Углубления в поверхности Луны называются </a:t>
            </a:r>
            <a:r>
              <a:rPr lang="ru-RU" sz="1800" b="1">
                <a:latin typeface="Verdana" pitchFamily="34" charset="0"/>
              </a:rPr>
              <a:t>кратерами</a:t>
            </a:r>
            <a:r>
              <a:rPr lang="ru-RU" sz="1800">
                <a:latin typeface="Verdana" pitchFamily="34" charset="0"/>
              </a:rPr>
              <a:t>.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5126" name="Picture 6" descr="D:\Documents and Settings\witaly\My Documents\Lena\Prezentacii\Moi\Luna\Krateri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065588"/>
          </a:xfrm>
          <a:prstGeom prst="rect">
            <a:avLst/>
          </a:prstGeom>
          <a:noFill/>
        </p:spPr>
      </p:pic>
      <p:pic>
        <p:nvPicPr>
          <p:cNvPr id="5127" name="Picture 7" descr="D:\Documents and Settings\witaly\My Documents\Lena\Prezentacii\Moi\Luna\Krateri3_n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0" y="0"/>
            <a:ext cx="3556000" cy="267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54102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А это Лунные горы. Их названия вполне земные – Кавказ, Алтай, Карпаты, Альпы, Апенины, Перинеи, Тенерифе. Высота гор может доходить до 8 км, но обычно она составляет 3-5 км. </a:t>
            </a:r>
            <a:endParaRPr lang="en-GB" sz="1800">
              <a:latin typeface="Verdana" pitchFamily="34" charset="0"/>
            </a:endParaRPr>
          </a:p>
        </p:txBody>
      </p:sp>
      <p:pic>
        <p:nvPicPr>
          <p:cNvPr id="7173" name="Picture 5" descr="D:\Documents and Settings\witaly\My Documents\Lena\Prezentacii\Moi\Luna\Krateri2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"/>
            <a:ext cx="4953000" cy="4440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jpeg\space factfile\Crater form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8686800" cy="3475038"/>
          </a:xfrm>
          <a:prstGeom prst="rect">
            <a:avLst/>
          </a:prstGeom>
          <a:noFill/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86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Посмотри, как, по предположению ученых много лет назад образовались лунные кратеры. В наши времена новые кратеры уже не образуются, потому что в космосе</a:t>
            </a:r>
            <a:r>
              <a:rPr lang="en-US" sz="1800">
                <a:latin typeface="Verdana" pitchFamily="34" charset="0"/>
              </a:rPr>
              <a:t> </a:t>
            </a:r>
            <a:r>
              <a:rPr lang="ru-RU" sz="1800">
                <a:latin typeface="Verdana" pitchFamily="34" charset="0"/>
              </a:rPr>
              <a:t>почти не осталось крупных метеоритов.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629400" y="1600200"/>
            <a:ext cx="2514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66"/>
                </a:solidFill>
                <a:latin typeface="Tahoma" pitchFamily="34" charset="0"/>
              </a:rPr>
              <a:t>1</a:t>
            </a:r>
            <a:r>
              <a:rPr lang="ru-RU" sz="1800" b="1">
                <a:solidFill>
                  <a:srgbClr val="CC0066"/>
                </a:solidFill>
                <a:latin typeface="Tahoma" pitchFamily="34" charset="0"/>
              </a:rPr>
              <a:t>.</a:t>
            </a:r>
            <a:r>
              <a:rPr lang="ru-RU" sz="1800">
                <a:latin typeface="Tahoma" pitchFamily="34" charset="0"/>
              </a:rPr>
              <a:t> Приближается метеорит.</a:t>
            </a:r>
            <a:endParaRPr lang="en-GB" sz="1800">
              <a:latin typeface="Tahoma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7772400" y="2209800"/>
            <a:ext cx="762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96000" y="4114800"/>
            <a:ext cx="304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66"/>
                </a:solidFill>
                <a:latin typeface="Tahoma" pitchFamily="34" charset="0"/>
              </a:rPr>
              <a:t>2</a:t>
            </a:r>
            <a:r>
              <a:rPr lang="ru-RU" sz="1800" b="1">
                <a:solidFill>
                  <a:srgbClr val="CC0066"/>
                </a:solidFill>
                <a:latin typeface="Tahoma" pitchFamily="34" charset="0"/>
              </a:rPr>
              <a:t>.</a:t>
            </a:r>
            <a:r>
              <a:rPr lang="ru-RU" sz="1800">
                <a:latin typeface="Tahoma" pitchFamily="34" charset="0"/>
              </a:rPr>
              <a:t> Он сталкивается с поверхностью и образует столп пыли.</a:t>
            </a:r>
            <a:endParaRPr lang="en-GB" sz="1800">
              <a:latin typeface="Tahoma" pitchFamily="34" charset="0"/>
            </a:endParaRP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 flipV="1">
            <a:off x="6324600" y="3352800"/>
            <a:ext cx="914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57200" y="2133600"/>
            <a:ext cx="3810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66"/>
                </a:solidFill>
                <a:latin typeface="Tahoma" pitchFamily="34" charset="0"/>
              </a:rPr>
              <a:t>3</a:t>
            </a:r>
            <a:r>
              <a:rPr lang="ru-RU" sz="1800" b="1">
                <a:solidFill>
                  <a:srgbClr val="CC0066"/>
                </a:solidFill>
                <a:latin typeface="Tahoma" pitchFamily="34" charset="0"/>
              </a:rPr>
              <a:t>.</a:t>
            </a:r>
            <a:r>
              <a:rPr lang="ru-RU" sz="1800">
                <a:latin typeface="Tahoma" pitchFamily="34" charset="0"/>
              </a:rPr>
              <a:t> После того, как пыль осядет, становится видно, что на поверхности образовалась вмятина, а в ее центре -  возвышенность.</a:t>
            </a:r>
            <a:endParaRPr lang="en-GB" sz="1800">
              <a:latin typeface="Tahoma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04800" y="56388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CC0066"/>
                </a:solidFill>
                <a:latin typeface="Tahoma" pitchFamily="34" charset="0"/>
              </a:rPr>
              <a:t>4</a:t>
            </a:r>
            <a:r>
              <a:rPr lang="ru-RU" sz="1800" b="1">
                <a:solidFill>
                  <a:srgbClr val="CC0066"/>
                </a:solidFill>
                <a:latin typeface="Tahoma" pitchFamily="34" charset="0"/>
              </a:rPr>
              <a:t>.</a:t>
            </a:r>
            <a:r>
              <a:rPr lang="ru-RU" sz="1800">
                <a:latin typeface="Tahoma" pitchFamily="34" charset="0"/>
              </a:rPr>
              <a:t> Поскольку в то время на Луне еще были вулканы, то потоки лавы во время извержений заполнили кратеры и они стали менее глубокими.</a:t>
            </a:r>
            <a:endParaRPr lang="en-GB" sz="18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 and Settings\witaly\My Documents\Lena\Prezentacii\Moi\Luna\Meteorit na Lune_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477000" cy="492760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14400" y="3810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Verdana" pitchFamily="34" charset="0"/>
              </a:rPr>
              <a:t>Это небольшой осколок одного из метеоритов. </a:t>
            </a:r>
            <a:endParaRPr lang="en-GB" sz="1800">
              <a:latin typeface="Verdan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1290</Words>
  <PresentationFormat>Экран (4:3)</PresentationFormat>
  <Paragraphs>79</Paragraphs>
  <Slides>29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Тема Office</vt:lpstr>
      <vt:lpstr>Bitmap Image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</cp:revision>
  <dcterms:modified xsi:type="dcterms:W3CDTF">2009-11-11T13:21:10Z</dcterms:modified>
</cp:coreProperties>
</file>