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44EE94C-6BB7-4096-AB66-E9FBE9C7E048}" type="datetimeFigureOut">
              <a:rPr lang="ru-RU"/>
              <a:pPr>
                <a:defRPr/>
              </a:pPr>
              <a:t>12.11.2009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A06E4D7-3C90-4A40-B26C-2C4C2C776C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4D49DD5-2B3D-48B6-9106-CE5A691E044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  <p:sp>
        <p:nvSpPr>
          <p:cNvPr id="15362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11293B-C603-4F36-80AA-87D2938BC12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  <p:sp>
        <p:nvSpPr>
          <p:cNvPr id="33794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93E758-0467-409C-9C64-A6D525298B5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  <p:sp>
        <p:nvSpPr>
          <p:cNvPr id="35842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C2D0B5-12C1-44D3-B6E8-4837F4CC382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  <p:sp>
        <p:nvSpPr>
          <p:cNvPr id="37890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6337E8-8EEA-435A-886C-F590BA616B5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  <p:sp>
        <p:nvSpPr>
          <p:cNvPr id="39938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38BA33-3CDE-4F73-AC17-1F41A21F01B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  <p:sp>
        <p:nvSpPr>
          <p:cNvPr id="41986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17C8638-BEAD-4EA7-9426-D21EA2189FE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  <p:sp>
        <p:nvSpPr>
          <p:cNvPr id="44034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40C534-BB80-400B-979B-D026173B72D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  <p:sp>
        <p:nvSpPr>
          <p:cNvPr id="48130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282182-D3F8-4FC5-8789-2B1ED221D36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  <p:sp>
        <p:nvSpPr>
          <p:cNvPr id="50178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C5DC31-3611-477D-8309-ECB4385EC9F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/>
          </a:p>
        </p:txBody>
      </p:sp>
      <p:sp>
        <p:nvSpPr>
          <p:cNvPr id="52226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46DA67E-0795-46A5-91BD-B821A3E391B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  <p:sp>
        <p:nvSpPr>
          <p:cNvPr id="17410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1D3D46-59F4-4D0D-B53E-ED0970A8A52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  <p:sp>
        <p:nvSpPr>
          <p:cNvPr id="19458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EED1FC-38E2-4229-B188-4DBBE88CFFD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  <p:sp>
        <p:nvSpPr>
          <p:cNvPr id="21506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F29E3C-04D1-4AF2-A60D-35186661E25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  <p:sp>
        <p:nvSpPr>
          <p:cNvPr id="23554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732C11-C6A6-40D8-832C-982EBB6A067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  <p:sp>
        <p:nvSpPr>
          <p:cNvPr id="25602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4DD0EC-9FB1-4784-BE85-3E20E944B14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  <p:sp>
        <p:nvSpPr>
          <p:cNvPr id="27650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06CAD1-9D0F-4BA4-8E0C-3E0BC99875E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  <p:sp>
        <p:nvSpPr>
          <p:cNvPr id="29698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E252BEA-6BAF-495A-AD0F-667296BB8BC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  <p:sp>
        <p:nvSpPr>
          <p:cNvPr id="31746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29E12-324F-48DE-9588-AA96F15BBFC8}" type="datetimeFigureOut">
              <a:rPr lang="ru-RU"/>
              <a:pPr>
                <a:defRPr/>
              </a:pPr>
              <a:t>12.11.2009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B8FCB-A49C-47F7-A823-45BE1FD8C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44851-D368-47E5-9B0B-9B7976FBEF39}" type="datetimeFigureOut">
              <a:rPr lang="ru-RU"/>
              <a:pPr>
                <a:defRPr/>
              </a:pPr>
              <a:t>12.11.2009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01E00-B40E-488C-A614-52972FD9EE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25773-CE7F-4D35-9C33-B5BF900BB978}" type="datetimeFigureOut">
              <a:rPr lang="ru-RU"/>
              <a:pPr>
                <a:defRPr/>
              </a:pPr>
              <a:t>12.11.2009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FD23C-BB03-45A5-897C-E7FA856F82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D0D60-4E03-45B0-A986-DC157D94C01A}" type="datetimeFigureOut">
              <a:rPr lang="ru-RU"/>
              <a:pPr>
                <a:defRPr/>
              </a:pPr>
              <a:t>12.11.2009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CC902-E216-4A4B-B86C-72A2FFBE2E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1B578-A9A4-4A10-94A0-CBF148852450}" type="datetimeFigureOut">
              <a:rPr lang="ru-RU"/>
              <a:pPr>
                <a:defRPr/>
              </a:pPr>
              <a:t>12.11.2009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CF492-3C14-4F56-B0C3-35697026F5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51569-1A06-42EA-89D4-500090F9066C}" type="datetimeFigureOut">
              <a:rPr lang="ru-RU"/>
              <a:pPr>
                <a:defRPr/>
              </a:pPr>
              <a:t>12.11.2009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81806-BE50-4832-847A-AF8292BB2A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F596F-CAFD-497A-8148-80E9EDD57ED2}" type="datetimeFigureOut">
              <a:rPr lang="ru-RU"/>
              <a:pPr>
                <a:defRPr/>
              </a:pPr>
              <a:t>12.11.2009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81A6C-E103-4490-93E2-6D68836811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82892-44E9-4218-A360-BFF048E81048}" type="datetimeFigureOut">
              <a:rPr lang="ru-RU"/>
              <a:pPr>
                <a:defRPr/>
              </a:pPr>
              <a:t>12.11.2009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03BFC-F7C6-4139-8D6F-628DBCBB6C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99DEC-BE28-41BE-A438-D5187597158B}" type="datetimeFigureOut">
              <a:rPr lang="ru-RU"/>
              <a:pPr>
                <a:defRPr/>
              </a:pPr>
              <a:t>12.11.2009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50B0F-A23F-4231-9125-7DBADE5945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5F613-CA37-43A5-B32E-93A5E6A4933E}" type="datetimeFigureOut">
              <a:rPr lang="ru-RU"/>
              <a:pPr>
                <a:defRPr/>
              </a:pPr>
              <a:t>12.11.2009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BFD4F-6078-4788-B585-9E5C0C3188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78017-039A-4D37-9DCC-9895DEBBD093}" type="datetimeFigureOut">
              <a:rPr lang="ru-RU"/>
              <a:pPr>
                <a:defRPr/>
              </a:pPr>
              <a:t>12.11.2009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50E55-A406-4759-A699-208475C7A3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7E8CD4-2C90-4FF9-B9D8-91B43B3C94E9}" type="datetimeFigureOut">
              <a:rPr lang="ru-RU"/>
              <a:pPr>
                <a:defRPr/>
              </a:pPr>
              <a:t>12.11.2009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8BFDBE-9183-4074-9C8B-BCB43A96D6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pace.rin.ru/" TargetMode="External"/><Relationship Id="rId5" Type="http://schemas.openxmlformats.org/officeDocument/2006/relationships/hyperlink" Target="http://fargalaxy.al.ru/" TargetMode="External"/><Relationship Id="rId4" Type="http://schemas.openxmlformats.org/officeDocument/2006/relationships/hyperlink" Target="http://www.astrolab.r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2"/>
          <p:cNvSpPr txBox="1">
            <a:spLocks noChangeArrowheads="1"/>
          </p:cNvSpPr>
          <p:nvPr/>
        </p:nvSpPr>
        <p:spPr bwMode="auto">
          <a:xfrm>
            <a:off x="1219200" y="4038600"/>
            <a:ext cx="66294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9600" b="1">
                <a:solidFill>
                  <a:srgbClr val="006600"/>
                </a:solidFill>
                <a:latin typeface="Tahoma" pitchFamily="34" charset="0"/>
              </a:rPr>
              <a:t>КО</a:t>
            </a:r>
            <a:r>
              <a:rPr lang="ru-RU" sz="9600" b="1">
                <a:latin typeface="Tahoma" pitchFamily="34" charset="0"/>
              </a:rPr>
              <a:t>МЕ</a:t>
            </a:r>
            <a:r>
              <a:rPr lang="ru-RU" sz="9600" b="1">
                <a:solidFill>
                  <a:srgbClr val="006600"/>
                </a:solidFill>
                <a:latin typeface="Tahoma" pitchFamily="34" charset="0"/>
              </a:rPr>
              <a:t>ТЫ</a:t>
            </a:r>
            <a:endParaRPr lang="en-GB" sz="9600" b="1">
              <a:solidFill>
                <a:srgbClr val="006600"/>
              </a:solidFill>
              <a:latin typeface="Tahoma" pitchFamily="34" charset="0"/>
            </a:endParaRPr>
          </a:p>
        </p:txBody>
      </p:sp>
      <p:pic>
        <p:nvPicPr>
          <p:cNvPr id="14338" name="Picture 3" descr="D:\Elena\Materiali dla prezent\cometlinear_mikuz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228600"/>
            <a:ext cx="3276600" cy="327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0" y="6156325"/>
            <a:ext cx="1905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 b="1">
                <a:latin typeface="Verdana" pitchFamily="34" charset="0"/>
              </a:rPr>
              <a:t>Сайты о кометах:                                                                      </a:t>
            </a:r>
            <a:r>
              <a:rPr lang="en-US" sz="1000" b="1">
                <a:latin typeface="Verdana" pitchFamily="34" charset="0"/>
              </a:rPr>
              <a:t>                 </a:t>
            </a:r>
            <a:r>
              <a:rPr lang="en-US" sz="1000" b="1">
                <a:latin typeface="Verdana" pitchFamily="34" charset="0"/>
                <a:hlinkClick r:id="rId4"/>
              </a:rPr>
              <a:t>www.astrolab.ru</a:t>
            </a:r>
            <a:r>
              <a:rPr lang="en-US" sz="1000" b="1">
                <a:latin typeface="Verdana" pitchFamily="34" charset="0"/>
              </a:rPr>
              <a:t>                                        </a:t>
            </a:r>
            <a:r>
              <a:rPr lang="en-US" sz="1000" b="1">
                <a:latin typeface="Verdana" pitchFamily="34" charset="0"/>
                <a:hlinkClick r:id="rId5"/>
              </a:rPr>
              <a:t>www.fargalaxy.al.ru </a:t>
            </a:r>
            <a:r>
              <a:rPr lang="en-US" sz="1000" b="1">
                <a:latin typeface="Verdana" pitchFamily="34" charset="0"/>
              </a:rPr>
              <a:t/>
            </a:r>
            <a:br>
              <a:rPr lang="en-US" sz="1000" b="1">
                <a:latin typeface="Verdana" pitchFamily="34" charset="0"/>
              </a:rPr>
            </a:br>
            <a:r>
              <a:rPr lang="en-US" sz="1000" b="1">
                <a:latin typeface="Verdana" pitchFamily="34" charset="0"/>
                <a:hlinkClick r:id="rId6"/>
              </a:rPr>
              <a:t>http://space.rin.ru </a:t>
            </a:r>
            <a:endParaRPr lang="en-US" sz="1000" b="1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F:\ELENA\PowerPoint\Materiali dla prezentacij\KOSMOS\Heila-Bop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676400"/>
            <a:ext cx="5791200" cy="383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Text Box 3"/>
          <p:cNvSpPr txBox="1">
            <a:spLocks noChangeArrowheads="1"/>
          </p:cNvSpPr>
          <p:nvPr/>
        </p:nvSpPr>
        <p:spPr bwMode="auto">
          <a:xfrm>
            <a:off x="152400" y="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FF0000"/>
                </a:solidFill>
                <a:latin typeface="Verdana" pitchFamily="34" charset="0"/>
              </a:rPr>
              <a:t>Сколько хвостов может быть у кометы?</a:t>
            </a:r>
            <a:endParaRPr lang="en-US" b="1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0" y="609600"/>
            <a:ext cx="9144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>
                <a:latin typeface="Verdana" pitchFamily="34" charset="0"/>
              </a:rPr>
              <a:t>Удивительно, но иногда у кометы хвост не один, а целых два. Или даже три. Это происходит потому, что ядро кометы состоит из разных частиц и Солнечный ветер по разному сгоняет с него пыль, газ и вкрапления металлов.  </a:t>
            </a:r>
            <a:endParaRPr lang="en-US" sz="1600">
              <a:latin typeface="Verdana" pitchFamily="34" charset="0"/>
            </a:endParaRPr>
          </a:p>
        </p:txBody>
      </p:sp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0" y="5715000"/>
            <a:ext cx="9144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>
                <a:latin typeface="Verdana" pitchFamily="34" charset="0"/>
              </a:rPr>
              <a:t>На это фотографии комета Хейли-Боппа, пролетавшая мимо Солнца в 1997 году. У нее, как видишь, как раз два хвоста.                                                               Ярко белый – это отлетающая пыль, а синий – газ, испаряющийся с ядра.  </a:t>
            </a:r>
            <a:endParaRPr lang="en-US" sz="16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2"/>
          <p:cNvSpPr txBox="1">
            <a:spLocks noChangeArrowheads="1"/>
          </p:cNvSpPr>
          <p:nvPr/>
        </p:nvSpPr>
        <p:spPr bwMode="auto">
          <a:xfrm>
            <a:off x="4191000" y="1600200"/>
            <a:ext cx="47244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>
                <a:latin typeface="Verdana" pitchFamily="34" charset="0"/>
              </a:rPr>
              <a:t>По сравнению с размерами нашей планеты, размеры ядра кометы, как правило, относительно небольшие – обычно несколько километров в диаметре. </a:t>
            </a:r>
            <a:endParaRPr lang="en-US" sz="1600">
              <a:latin typeface="Verdana" pitchFamily="34" charset="0"/>
            </a:endParaRPr>
          </a:p>
        </p:txBody>
      </p:sp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0" y="2286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FF0000"/>
                </a:solidFill>
                <a:latin typeface="Verdana" pitchFamily="34" charset="0"/>
              </a:rPr>
              <a:t>Какого размера обычно бывают кометы?</a:t>
            </a:r>
            <a:endParaRPr lang="en-US" b="1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4419600" y="3124200"/>
            <a:ext cx="43434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>
                <a:latin typeface="Verdana" pitchFamily="34" charset="0"/>
              </a:rPr>
              <a:t>А вот хвост кометы, когда она совсем близко подлетает к Солнцу, может растянуться на миллионы и даже десятки и сотни миллионов километров.</a:t>
            </a:r>
            <a:endParaRPr lang="en-US" sz="1600">
              <a:latin typeface="Verdana" pitchFamily="34" charset="0"/>
            </a:endParaRPr>
          </a:p>
        </p:txBody>
      </p:sp>
      <p:pic>
        <p:nvPicPr>
          <p:cNvPr id="34820" name="Picture 5" descr="D:\Elena\Materiali dla prezent\hb3_26_97-50mmreflectlak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30300"/>
            <a:ext cx="3860800" cy="572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6"/>
          <p:cNvSpPr txBox="1">
            <a:spLocks noChangeArrowheads="1"/>
          </p:cNvSpPr>
          <p:nvPr/>
        </p:nvSpPr>
        <p:spPr bwMode="auto">
          <a:xfrm>
            <a:off x="0" y="1447800"/>
            <a:ext cx="43434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>
                <a:latin typeface="Verdana" pitchFamily="34" charset="0"/>
              </a:rPr>
              <a:t>Обычно их делят на короткопереодические и долгопереодические кометы. Это значит, что некоторые кометы – короткопереодические -  прилетают к Солнцу относительно часто – хотя бы один раз за 200 лет. </a:t>
            </a:r>
            <a:endParaRPr lang="en-US" sz="1600">
              <a:latin typeface="Verdana" pitchFamily="34" charset="0"/>
            </a:endParaRPr>
          </a:p>
        </p:txBody>
      </p:sp>
      <p:pic>
        <p:nvPicPr>
          <p:cNvPr id="36866" name="Picture 7" descr="C:\Documents and Settings\abc1\Desktop\ELENA\PowerPoint\Moi\Kosmos\Kometi\06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0"/>
            <a:ext cx="4876800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 Box 8"/>
          <p:cNvSpPr txBox="1">
            <a:spLocks noChangeArrowheads="1"/>
          </p:cNvSpPr>
          <p:nvPr/>
        </p:nvSpPr>
        <p:spPr bwMode="auto">
          <a:xfrm>
            <a:off x="304800" y="228600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FF0000"/>
                </a:solidFill>
                <a:latin typeface="Verdana" pitchFamily="34" charset="0"/>
              </a:rPr>
              <a:t>Сколько всего комет известно людям?</a:t>
            </a:r>
            <a:endParaRPr lang="en-US" b="1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36868" name="Rectangle 9"/>
          <p:cNvSpPr>
            <a:spLocks noChangeArrowheads="1"/>
          </p:cNvSpPr>
          <p:nvPr/>
        </p:nvSpPr>
        <p:spPr bwMode="auto">
          <a:xfrm>
            <a:off x="457200" y="762000"/>
            <a:ext cx="3657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Verdana" pitchFamily="34" charset="0"/>
              </a:rPr>
              <a:t>Астрономам известно довольно много комет.</a:t>
            </a:r>
            <a:endParaRPr lang="en-US" sz="1600">
              <a:latin typeface="Verdana" pitchFamily="34" charset="0"/>
            </a:endParaRPr>
          </a:p>
        </p:txBody>
      </p:sp>
      <p:sp>
        <p:nvSpPr>
          <p:cNvPr id="36869" name="Rectangle 10"/>
          <p:cNvSpPr>
            <a:spLocks noChangeArrowheads="1"/>
          </p:cNvSpPr>
          <p:nvPr/>
        </p:nvSpPr>
        <p:spPr bwMode="auto">
          <a:xfrm>
            <a:off x="228600" y="4876800"/>
            <a:ext cx="876300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>
                <a:latin typeface="Verdana" pitchFamily="34" charset="0"/>
              </a:rPr>
              <a:t>Астрономам известно 72 кометы обегающие </a:t>
            </a:r>
            <a:r>
              <a:rPr lang="en-US" sz="1400">
                <a:latin typeface="Verdana" pitchFamily="34" charset="0"/>
              </a:rPr>
              <a:t>C</a:t>
            </a:r>
            <a:r>
              <a:rPr lang="ru-RU" sz="1400">
                <a:latin typeface="Verdana" pitchFamily="34" charset="0"/>
              </a:rPr>
              <a:t>олнце за период меньший чем 30 лет. </a:t>
            </a:r>
          </a:p>
          <a:p>
            <a:pPr algn="ctr">
              <a:spcBef>
                <a:spcPct val="50000"/>
              </a:spcBef>
            </a:pPr>
            <a:r>
              <a:rPr lang="ru-RU" sz="1400">
                <a:latin typeface="Verdana" pitchFamily="34" charset="0"/>
              </a:rPr>
              <a:t>А еще известно более 200 комет которые пролетают вокруг Солнца довольно редко.</a:t>
            </a:r>
            <a:endParaRPr lang="en-US" sz="1400">
              <a:latin typeface="Verdana" pitchFamily="34" charset="0"/>
            </a:endParaRPr>
          </a:p>
        </p:txBody>
      </p:sp>
      <p:sp>
        <p:nvSpPr>
          <p:cNvPr id="36870" name="Text Box 11"/>
          <p:cNvSpPr txBox="1">
            <a:spLocks noChangeArrowheads="1"/>
          </p:cNvSpPr>
          <p:nvPr/>
        </p:nvSpPr>
        <p:spPr bwMode="auto">
          <a:xfrm>
            <a:off x="152400" y="3429000"/>
            <a:ext cx="87630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>
                <a:latin typeface="Verdana" pitchFamily="34" charset="0"/>
              </a:rPr>
              <a:t>А долгопереодические прилетают к Солнцу, по нашим Земным понятиям очень редко. Например комета Хейла-Боппа (это она на этой фотографии) пролетает мимо Земли примерно один раз в 2000 лет. Она пролетала в 1997 году и в следующий раз прилетит только в 4100 году. А есть такие кометы, которые прилетают раз в 7000 лет и даже еще реже. </a:t>
            </a:r>
            <a:endParaRPr lang="en-US">
              <a:latin typeface="Calibri" pitchFamily="34" charset="0"/>
            </a:endParaRPr>
          </a:p>
        </p:txBody>
      </p:sp>
      <p:sp>
        <p:nvSpPr>
          <p:cNvPr id="36871" name="Text Box 12"/>
          <p:cNvSpPr txBox="1">
            <a:spLocks noChangeArrowheads="1"/>
          </p:cNvSpPr>
          <p:nvPr/>
        </p:nvSpPr>
        <p:spPr bwMode="auto">
          <a:xfrm>
            <a:off x="0" y="5788025"/>
            <a:ext cx="91440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>
                <a:latin typeface="Verdana" pitchFamily="34" charset="0"/>
              </a:rPr>
              <a:t>Но на самом деле комет конечно гораздо больше. Ведь люди могут заметить их только тогда, когда они начинают приближаться к Земле. И как знать, вдруг и ты когда-нибудь откроешь какую-нибудь комету. Если будешь внимательно смотреть на небо.  </a:t>
            </a: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F:\ELENA\PowerPoint\Materiali dla prezentacij\KOSMOS\we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17963" y="0"/>
            <a:ext cx="51260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Text Box 3"/>
          <p:cNvSpPr txBox="1">
            <a:spLocks noChangeArrowheads="1"/>
          </p:cNvSpPr>
          <p:nvPr/>
        </p:nvSpPr>
        <p:spPr bwMode="auto">
          <a:xfrm>
            <a:off x="0" y="533400"/>
            <a:ext cx="39624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>
                <a:latin typeface="Verdana" pitchFamily="34" charset="0"/>
              </a:rPr>
              <a:t>Эта комета называется </a:t>
            </a:r>
            <a:r>
              <a:rPr lang="en-US" sz="1600">
                <a:latin typeface="Verdana" pitchFamily="34" charset="0"/>
              </a:rPr>
              <a:t>West</a:t>
            </a:r>
            <a:r>
              <a:rPr lang="ru-RU" sz="1600">
                <a:latin typeface="Verdana" pitchFamily="34" charset="0"/>
              </a:rPr>
              <a:t>. Она пролетала мимо Солнца в 1975-76 годах. Она долгопереодическая. Ученые полагают, что цикл ее вращения вокруг Солнца составялет 250 000 лет.</a:t>
            </a:r>
            <a:endParaRPr lang="en-US" sz="16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F:\ELENA\PowerPoint\Materiali dla prezentacij\KOSMOS\Giacobini-Zinn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533400"/>
            <a:ext cx="5518150" cy="414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457200" y="5257800"/>
            <a:ext cx="8229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>
                <a:latin typeface="Verdana" pitchFamily="34" charset="0"/>
              </a:rPr>
              <a:t>А это комета </a:t>
            </a:r>
            <a:r>
              <a:rPr lang="en-US" sz="1600">
                <a:latin typeface="Verdana" pitchFamily="34" charset="0"/>
              </a:rPr>
              <a:t>Giacobini-Zinner</a:t>
            </a:r>
            <a:r>
              <a:rPr lang="ru-RU" sz="1600">
                <a:latin typeface="Verdana" pitchFamily="34" charset="0"/>
              </a:rPr>
              <a:t>, она пролетает мимо Солнца очень часто – примерно раз в 6.5 лет</a:t>
            </a:r>
            <a:endParaRPr lang="en-US" sz="16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7"/>
          <p:cNvSpPr txBox="1">
            <a:spLocks noChangeArrowheads="1"/>
          </p:cNvSpPr>
          <p:nvPr/>
        </p:nvSpPr>
        <p:spPr bwMode="auto">
          <a:xfrm>
            <a:off x="5562600" y="685800"/>
            <a:ext cx="358140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>
                <a:latin typeface="Verdana" pitchFamily="34" charset="0"/>
              </a:rPr>
              <a:t>Самая известная – это комета Галлея, прилетающая к Солнцу каждые 76 лет.  Когда эта комета в прошлый раз пролетала мимо Земли   ученые – астрономы направили к ней исследовательские космические аппараты, которые сделали много фотографий кометы, взяли пробы ее веществ.  </a:t>
            </a:r>
          </a:p>
        </p:txBody>
      </p:sp>
      <p:sp>
        <p:nvSpPr>
          <p:cNvPr id="43010" name="Text Box 8"/>
          <p:cNvSpPr txBox="1">
            <a:spLocks noChangeArrowheads="1"/>
          </p:cNvSpPr>
          <p:nvPr/>
        </p:nvSpPr>
        <p:spPr bwMode="auto">
          <a:xfrm>
            <a:off x="0" y="5715000"/>
            <a:ext cx="91440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>
                <a:latin typeface="Verdana" pitchFamily="34" charset="0"/>
              </a:rPr>
              <a:t>Появление этой кометы в 1758 году предсказал Эдмонд Галлей за 53 года до того, как это событие на самом деле произошло. И когда комета на самом деле появилась люди назвали ее в честь Галлея. До Галлея люди и не подозревали, что появляющееся на небе каждые 76 лет небесное тело – не разные кометы, а одна и та же. </a:t>
            </a:r>
            <a:endParaRPr lang="en-US" sz="1400">
              <a:latin typeface="Verdana" pitchFamily="34" charset="0"/>
            </a:endParaRPr>
          </a:p>
        </p:txBody>
      </p:sp>
      <p:sp>
        <p:nvSpPr>
          <p:cNvPr id="43011" name="Text Box 9"/>
          <p:cNvSpPr txBox="1">
            <a:spLocks noChangeArrowheads="1"/>
          </p:cNvSpPr>
          <p:nvPr/>
        </p:nvSpPr>
        <p:spPr bwMode="auto">
          <a:xfrm>
            <a:off x="304800" y="4953000"/>
            <a:ext cx="8610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>
                <a:latin typeface="Verdana" pitchFamily="34" charset="0"/>
              </a:rPr>
              <a:t>В следующий раз комета Галлея будет пролетать мимо Земли в 2061 году. </a:t>
            </a:r>
            <a:endParaRPr lang="en-US" sz="1600">
              <a:latin typeface="Verdana" pitchFamily="34" charset="0"/>
            </a:endParaRPr>
          </a:p>
        </p:txBody>
      </p:sp>
      <p:pic>
        <p:nvPicPr>
          <p:cNvPr id="43012" name="Picture 10" descr="F:\ELENA\PowerPoint\Materiali dla prezentacij\KOSMOS\Halley19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638800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Rectangle 11"/>
          <p:cNvSpPr>
            <a:spLocks noChangeArrowheads="1"/>
          </p:cNvSpPr>
          <p:nvPr/>
        </p:nvSpPr>
        <p:spPr bwMode="auto">
          <a:xfrm>
            <a:off x="0" y="4038600"/>
            <a:ext cx="914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>
                <a:latin typeface="Verdana" pitchFamily="34" charset="0"/>
              </a:rPr>
              <a:t>Эта комета интересна тем, что ее ядро очень темное – темнее чем каменный уголь. Комета Галлея является одним из самых темных объектов в Солнечной Системе.   </a:t>
            </a:r>
            <a:endParaRPr lang="en-US" sz="1600">
              <a:latin typeface="Verdana" pitchFamily="34" charset="0"/>
            </a:endParaRPr>
          </a:p>
        </p:txBody>
      </p:sp>
      <p:sp>
        <p:nvSpPr>
          <p:cNvPr id="43014" name="Text Box 5"/>
          <p:cNvSpPr txBox="1">
            <a:spLocks noChangeArrowheads="1"/>
          </p:cNvSpPr>
          <p:nvPr/>
        </p:nvSpPr>
        <p:spPr bwMode="auto">
          <a:xfrm>
            <a:off x="381000" y="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FF0000"/>
                </a:solidFill>
                <a:latin typeface="Verdana" pitchFamily="34" charset="0"/>
              </a:rPr>
              <a:t>Какая комета самая известная?</a:t>
            </a:r>
            <a:endParaRPr lang="en-US" b="1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D:\jpeg\solar system\Giot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219200"/>
            <a:ext cx="4648200" cy="318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Text Box 3"/>
          <p:cNvSpPr txBox="1">
            <a:spLocks noChangeArrowheads="1"/>
          </p:cNvSpPr>
          <p:nvPr/>
        </p:nvSpPr>
        <p:spPr bwMode="auto">
          <a:xfrm>
            <a:off x="304800" y="304800"/>
            <a:ext cx="8534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>
                <a:latin typeface="Verdana" pitchFamily="34" charset="0"/>
              </a:rPr>
              <a:t>Это </a:t>
            </a:r>
            <a:r>
              <a:rPr lang="en-US" sz="1600">
                <a:latin typeface="Verdana" pitchFamily="34" charset="0"/>
              </a:rPr>
              <a:t>Giotto, </a:t>
            </a:r>
            <a:r>
              <a:rPr lang="ru-RU" sz="1600">
                <a:latin typeface="Verdana" pitchFamily="34" charset="0"/>
              </a:rPr>
              <a:t>запущенный 2 июля 1985 года  Европейским Космическим Агентством</a:t>
            </a:r>
            <a:r>
              <a:rPr lang="en-US" sz="1600">
                <a:latin typeface="Verdana" pitchFamily="34" charset="0"/>
              </a:rPr>
              <a:t> </a:t>
            </a:r>
            <a:r>
              <a:rPr lang="ru-RU" sz="1600">
                <a:latin typeface="Verdana" pitchFamily="34" charset="0"/>
              </a:rPr>
              <a:t>челнок, слетавший к комете Галлея и сделавший снимки ее ядра.</a:t>
            </a:r>
            <a:endParaRPr lang="en-US" sz="1600">
              <a:latin typeface="Verdana" pitchFamily="34" charset="0"/>
            </a:endParaRPr>
          </a:p>
        </p:txBody>
      </p:sp>
      <p:pic>
        <p:nvPicPr>
          <p:cNvPr id="45059" name="Picture 4" descr="D:\jpeg\solar system\Comet nucle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114800"/>
            <a:ext cx="20351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0" y="6172200"/>
            <a:ext cx="3581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>
                <a:latin typeface="Verdana" pitchFamily="34" charset="0"/>
              </a:rPr>
              <a:t>Ядро кометы Галлея, снимок </a:t>
            </a:r>
            <a:r>
              <a:rPr lang="en-US" sz="1600">
                <a:latin typeface="Verdana" pitchFamily="34" charset="0"/>
              </a:rPr>
              <a:t>Giotto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F:\ELENA\PowerPoint\Materiali dla prezentacij\KOSMOS\Ye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Text Box 3"/>
          <p:cNvSpPr txBox="1">
            <a:spLocks noChangeArrowheads="1"/>
          </p:cNvSpPr>
          <p:nvPr/>
        </p:nvSpPr>
        <p:spPr bwMode="auto">
          <a:xfrm>
            <a:off x="5486400" y="228600"/>
            <a:ext cx="3352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FF0000"/>
                </a:solidFill>
                <a:latin typeface="Verdana" pitchFamily="34" charset="0"/>
              </a:rPr>
              <a:t>Кто дает кометам имена?</a:t>
            </a:r>
            <a:endParaRPr lang="en-US" b="1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6083" name="Text Box 4"/>
          <p:cNvSpPr txBox="1">
            <a:spLocks noChangeArrowheads="1"/>
          </p:cNvSpPr>
          <p:nvPr/>
        </p:nvSpPr>
        <p:spPr bwMode="auto">
          <a:xfrm>
            <a:off x="5334000" y="1676400"/>
            <a:ext cx="3657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latin typeface="Verdana" pitchFamily="34" charset="0"/>
              </a:rPr>
              <a:t>Обычно кометы носят имена тех людей, которые обнаружили или описали их первыми.</a:t>
            </a:r>
            <a:endParaRPr lang="en-US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C:\Documents and Settings\witaly\My Documents\Lena\Prezentacii\Moi\Kosmos\Kometi\100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2590800"/>
            <a:ext cx="51054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Text Box 3"/>
          <p:cNvSpPr txBox="1">
            <a:spLocks noChangeArrowheads="1"/>
          </p:cNvSpPr>
          <p:nvPr/>
        </p:nvSpPr>
        <p:spPr bwMode="auto">
          <a:xfrm>
            <a:off x="304800" y="2286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FF0000"/>
                </a:solidFill>
                <a:latin typeface="Verdana" pitchFamily="34" charset="0"/>
              </a:rPr>
              <a:t>Может ли Земля столкнуться с кометой?</a:t>
            </a:r>
            <a:endParaRPr lang="en-US" b="1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7107" name="Text Box 4"/>
          <p:cNvSpPr txBox="1">
            <a:spLocks noChangeArrowheads="1"/>
          </p:cNvSpPr>
          <p:nvPr/>
        </p:nvSpPr>
        <p:spPr bwMode="auto">
          <a:xfrm>
            <a:off x="457200" y="1066800"/>
            <a:ext cx="84582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>
                <a:latin typeface="Verdana" pitchFamily="34" charset="0"/>
              </a:rPr>
              <a:t>Такая вероятность есть, но она очень и очень мала. Кроме того, для Земли было-бы неприятно столкнуться именно с ядром кометы, а вот через кометные хвосты Земля пролетает регулярно. И в таких случаях с Земли можно увидеть очень захватывающее явление – метеоритный дождь. </a:t>
            </a:r>
            <a:endParaRPr lang="en-US" sz="1600">
              <a:latin typeface="Verdana" pitchFamily="34" charset="0"/>
            </a:endParaRPr>
          </a:p>
        </p:txBody>
      </p:sp>
      <p:sp>
        <p:nvSpPr>
          <p:cNvPr id="47108" name="Rectangle 5"/>
          <p:cNvSpPr>
            <a:spLocks noChangeArrowheads="1"/>
          </p:cNvSpPr>
          <p:nvPr/>
        </p:nvSpPr>
        <p:spPr bwMode="auto">
          <a:xfrm>
            <a:off x="0" y="3048000"/>
            <a:ext cx="29718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Verdana" pitchFamily="34" charset="0"/>
              </a:rPr>
              <a:t>Некоторые ученые предполагают, что гибель динозавров была вызвана столкновением Земли и ядра не слишком большой кометы.</a:t>
            </a:r>
            <a:endParaRPr lang="en-US" sz="16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>
                <a:latin typeface="Verdana" pitchFamily="34" charset="0"/>
              </a:rPr>
              <a:t>Чуть больше 10 лет назад, в 1994 году, одна из комет, (ее называли комета Шумахера-Леви – 9) столкнулась с Юпитером. Точные размеры ее ядра ученым не известны, но предполагают, что он был около 10 км в диаметре. </a:t>
            </a:r>
            <a:endParaRPr lang="en-US" sz="1600">
              <a:latin typeface="Verdana" pitchFamily="34" charset="0"/>
            </a:endParaRPr>
          </a:p>
        </p:txBody>
      </p:sp>
      <p:pic>
        <p:nvPicPr>
          <p:cNvPr id="49154" name="Picture 3" descr="F:\ELENA\PowerPoint\Materiali dla prezentacij\KOSMOS\SL9 u Jupte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905000"/>
            <a:ext cx="3319463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Text Box 4"/>
          <p:cNvSpPr txBox="1">
            <a:spLocks noChangeArrowheads="1"/>
          </p:cNvSpPr>
          <p:nvPr/>
        </p:nvSpPr>
        <p:spPr bwMode="auto">
          <a:xfrm>
            <a:off x="0" y="1066800"/>
            <a:ext cx="42672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>
                <a:latin typeface="Verdana" pitchFamily="34" charset="0"/>
              </a:rPr>
              <a:t>На этой фотографии видно как комета, разрушившись на несколько кусочков, приближается к Юпитеру</a:t>
            </a:r>
            <a:endParaRPr lang="en-US" sz="1600">
              <a:latin typeface="Verdana" pitchFamily="34" charset="0"/>
            </a:endParaRPr>
          </a:p>
        </p:txBody>
      </p:sp>
      <p:pic>
        <p:nvPicPr>
          <p:cNvPr id="49156" name="Picture 5" descr="F:\ELENA\PowerPoint\Materiali dla prezentacij\KOSMOS\SL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914400"/>
            <a:ext cx="4292600" cy="404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Text Box 6"/>
          <p:cNvSpPr txBox="1">
            <a:spLocks noChangeArrowheads="1"/>
          </p:cNvSpPr>
          <p:nvPr/>
        </p:nvSpPr>
        <p:spPr bwMode="auto">
          <a:xfrm>
            <a:off x="4419600" y="5181600"/>
            <a:ext cx="4724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>
                <a:latin typeface="Verdana" pitchFamily="34" charset="0"/>
              </a:rPr>
              <a:t>А здесь видны следы на Юпитере – это последствия столкновения. Такие пятна на Юпитере были видны еще целый год.</a:t>
            </a:r>
            <a:endParaRPr lang="en-US" sz="1600">
              <a:latin typeface="Verdana" pitchFamily="34" charset="0"/>
            </a:endParaRPr>
          </a:p>
        </p:txBody>
      </p:sp>
      <p:grpSp>
        <p:nvGrpSpPr>
          <p:cNvPr id="49158" name="Group 11"/>
          <p:cNvGrpSpPr>
            <a:grpSpLocks/>
          </p:cNvGrpSpPr>
          <p:nvPr/>
        </p:nvGrpSpPr>
        <p:grpSpPr bwMode="auto">
          <a:xfrm>
            <a:off x="6324600" y="1752600"/>
            <a:ext cx="2133600" cy="3429000"/>
            <a:chOff x="3984" y="1104"/>
            <a:chExt cx="1344" cy="2160"/>
          </a:xfrm>
        </p:grpSpPr>
        <p:sp>
          <p:nvSpPr>
            <p:cNvPr id="49159" name="Line 7"/>
            <p:cNvSpPr>
              <a:spLocks noChangeShapeType="1"/>
            </p:cNvSpPr>
            <p:nvPr/>
          </p:nvSpPr>
          <p:spPr bwMode="auto">
            <a:xfrm flipV="1">
              <a:off x="3984" y="2016"/>
              <a:ext cx="384" cy="12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160" name="Line 8"/>
            <p:cNvSpPr>
              <a:spLocks noChangeShapeType="1"/>
            </p:cNvSpPr>
            <p:nvPr/>
          </p:nvSpPr>
          <p:spPr bwMode="auto">
            <a:xfrm flipV="1">
              <a:off x="3984" y="1488"/>
              <a:ext cx="912" cy="177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161" name="Line 9"/>
            <p:cNvSpPr>
              <a:spLocks noChangeShapeType="1"/>
            </p:cNvSpPr>
            <p:nvPr/>
          </p:nvSpPr>
          <p:spPr bwMode="auto">
            <a:xfrm flipV="1">
              <a:off x="3984" y="1248"/>
              <a:ext cx="1200" cy="201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162" name="Line 10"/>
            <p:cNvSpPr>
              <a:spLocks noChangeShapeType="1"/>
            </p:cNvSpPr>
            <p:nvPr/>
          </p:nvSpPr>
          <p:spPr bwMode="auto">
            <a:xfrm flipV="1">
              <a:off x="4032" y="1104"/>
              <a:ext cx="1296" cy="211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2"/>
          <p:cNvSpPr txBox="1">
            <a:spLocks noChangeArrowheads="1"/>
          </p:cNvSpPr>
          <p:nvPr/>
        </p:nvSpPr>
        <p:spPr bwMode="auto">
          <a:xfrm>
            <a:off x="152400" y="304800"/>
            <a:ext cx="89916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>
                <a:latin typeface="Verdana" pitchFamily="34" charset="0"/>
              </a:rPr>
              <a:t>Иногда, обычно раз в несколько лет, на ночном небе становится видно новое небесное тело, напоминающее вытянутый комок светящегося тумана. Сначала оно становится все ярче и ярче, а затем начинает бледнеть. Затем, через несколько дней, а иногда и недель, оно исчезает совсем. Так с нашей Земли мы видим кометы. </a:t>
            </a:r>
            <a:endParaRPr lang="en-GB" sz="1600">
              <a:latin typeface="Verdana" pitchFamily="34" charset="0"/>
            </a:endParaRPr>
          </a:p>
        </p:txBody>
      </p:sp>
      <p:pic>
        <p:nvPicPr>
          <p:cNvPr id="16386" name="Picture 3" descr="C:\Documents and Settings\witaly\My Documents\Lena\Prezentacii\Moi\Kosmos\Kometi\06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916113"/>
            <a:ext cx="64770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F:\ELENA\PowerPoint\Materiali dla prezentacij\KOSMOS\Ikeya-Sek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08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2" name="Text Box 3"/>
          <p:cNvSpPr txBox="1">
            <a:spLocks noChangeArrowheads="1"/>
          </p:cNvSpPr>
          <p:nvPr/>
        </p:nvSpPr>
        <p:spPr bwMode="auto">
          <a:xfrm>
            <a:off x="4495800" y="0"/>
            <a:ext cx="46482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>
                <a:latin typeface="Verdana" pitchFamily="34" charset="0"/>
              </a:rPr>
              <a:t>Это комета Икея-Секи. Она пролетала мимо Солнца в 1965 году и запомнилась как очень яркая комета – ее было видно даже днем – если закрыть Солнце ладошкой. </a:t>
            </a:r>
            <a:endParaRPr lang="en-US" sz="1600">
              <a:latin typeface="Verdana" pitchFamily="34" charset="0"/>
            </a:endParaRPr>
          </a:p>
        </p:txBody>
      </p:sp>
      <p:sp>
        <p:nvSpPr>
          <p:cNvPr id="51203" name="Text Box 4"/>
          <p:cNvSpPr txBox="1">
            <a:spLocks noChangeArrowheads="1"/>
          </p:cNvSpPr>
          <p:nvPr/>
        </p:nvSpPr>
        <p:spPr bwMode="auto">
          <a:xfrm>
            <a:off x="5029200" y="2133600"/>
            <a:ext cx="373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>
                <a:latin typeface="Verdana" pitchFamily="34" charset="0"/>
              </a:rPr>
              <a:t>Красиво, не правда ли?</a:t>
            </a:r>
            <a:endParaRPr lang="en-US" sz="20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F:\jpeg\solar system\Come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038600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152400" y="3962400"/>
            <a:ext cx="37338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>
                <a:latin typeface="Verdana" pitchFamily="34" charset="0"/>
              </a:rPr>
              <a:t>Кометы – это вечные странники. По своей собственной орбите они кружат вокруг Солнца, то приближаясь к нему, то наоборот удаляясь от него. </a:t>
            </a:r>
            <a:endParaRPr lang="en-US" sz="1600">
              <a:latin typeface="Verdana" pitchFamily="34" charset="0"/>
            </a:endParaRPr>
          </a:p>
        </p:txBody>
      </p:sp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4724400" y="32766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18436" name="Group 12"/>
          <p:cNvGrpSpPr>
            <a:grpSpLocks/>
          </p:cNvGrpSpPr>
          <p:nvPr/>
        </p:nvGrpSpPr>
        <p:grpSpPr bwMode="auto">
          <a:xfrm>
            <a:off x="3810000" y="3429000"/>
            <a:ext cx="4953000" cy="3024188"/>
            <a:chOff x="2592" y="2016"/>
            <a:chExt cx="2880" cy="1905"/>
          </a:xfrm>
        </p:grpSpPr>
        <p:pic>
          <p:nvPicPr>
            <p:cNvPr id="18441" name="Picture 4" descr="F:\jpeg\solar system\Comet tail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36" y="2352"/>
              <a:ext cx="2688" cy="15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2" name="Text Box 5"/>
            <p:cNvSpPr txBox="1">
              <a:spLocks noChangeArrowheads="1"/>
            </p:cNvSpPr>
            <p:nvPr/>
          </p:nvSpPr>
          <p:spPr bwMode="auto">
            <a:xfrm>
              <a:off x="4320" y="2016"/>
              <a:ext cx="11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600">
                  <a:latin typeface="Verdana" pitchFamily="34" charset="0"/>
                </a:rPr>
                <a:t>Орбита Юпитера</a:t>
              </a:r>
              <a:endParaRPr lang="en-US" sz="1600">
                <a:latin typeface="Verdana" pitchFamily="34" charset="0"/>
              </a:endParaRPr>
            </a:p>
          </p:txBody>
        </p:sp>
        <p:sp>
          <p:nvSpPr>
            <p:cNvPr id="18443" name="Text Box 7"/>
            <p:cNvSpPr txBox="1">
              <a:spLocks noChangeArrowheads="1"/>
            </p:cNvSpPr>
            <p:nvPr/>
          </p:nvSpPr>
          <p:spPr bwMode="auto">
            <a:xfrm>
              <a:off x="2592" y="2064"/>
              <a:ext cx="13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600">
                  <a:latin typeface="Verdana" pitchFamily="34" charset="0"/>
                </a:rPr>
                <a:t>Отбита кометы</a:t>
              </a:r>
              <a:endParaRPr lang="en-US" sz="1600">
                <a:latin typeface="Verdana" pitchFamily="34" charset="0"/>
              </a:endParaRPr>
            </a:p>
          </p:txBody>
        </p:sp>
        <p:sp>
          <p:nvSpPr>
            <p:cNvPr id="18444" name="Text Box 8"/>
            <p:cNvSpPr txBox="1">
              <a:spLocks noChangeArrowheads="1"/>
            </p:cNvSpPr>
            <p:nvPr/>
          </p:nvSpPr>
          <p:spPr bwMode="auto">
            <a:xfrm>
              <a:off x="3840" y="2928"/>
              <a:ext cx="72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600">
                  <a:solidFill>
                    <a:schemeClr val="bg1"/>
                  </a:solidFill>
                  <a:latin typeface="Verdana" pitchFamily="34" charset="0"/>
                </a:rPr>
                <a:t>Солнце</a:t>
              </a:r>
              <a:endParaRPr lang="en-US" sz="16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8445" name="Line 9"/>
            <p:cNvSpPr>
              <a:spLocks noChangeShapeType="1"/>
            </p:cNvSpPr>
            <p:nvPr/>
          </p:nvSpPr>
          <p:spPr bwMode="auto">
            <a:xfrm>
              <a:off x="4464" y="3072"/>
              <a:ext cx="288" cy="4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6" name="Line 10"/>
            <p:cNvSpPr>
              <a:spLocks noChangeShapeType="1"/>
            </p:cNvSpPr>
            <p:nvPr/>
          </p:nvSpPr>
          <p:spPr bwMode="auto">
            <a:xfrm flipH="1">
              <a:off x="4944" y="2208"/>
              <a:ext cx="14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7" name="Line 11"/>
            <p:cNvSpPr>
              <a:spLocks noChangeShapeType="1"/>
            </p:cNvSpPr>
            <p:nvPr/>
          </p:nvSpPr>
          <p:spPr bwMode="auto">
            <a:xfrm>
              <a:off x="3216" y="2256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437" name="Text Box 13"/>
          <p:cNvSpPr txBox="1">
            <a:spLocks noChangeArrowheads="1"/>
          </p:cNvSpPr>
          <p:nvPr/>
        </p:nvSpPr>
        <p:spPr bwMode="auto">
          <a:xfrm>
            <a:off x="4343400" y="152400"/>
            <a:ext cx="48006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200" b="1">
                <a:solidFill>
                  <a:srgbClr val="FF0000"/>
                </a:solidFill>
                <a:latin typeface="Verdana" pitchFamily="34" charset="0"/>
              </a:rPr>
              <a:t>Что такое комета?</a:t>
            </a:r>
            <a:endParaRPr lang="en-US" sz="2200" b="1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8438" name="Rectangle 14"/>
          <p:cNvSpPr>
            <a:spLocks noChangeArrowheads="1"/>
          </p:cNvSpPr>
          <p:nvPr/>
        </p:nvSpPr>
        <p:spPr bwMode="auto">
          <a:xfrm>
            <a:off x="0" y="5562600"/>
            <a:ext cx="38862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Verdana" pitchFamily="34" charset="0"/>
              </a:rPr>
              <a:t>Между прилетами одной и той же кометы к Солнцу иногда могут проходить сотни земных лет.</a:t>
            </a:r>
            <a:endParaRPr lang="en-US" sz="1600">
              <a:latin typeface="Verdana" pitchFamily="34" charset="0"/>
            </a:endParaRPr>
          </a:p>
        </p:txBody>
      </p:sp>
      <p:sp>
        <p:nvSpPr>
          <p:cNvPr id="18439" name="Text Box 15"/>
          <p:cNvSpPr txBox="1">
            <a:spLocks noChangeArrowheads="1"/>
          </p:cNvSpPr>
          <p:nvPr/>
        </p:nvSpPr>
        <p:spPr bwMode="auto">
          <a:xfrm>
            <a:off x="4114800" y="914400"/>
            <a:ext cx="48768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>
                <a:latin typeface="Verdana" pitchFamily="34" charset="0"/>
              </a:rPr>
              <a:t>Кометы – это небесные тела, одна из составных частей нашей Солнечной системы. </a:t>
            </a:r>
            <a:endParaRPr lang="en-US" sz="1600">
              <a:latin typeface="Verdana" pitchFamily="34" charset="0"/>
            </a:endParaRPr>
          </a:p>
        </p:txBody>
      </p:sp>
      <p:sp>
        <p:nvSpPr>
          <p:cNvPr id="18440" name="Text Box 16"/>
          <p:cNvSpPr txBox="1">
            <a:spLocks noChangeArrowheads="1"/>
          </p:cNvSpPr>
          <p:nvPr/>
        </p:nvSpPr>
        <p:spPr bwMode="auto">
          <a:xfrm>
            <a:off x="4876800" y="1981200"/>
            <a:ext cx="31242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>
                <a:latin typeface="Verdana" pitchFamily="34" charset="0"/>
              </a:rPr>
              <a:t>Само слово «комета» можно перевести как «косматая звезда». </a:t>
            </a:r>
            <a:endParaRPr lang="en-US" sz="14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026" descr="F:\ELENA\PowerPoint\Materiali dla prezentacij\KOSMOS\history_jot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5715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1027"/>
          <p:cNvSpPr>
            <a:spLocks noChangeArrowheads="1"/>
          </p:cNvSpPr>
          <p:nvPr/>
        </p:nvSpPr>
        <p:spPr bwMode="auto">
          <a:xfrm>
            <a:off x="5715000" y="914400"/>
            <a:ext cx="3429000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Verdana" pitchFamily="34" charset="0"/>
              </a:rPr>
              <a:t>Посмотри на этот гобелен «</a:t>
            </a:r>
            <a:r>
              <a:rPr lang="en-GB" sz="1600">
                <a:latin typeface="Verdana" pitchFamily="34" charset="0"/>
              </a:rPr>
              <a:t>Поклонение трёх святых царей</a:t>
            </a:r>
            <a:r>
              <a:rPr lang="ru-RU" sz="1600">
                <a:latin typeface="Verdana" pitchFamily="34" charset="0"/>
              </a:rPr>
              <a:t>» </a:t>
            </a:r>
            <a:r>
              <a:rPr lang="en-GB" sz="1600">
                <a:latin typeface="Verdana" pitchFamily="34" charset="0"/>
              </a:rPr>
              <a:t>флорентийского художника Джотто </a:t>
            </a:r>
            <a:r>
              <a:rPr lang="en-GB" sz="1000">
                <a:latin typeface="Verdana" pitchFamily="34" charset="0"/>
              </a:rPr>
              <a:t>(1266/67 -1337)</a:t>
            </a:r>
            <a:r>
              <a:rPr lang="ru-RU" sz="1000">
                <a:latin typeface="Verdana" pitchFamily="34" charset="0"/>
              </a:rPr>
              <a:t>.</a:t>
            </a:r>
            <a:r>
              <a:rPr lang="ru-RU" sz="1600">
                <a:latin typeface="Verdana" pitchFamily="34" charset="0"/>
              </a:rPr>
              <a:t> </a:t>
            </a:r>
          </a:p>
          <a:p>
            <a:pPr algn="ctr"/>
            <a:endParaRPr lang="ru-RU" sz="1600">
              <a:latin typeface="Verdana" pitchFamily="34" charset="0"/>
            </a:endParaRPr>
          </a:p>
          <a:p>
            <a:pPr algn="ctr"/>
            <a:r>
              <a:rPr lang="ru-RU" sz="1600">
                <a:latin typeface="Verdana" pitchFamily="34" charset="0"/>
              </a:rPr>
              <a:t>На заднем плане отчетливо видна звезда с хвостом. Искусствоведы и ученые полагают, что это </a:t>
            </a:r>
            <a:r>
              <a:rPr lang="en-GB" sz="1600">
                <a:latin typeface="Verdana" pitchFamily="34" charset="0"/>
              </a:rPr>
              <a:t>комет</a:t>
            </a:r>
            <a:r>
              <a:rPr lang="ru-RU" sz="1600">
                <a:latin typeface="Verdana" pitchFamily="34" charset="0"/>
              </a:rPr>
              <a:t>а</a:t>
            </a:r>
            <a:r>
              <a:rPr lang="en-GB" sz="1600">
                <a:latin typeface="Verdana" pitchFamily="34" charset="0"/>
              </a:rPr>
              <a:t> Галлея</a:t>
            </a:r>
            <a:r>
              <a:rPr lang="ru-RU" sz="1600">
                <a:latin typeface="Verdana" pitchFamily="34" charset="0"/>
              </a:rPr>
              <a:t>.</a:t>
            </a:r>
          </a:p>
          <a:p>
            <a:pPr algn="ctr"/>
            <a:endParaRPr lang="ru-RU" sz="1600">
              <a:latin typeface="Verdana" pitchFamily="34" charset="0"/>
            </a:endParaRPr>
          </a:p>
          <a:p>
            <a:pPr algn="ctr"/>
            <a:r>
              <a:rPr lang="ru-RU" sz="1600">
                <a:latin typeface="Verdana" pitchFamily="34" charset="0"/>
              </a:rPr>
              <a:t>Со средних веков некоторые богословы считают, что звезда, появившаяся на Востоке в момент рождения Иисуса Христа была именно пролетавшей мимо Земли кометой Галлея. Хотя, это не более, чем одна из версий.</a:t>
            </a:r>
            <a:endParaRPr lang="en-GB" sz="1600">
              <a:latin typeface="Verdana" pitchFamily="34" charset="0"/>
            </a:endParaRPr>
          </a:p>
        </p:txBody>
      </p:sp>
      <p:sp>
        <p:nvSpPr>
          <p:cNvPr id="20483" name="Text Box 1028"/>
          <p:cNvSpPr txBox="1">
            <a:spLocks noChangeArrowheads="1"/>
          </p:cNvSpPr>
          <p:nvPr/>
        </p:nvSpPr>
        <p:spPr bwMode="auto">
          <a:xfrm>
            <a:off x="0" y="6629400"/>
            <a:ext cx="73152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">
                <a:latin typeface="Verdana" pitchFamily="34" charset="0"/>
              </a:rPr>
              <a:t>С сайта: </a:t>
            </a:r>
            <a:r>
              <a:rPr lang="en-US" sz="800">
                <a:latin typeface="Verdana" pitchFamily="34" charset="0"/>
              </a:rPr>
              <a:t>http://encyclopedia.astrologer.ru/cgi-bin/index?V/vifleemskaya.html</a:t>
            </a:r>
          </a:p>
        </p:txBody>
      </p:sp>
      <p:sp>
        <p:nvSpPr>
          <p:cNvPr id="20484" name="Text Box 1029"/>
          <p:cNvSpPr txBox="1">
            <a:spLocks noChangeArrowheads="1"/>
          </p:cNvSpPr>
          <p:nvPr/>
        </p:nvSpPr>
        <p:spPr bwMode="auto">
          <a:xfrm>
            <a:off x="609600" y="152400"/>
            <a:ext cx="8534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200" b="1">
                <a:solidFill>
                  <a:srgbClr val="FF0000"/>
                </a:solidFill>
                <a:latin typeface="Verdana" pitchFamily="34" charset="0"/>
              </a:rPr>
              <a:t>Как люди раньше относились к кометам?</a:t>
            </a:r>
            <a:endParaRPr lang="en-US" sz="2200" b="1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83820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>
                <a:latin typeface="Verdana" pitchFamily="34" charset="0"/>
              </a:rPr>
              <a:t>Но в целом в средние века люди очень боялись этого явления и думали, что с появлением на небе кометы на землю обрушатся разные неприятности. И возникающие эпидемии страшных болезней, и проливные дожди с градом, которые уничтожали посевы, люди объясняли именно появлением в небе новой кометы. </a:t>
            </a:r>
            <a:endParaRPr lang="en-GB" sz="1600">
              <a:latin typeface="Verdana" pitchFamily="34" charset="0"/>
            </a:endParaRPr>
          </a:p>
        </p:txBody>
      </p:sp>
      <p:pic>
        <p:nvPicPr>
          <p:cNvPr id="22530" name="Picture 3" descr="C:\Documents and Settings\witaly\My Documents\Lena\Prezentacii\Moi\Kosmos\Kometi\06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057400"/>
            <a:ext cx="6934200" cy="457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 descr="C:\Documents and Settings\witaly\My Documents\Lena\Prezentacii\Moi\Kosmos\Kometi\060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3657600" y="914400"/>
            <a:ext cx="548640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>
                <a:latin typeface="Verdana" pitchFamily="34" charset="0"/>
              </a:rPr>
              <a:t>Вдали от Солнца комета почти ничем не отличается от обычного астероида – она выглядит просто огромным снежком из замерзшего льда, космической пыли и кусочков различных горных пород (например железа). Надо сказать, что лед из которого состоят кометы не совсем наш, земной лед – ее лед – это замерзшая смесь из разных газов, (метана, аммиака, углекислого газа) и некоторого количества воды. Этот снежок – ядро кометы. </a:t>
            </a:r>
            <a:endParaRPr lang="en-US" sz="1400">
              <a:latin typeface="Verdana" pitchFamily="34" charset="0"/>
            </a:endParaRPr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3962400" y="228600"/>
            <a:ext cx="4953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200" b="1">
                <a:solidFill>
                  <a:srgbClr val="FF0000"/>
                </a:solidFill>
                <a:latin typeface="Verdana" pitchFamily="34" charset="0"/>
              </a:rPr>
              <a:t>Что у кометы внутри?</a:t>
            </a:r>
            <a:endParaRPr lang="en-US" sz="2200" b="1">
              <a:solidFill>
                <a:srgbClr val="FF0000"/>
              </a:solidFill>
              <a:latin typeface="Verdana" pitchFamily="34" charset="0"/>
            </a:endParaRPr>
          </a:p>
        </p:txBody>
      </p:sp>
      <p:pic>
        <p:nvPicPr>
          <p:cNvPr id="24580" name="Picture 6" descr="F:\jpeg\solar system\Comet nucleu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8000" y="3263900"/>
            <a:ext cx="3556000" cy="359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9"/>
          <p:cNvSpPr txBox="1">
            <a:spLocks noChangeArrowheads="1"/>
          </p:cNvSpPr>
          <p:nvPr/>
        </p:nvSpPr>
        <p:spPr bwMode="auto">
          <a:xfrm>
            <a:off x="228600" y="3810000"/>
            <a:ext cx="5181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>
                <a:latin typeface="Verdana" pitchFamily="34" charset="0"/>
              </a:rPr>
              <a:t>Затем, по мере приближения к Солнцу газ начинает испаряться и у кометы появляется как-бы газовое одеяло. Астрономы называют его кома. </a:t>
            </a:r>
            <a:endParaRPr lang="en-US" sz="1400">
              <a:latin typeface="Verdana" pitchFamily="34" charset="0"/>
            </a:endParaRPr>
          </a:p>
        </p:txBody>
      </p:sp>
      <p:sp>
        <p:nvSpPr>
          <p:cNvPr id="24582" name="Text Box 10"/>
          <p:cNvSpPr txBox="1">
            <a:spLocks noChangeArrowheads="1"/>
          </p:cNvSpPr>
          <p:nvPr/>
        </p:nvSpPr>
        <p:spPr bwMode="auto">
          <a:xfrm>
            <a:off x="228600" y="4800600"/>
            <a:ext cx="5181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>
                <a:latin typeface="Verdana" pitchFamily="34" charset="0"/>
              </a:rPr>
              <a:t>И только подлетев к Солнцу еще ближе комета обзаводится своим замечательным хвостом. </a:t>
            </a:r>
            <a:endParaRPr lang="en-US" sz="14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2"/>
          <p:cNvSpPr txBox="1">
            <a:spLocks noChangeArrowheads="1"/>
          </p:cNvSpPr>
          <p:nvPr/>
        </p:nvSpPr>
        <p:spPr bwMode="auto">
          <a:xfrm>
            <a:off x="0" y="228600"/>
            <a:ext cx="5105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FF0000"/>
                </a:solidFill>
                <a:latin typeface="Verdana" pitchFamily="34" charset="0"/>
              </a:rPr>
              <a:t>Почему комета светится, а все остальные астероиды нет?</a:t>
            </a:r>
            <a:endParaRPr lang="en-US" b="1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4114800" y="4876800"/>
            <a:ext cx="46482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>
                <a:latin typeface="Verdana" pitchFamily="34" charset="0"/>
              </a:rPr>
              <a:t>А прочие астероиды состоят в основном из каменистых и железных пород, которые отражают свет гораздо хуже.  </a:t>
            </a:r>
            <a:endParaRPr lang="en-US" sz="1600">
              <a:latin typeface="Verdana" pitchFamily="34" charset="0"/>
            </a:endParaRPr>
          </a:p>
        </p:txBody>
      </p:sp>
      <p:pic>
        <p:nvPicPr>
          <p:cNvPr id="26627" name="Picture 4" descr="C:\Documents and Settings\witaly\My Documents\Lena\Prezentacii\Moi\Kosmos\Kometi\060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0"/>
            <a:ext cx="4114800" cy="334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5" descr="C:\Documents and Settings\abc1\Desktop\ELENA\PowerPoint\Moi\Kosmos\Kometi\100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67163"/>
            <a:ext cx="3752850" cy="289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0" y="1600200"/>
            <a:ext cx="48006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Verdana" pitchFamily="34" charset="0"/>
              </a:rPr>
              <a:t>На самом деле сама комета не светится. Она как и остальные небесные тела входящие в Солнечную систему только отражает свет. Но поскольку она состоит в основном из льда, от которого свет отражается почти так же хорошо как от зеркала, то с Земли кажется будто комета светится.</a:t>
            </a:r>
            <a:endParaRPr lang="en-US" sz="16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F:\jpeg\solar system\Comet tai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838200"/>
            <a:ext cx="4648200" cy="271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304800" y="152400"/>
            <a:ext cx="6096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200" b="1">
                <a:solidFill>
                  <a:srgbClr val="FF0000"/>
                </a:solidFill>
                <a:latin typeface="Verdana" pitchFamily="34" charset="0"/>
              </a:rPr>
              <a:t>Откуда у кометы берется хвост?</a:t>
            </a:r>
            <a:endParaRPr lang="en-US" sz="2200" b="1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152400" y="838200"/>
            <a:ext cx="3733800" cy="24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>
                <a:latin typeface="Verdana" pitchFamily="34" charset="0"/>
              </a:rPr>
              <a:t>Ты уже знаешь, что ядро кометы состоит из комьев льда, пыли и прочего космического мусора. Пока комета находится далеко от </a:t>
            </a:r>
            <a:r>
              <a:rPr lang="en-US" sz="1600">
                <a:latin typeface="Verdana" pitchFamily="34" charset="0"/>
              </a:rPr>
              <a:t>C</a:t>
            </a:r>
            <a:r>
              <a:rPr lang="ru-RU" sz="1600">
                <a:latin typeface="Verdana" pitchFamily="34" charset="0"/>
              </a:rPr>
              <a:t>олнца, за пределами орбиты Юпитера, она так и выглядит – большой – пребольшой комок ледяной грязи. </a:t>
            </a:r>
          </a:p>
          <a:p>
            <a:pPr algn="ctr">
              <a:spcBef>
                <a:spcPct val="50000"/>
              </a:spcBef>
            </a:pPr>
            <a:endParaRPr lang="en-US" sz="1600">
              <a:latin typeface="Verdana" pitchFamily="34" charset="0"/>
            </a:endParaRPr>
          </a:p>
        </p:txBody>
      </p:sp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685800" y="3962400"/>
            <a:ext cx="54102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Verdana" pitchFamily="34" charset="0"/>
              </a:rPr>
              <a:t>Но чем ближе она приближается к Солнцу, тем больше </a:t>
            </a:r>
            <a:r>
              <a:rPr lang="en-US" sz="1600">
                <a:latin typeface="Verdana" pitchFamily="34" charset="0"/>
              </a:rPr>
              <a:t>C</a:t>
            </a:r>
            <a:r>
              <a:rPr lang="ru-RU" sz="1600">
                <a:latin typeface="Verdana" pitchFamily="34" charset="0"/>
              </a:rPr>
              <a:t>олнце ее нагревает. Постепенно лед начинает подтаивать и вместе с пылью и грязью отлетать от кометы - испаряться. Так и образуется у кометы хвост.  </a:t>
            </a:r>
            <a:endParaRPr lang="en-US" sz="1600">
              <a:latin typeface="Verdana" pitchFamily="34" charset="0"/>
            </a:endParaRPr>
          </a:p>
        </p:txBody>
      </p:sp>
      <p:grpSp>
        <p:nvGrpSpPr>
          <p:cNvPr id="28677" name="Group 16"/>
          <p:cNvGrpSpPr>
            <a:grpSpLocks/>
          </p:cNvGrpSpPr>
          <p:nvPr/>
        </p:nvGrpSpPr>
        <p:grpSpPr bwMode="auto">
          <a:xfrm>
            <a:off x="2362200" y="2895600"/>
            <a:ext cx="4038600" cy="762000"/>
            <a:chOff x="1488" y="1824"/>
            <a:chExt cx="2592" cy="480"/>
          </a:xfrm>
        </p:grpSpPr>
        <p:sp>
          <p:nvSpPr>
            <p:cNvPr id="28684" name="Line 6"/>
            <p:cNvSpPr>
              <a:spLocks noChangeShapeType="1"/>
            </p:cNvSpPr>
            <p:nvPr/>
          </p:nvSpPr>
          <p:spPr bwMode="auto">
            <a:xfrm flipH="1" flipV="1">
              <a:off x="1488" y="1824"/>
              <a:ext cx="1612" cy="4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5" name="Line 7"/>
            <p:cNvSpPr>
              <a:spLocks noChangeShapeType="1"/>
            </p:cNvSpPr>
            <p:nvPr/>
          </p:nvSpPr>
          <p:spPr bwMode="auto">
            <a:xfrm flipV="1">
              <a:off x="3100" y="2016"/>
              <a:ext cx="980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8678" name="Rectangle 11"/>
          <p:cNvSpPr>
            <a:spLocks noChangeArrowheads="1"/>
          </p:cNvSpPr>
          <p:nvPr/>
        </p:nvSpPr>
        <p:spPr bwMode="auto">
          <a:xfrm>
            <a:off x="6484938" y="4724400"/>
            <a:ext cx="2659062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Verdana" pitchFamily="34" charset="0"/>
              </a:rPr>
              <a:t>Чем ближе комета подлетает к </a:t>
            </a:r>
            <a:r>
              <a:rPr lang="en-US" sz="1600">
                <a:latin typeface="Verdana" pitchFamily="34" charset="0"/>
              </a:rPr>
              <a:t>C</a:t>
            </a:r>
            <a:r>
              <a:rPr lang="ru-RU" sz="1600">
                <a:latin typeface="Verdana" pitchFamily="34" charset="0"/>
              </a:rPr>
              <a:t>олнцу, тем длиннее становится ее хвост.</a:t>
            </a:r>
            <a:endParaRPr lang="en-US" sz="1600">
              <a:latin typeface="Verdana" pitchFamily="34" charset="0"/>
            </a:endParaRPr>
          </a:p>
        </p:txBody>
      </p:sp>
      <p:sp>
        <p:nvSpPr>
          <p:cNvPr id="28679" name="Line 12"/>
          <p:cNvSpPr>
            <a:spLocks noChangeShapeType="1"/>
          </p:cNvSpPr>
          <p:nvPr/>
        </p:nvSpPr>
        <p:spPr bwMode="auto">
          <a:xfrm flipV="1">
            <a:off x="6019800" y="3048000"/>
            <a:ext cx="1066800" cy="1676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8680" name="Line 14"/>
          <p:cNvSpPr>
            <a:spLocks noChangeShapeType="1"/>
          </p:cNvSpPr>
          <p:nvPr/>
        </p:nvSpPr>
        <p:spPr bwMode="auto">
          <a:xfrm flipH="1" flipV="1">
            <a:off x="7772400" y="2286000"/>
            <a:ext cx="914400" cy="2514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8681" name="Text Box 15"/>
          <p:cNvSpPr txBox="1">
            <a:spLocks noChangeArrowheads="1"/>
          </p:cNvSpPr>
          <p:nvPr/>
        </p:nvSpPr>
        <p:spPr bwMode="auto">
          <a:xfrm>
            <a:off x="1600200" y="6172200"/>
            <a:ext cx="594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u="sng">
                <a:latin typeface="Verdana" pitchFamily="34" charset="0"/>
              </a:rPr>
              <a:t>Хвост кометы всегда направлен «от Солнца»</a:t>
            </a:r>
            <a:endParaRPr lang="en-US" sz="1600" u="sng">
              <a:latin typeface="Verdana" pitchFamily="34" charset="0"/>
            </a:endParaRPr>
          </a:p>
        </p:txBody>
      </p:sp>
      <p:sp>
        <p:nvSpPr>
          <p:cNvPr id="28682" name="Text Box 17"/>
          <p:cNvSpPr txBox="1">
            <a:spLocks noChangeArrowheads="1"/>
          </p:cNvSpPr>
          <p:nvPr/>
        </p:nvSpPr>
        <p:spPr bwMode="auto">
          <a:xfrm>
            <a:off x="7010400" y="609600"/>
            <a:ext cx="2133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>
                <a:latin typeface="Tahoma" pitchFamily="34" charset="0"/>
              </a:rPr>
              <a:t>Орбита Юпитера</a:t>
            </a:r>
            <a:endParaRPr lang="en-US" sz="1200">
              <a:latin typeface="Tahoma" pitchFamily="34" charset="0"/>
            </a:endParaRPr>
          </a:p>
        </p:txBody>
      </p:sp>
      <p:sp>
        <p:nvSpPr>
          <p:cNvPr id="28683" name="Line 18"/>
          <p:cNvSpPr>
            <a:spLocks noChangeShapeType="1"/>
          </p:cNvSpPr>
          <p:nvPr/>
        </p:nvSpPr>
        <p:spPr bwMode="auto">
          <a:xfrm flipH="1">
            <a:off x="8001000" y="8382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F:\jpeg\solar system\Comet tai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143000"/>
            <a:ext cx="4648200" cy="271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0" y="3810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FF0000"/>
                </a:solidFill>
                <a:latin typeface="Verdana" pitchFamily="34" charset="0"/>
              </a:rPr>
              <a:t>Может ли комета лететь вперед хвостом?</a:t>
            </a:r>
            <a:endParaRPr lang="en-US" b="1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304800" y="1752600"/>
            <a:ext cx="3962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>
                <a:latin typeface="Verdana" pitchFamily="34" charset="0"/>
              </a:rPr>
              <a:t>Да, комета может и даже иногда летает вперед хвостом. </a:t>
            </a:r>
            <a:endParaRPr lang="en-US" sz="1600">
              <a:latin typeface="Verdana" pitchFamily="34" charset="0"/>
            </a:endParaRPr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533400" y="4038600"/>
            <a:ext cx="80772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>
                <a:latin typeface="Verdana" pitchFamily="34" charset="0"/>
              </a:rPr>
              <a:t>Это происходит тогда, когда комета начинает удаляться от Солнца. Тепло, которое исходит от Солнца по-прежнему греет комету и по прежнему сгоняет с ее ядра пыль и растаявший лед. А поскольку хвост кометы всегда направлен «от Солнца», то получается, что комета вполне может лететь вперед хвостом.  </a:t>
            </a:r>
            <a:endParaRPr lang="en-US" sz="16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1219</Words>
  <PresentationFormat>Экран (4:3)</PresentationFormat>
  <Paragraphs>85</Paragraphs>
  <Slides>20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Calibri</vt:lpstr>
      <vt:lpstr>Arial</vt:lpstr>
      <vt:lpstr>Tahoma</vt:lpstr>
      <vt:lpstr>Verdana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</cp:revision>
  <dcterms:modified xsi:type="dcterms:W3CDTF">2009-11-12T10:33:38Z</dcterms:modified>
</cp:coreProperties>
</file>