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B3"/>
    <a:srgbClr val="FF7979"/>
    <a:srgbClr val="FF8B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78" autoAdjust="0"/>
  </p:normalViewPr>
  <p:slideViewPr>
    <p:cSldViewPr>
      <p:cViewPr>
        <p:scale>
          <a:sx n="60" d="100"/>
          <a:sy n="60" d="100"/>
        </p:scale>
        <p:origin x="-80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ACC-B7C6-43E9-AE6C-D043E7A9142C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859E-A51C-404A-8F5A-D310CCD2E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ACC-B7C6-43E9-AE6C-D043E7A9142C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859E-A51C-404A-8F5A-D310CCD2E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ACC-B7C6-43E9-AE6C-D043E7A9142C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859E-A51C-404A-8F5A-D310CCD2E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ACC-B7C6-43E9-AE6C-D043E7A9142C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859E-A51C-404A-8F5A-D310CCD2E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ACC-B7C6-43E9-AE6C-D043E7A9142C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859E-A51C-404A-8F5A-D310CCD2E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ACC-B7C6-43E9-AE6C-D043E7A9142C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859E-A51C-404A-8F5A-D310CCD2E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ACC-B7C6-43E9-AE6C-D043E7A9142C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859E-A51C-404A-8F5A-D310CCD2E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ACC-B7C6-43E9-AE6C-D043E7A9142C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859E-A51C-404A-8F5A-D310CCD2E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ACC-B7C6-43E9-AE6C-D043E7A9142C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859E-A51C-404A-8F5A-D310CCD2E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ACC-B7C6-43E9-AE6C-D043E7A9142C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859E-A51C-404A-8F5A-D310CCD2E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ACC-B7C6-43E9-AE6C-D043E7A9142C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859E-A51C-404A-8F5A-D310CCD2E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CACC-B7C6-43E9-AE6C-D043E7A9142C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859E-A51C-404A-8F5A-D310CCD2E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876"/>
            <a:ext cx="9144000" cy="20002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Влияние 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родительских директив 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формирование личности ребенка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8869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г.Нягань</a:t>
            </a:r>
            <a:r>
              <a:rPr lang="ru-RU" dirty="0" smtClean="0"/>
              <a:t>, 2011</a:t>
            </a:r>
            <a:endParaRPr lang="ru-RU" dirty="0"/>
          </a:p>
        </p:txBody>
      </p:sp>
      <p:pic>
        <p:nvPicPr>
          <p:cNvPr id="5" name="Picture 2" descr="D:\_Материнство_\_ОТРИСОВКИ_\дети, люди\Аня и Митя\03a77675e02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214290"/>
            <a:ext cx="1849300" cy="1924782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3" descr="D:\_Материнство_\_ОТРИСОВКИ_\дети, люди\j251058_128662243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098516" y="2571744"/>
            <a:ext cx="1857387" cy="1857387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D:\_Материнство_\_ОТРИСОВКИ_\дети, люди\178eb54e854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2415" y="213565"/>
            <a:ext cx="1924782" cy="2000264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 descr="F:\Мои рисунки\d2a64d761479.png"/>
          <p:cNvPicPr>
            <a:picLocks noChangeAspect="1" noChangeArrowheads="1"/>
          </p:cNvPicPr>
          <p:nvPr/>
        </p:nvPicPr>
        <p:blipFill>
          <a:blip r:embed="rId5" cstate="email"/>
          <a:srcRect l="-11222" r="-14763"/>
          <a:stretch>
            <a:fillRect/>
          </a:stretch>
        </p:blipFill>
        <p:spPr bwMode="auto">
          <a:xfrm flipH="1">
            <a:off x="214282" y="2500306"/>
            <a:ext cx="2000258" cy="2000240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5786454"/>
            <a:ext cx="5857916" cy="857256"/>
          </a:xfrm>
        </p:spPr>
        <p:txBody>
          <a:bodyPr>
            <a:normAutofit/>
          </a:bodyPr>
          <a:lstStyle/>
          <a:p>
            <a:pPr algn="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Королёва Оксана Владимировна, </a:t>
            </a:r>
            <a:b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старший воспитатель 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D:\_Материнство_\_ОТРИСОВКИ_\дети, люди\bd662b92719f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11569" y="214290"/>
            <a:ext cx="188912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 flipH="1">
            <a:off x="142844" y="142852"/>
            <a:ext cx="8858312" cy="2928958"/>
          </a:xfrm>
          <a:prstGeom prst="wedgeEllipseCallout">
            <a:avLst>
              <a:gd name="adj1" fmla="val -23639"/>
              <a:gd name="adj2" fmla="val 719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401080" cy="1725602"/>
          </a:xfrm>
        </p:spPr>
        <p:txBody>
          <a:bodyPr>
            <a:noAutofit/>
          </a:bodyPr>
          <a:lstStyle/>
          <a:p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«Я так и сказала,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тебя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ничего 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получится»,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Один ты делаешь много ошибок»,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Зачем ты хочешь быть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лучше 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других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?» и др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3214686"/>
            <a:ext cx="4038600" cy="35544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/>
              <a:t>Родительская директива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и </a:t>
            </a:r>
            <a:r>
              <a:rPr lang="ru-RU" b="1" u="sng" dirty="0"/>
              <a:t>ее глубинный </a:t>
            </a:r>
            <a:r>
              <a:rPr lang="ru-RU" b="1" u="sng" dirty="0" smtClean="0"/>
              <a:t>смысл:</a:t>
            </a:r>
          </a:p>
          <a:p>
            <a:pPr marL="0" indent="0" algn="ctr">
              <a:buNone/>
            </a:pPr>
            <a:r>
              <a:rPr lang="ru-RU" sz="4000" dirty="0" smtClean="0"/>
              <a:t>«</a:t>
            </a:r>
            <a:r>
              <a:rPr lang="ru-RU" sz="4000" cap="all" dirty="0" smtClean="0"/>
              <a:t>Не достигай успеха</a:t>
            </a:r>
            <a:r>
              <a:rPr lang="ru-RU" sz="4000" dirty="0" smtClean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(бессознательная </a:t>
            </a:r>
            <a:r>
              <a:rPr lang="ru-RU" dirty="0"/>
              <a:t>зависть родителя к успеху ребёнка </a:t>
            </a:r>
            <a:r>
              <a:rPr lang="ru-RU" dirty="0" smtClean="0"/>
              <a:t>или, наоборот, </a:t>
            </a:r>
            <a:br>
              <a:rPr lang="ru-RU" dirty="0" smtClean="0"/>
            </a:br>
            <a:r>
              <a:rPr lang="ru-RU" dirty="0" smtClean="0"/>
              <a:t>амбиции </a:t>
            </a:r>
            <a:r>
              <a:rPr lang="ru-RU" dirty="0"/>
              <a:t>родителей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Picture 2" descr="F:\Мои рисунки\d2a64d76147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70587" y="2285992"/>
            <a:ext cx="3173413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857736"/>
            <a:ext cx="9144000" cy="2000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  <a:br>
              <a:rPr lang="ru-RU" sz="5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kumimoji="0" lang="ru-RU" sz="5400" b="1" i="0" u="none" strike="noStrike" kern="1200" normalizeH="0" baseline="0" noProof="0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D:\_Материнство_\_ОТРИСОВКИ_\дети, люди\003e494743d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60803"/>
            <a:ext cx="3643338" cy="5154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_Материнство_\_ОТРИСОВКИ_\дети, люди\детки ЛИТЕРА\j56918_126295233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2199046"/>
            <a:ext cx="3214678" cy="465895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357166"/>
            <a:ext cx="6000792" cy="60007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Директива - это</a:t>
            </a:r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4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скрытое, косвенное послание, не явно сформулированное </a:t>
            </a:r>
            <a:b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словами или обозначенное </a:t>
            </a:r>
            <a:b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действиями родителей, </a:t>
            </a:r>
            <a:b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за неисполнение которого ребенок </a:t>
            </a:r>
            <a:b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будет наказан явно, </a:t>
            </a:r>
            <a:b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будет наказан косвенно.</a:t>
            </a:r>
            <a:endParaRPr lang="ru-RU" sz="3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142844" y="142852"/>
            <a:ext cx="8858312" cy="2286016"/>
          </a:xfrm>
          <a:prstGeom prst="wedgeEllipseCallout">
            <a:avLst>
              <a:gd name="adj1" fmla="val -25994"/>
              <a:gd name="adj2" fmla="val 1098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1725602"/>
          </a:xfrm>
        </p:spPr>
        <p:txBody>
          <a:bodyPr>
            <a:noAutofit/>
          </a:bodyPr>
          <a:lstStyle/>
          <a:p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«Глаза бы мои на тебя не смотрели»,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мне трудно с тобой»,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 мне мешаешь» и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874977"/>
            <a:ext cx="4038600" cy="3554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/>
              <a:t>Родительская директива и ее глубинный </a:t>
            </a:r>
            <a:r>
              <a:rPr lang="ru-RU" b="1" u="sng" dirty="0" smtClean="0"/>
              <a:t>смысл:</a:t>
            </a:r>
          </a:p>
          <a:p>
            <a:pPr marL="0" indent="0" algn="ctr">
              <a:buNone/>
            </a:pPr>
            <a:r>
              <a:rPr lang="ru-RU" sz="4000" dirty="0" smtClean="0"/>
              <a:t>«НЕ ЖИВИ»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(желание </a:t>
            </a:r>
            <a:r>
              <a:rPr lang="ru-RU" dirty="0"/>
              <a:t>родителей управлять ребенком через возбуждение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нем постоянного чувства </a:t>
            </a:r>
            <a:r>
              <a:rPr lang="ru-RU" dirty="0" smtClean="0"/>
              <a:t>вины)</a:t>
            </a:r>
            <a:endParaRPr lang="ru-RU" dirty="0"/>
          </a:p>
        </p:txBody>
      </p:sp>
      <p:pic>
        <p:nvPicPr>
          <p:cNvPr id="7" name="Picture 2" descr="D:\_Материнство_\_ОТРИСОВКИ_\дети, люди\Аня и Митя\03a77675e02a.png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 flipH="1">
            <a:off x="0" y="2461727"/>
            <a:ext cx="2357422" cy="4396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 flipH="1">
            <a:off x="142844" y="142852"/>
            <a:ext cx="8858312" cy="2286016"/>
          </a:xfrm>
          <a:prstGeom prst="wedgeEllipseCallout">
            <a:avLst>
              <a:gd name="adj1" fmla="val -19150"/>
              <a:gd name="adj2" fmla="val 903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17256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«Тебе уже три года, </a:t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ты ведешь себя как маленький», «Скорее бы ты вырос» 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2857496"/>
            <a:ext cx="4038600" cy="35544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/>
              <a:t>Родительская директива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и </a:t>
            </a:r>
            <a:r>
              <a:rPr lang="ru-RU" b="1" u="sng" dirty="0"/>
              <a:t>ее глубинный </a:t>
            </a:r>
            <a:r>
              <a:rPr lang="ru-RU" b="1" u="sng" dirty="0" smtClean="0"/>
              <a:t>смысл:</a:t>
            </a:r>
          </a:p>
          <a:p>
            <a:pPr marL="0" indent="0" algn="ctr">
              <a:buNone/>
            </a:pPr>
            <a:r>
              <a:rPr lang="ru-RU" sz="4000" dirty="0" smtClean="0"/>
              <a:t>«</a:t>
            </a:r>
            <a:r>
              <a:rPr lang="ru-RU" sz="4000" cap="all" dirty="0"/>
              <a:t>не будь ребенком</a:t>
            </a:r>
            <a:r>
              <a:rPr lang="ru-RU" sz="4000" dirty="0" smtClean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обесценивание родителями эмоциональных проявлений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" name="Picture 3" descr="D:\_Материнство_\_ОТРИСОВКИ_\дети, люди\j251058_128662243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122573" y="2571744"/>
            <a:ext cx="3021459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142844" y="142852"/>
            <a:ext cx="8858312" cy="2714644"/>
          </a:xfrm>
          <a:prstGeom prst="wedgeEllipseCallout">
            <a:avLst>
              <a:gd name="adj1" fmla="val -25321"/>
              <a:gd name="adj2" fmla="val 857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17514"/>
            <a:ext cx="8401080" cy="17256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«Мама всегда будет с тобой», </a:t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«Ты еще мал, чтобы так рассуждать», «Ну ты же не маленький, чтобы...» 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3375043"/>
            <a:ext cx="4395790" cy="3125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/>
              <a:t>Родительская директива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и </a:t>
            </a:r>
            <a:r>
              <a:rPr lang="ru-RU" b="1" u="sng" dirty="0"/>
              <a:t>ее глубинный </a:t>
            </a:r>
            <a:r>
              <a:rPr lang="ru-RU" b="1" u="sng" dirty="0" smtClean="0"/>
              <a:t>смысл:</a:t>
            </a:r>
          </a:p>
          <a:p>
            <a:pPr marL="0" indent="0" algn="ctr">
              <a:buNone/>
            </a:pPr>
            <a:r>
              <a:rPr lang="ru-RU" sz="4000" dirty="0" smtClean="0"/>
              <a:t>«</a:t>
            </a:r>
            <a:r>
              <a:rPr lang="ru-RU" sz="4000" cap="all" dirty="0"/>
              <a:t>не расти</a:t>
            </a:r>
            <a:r>
              <a:rPr lang="ru-RU" sz="4000" dirty="0" smtClean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панический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страх </a:t>
            </a:r>
            <a:r>
              <a:rPr lang="ru-RU" dirty="0"/>
              <a:t>родителей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повзросления</a:t>
            </a:r>
            <a:r>
              <a:rPr lang="ru-RU" dirty="0" smtClean="0"/>
              <a:t> ребенка)</a:t>
            </a:r>
            <a:endParaRPr lang="ru-RU" dirty="0"/>
          </a:p>
        </p:txBody>
      </p:sp>
      <p:pic>
        <p:nvPicPr>
          <p:cNvPr id="8" name="Picture 2" descr="D:\_Материнство_\_ОТРИСОВКИ_\дети, люди\178eb54e854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00306"/>
            <a:ext cx="3143304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 flipH="1">
            <a:off x="142844" y="142852"/>
            <a:ext cx="8858312" cy="2286016"/>
          </a:xfrm>
          <a:prstGeom prst="wedgeEllipseCallout">
            <a:avLst>
              <a:gd name="adj1" fmla="val -25097"/>
              <a:gd name="adj2" fmla="val 955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17256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«Не умничай», </a:t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«Не рассуждай, а делай», </a:t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«Не бери в голову» 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>
          <a:xfrm>
            <a:off x="962028" y="3143248"/>
            <a:ext cx="4038600" cy="3071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/>
              <a:t>Родительская директива и ее глубинный смысл:</a:t>
            </a:r>
          </a:p>
          <a:p>
            <a:pPr marL="0" indent="0" algn="ctr">
              <a:buNone/>
            </a:pPr>
            <a:r>
              <a:rPr lang="ru-RU" sz="4000" dirty="0" smtClean="0"/>
              <a:t>«НЕ ДУМАЙ»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(трансляция ребенку родительского страха перед проблемами)</a:t>
            </a:r>
            <a:endParaRPr lang="ru-RU" dirty="0"/>
          </a:p>
        </p:txBody>
      </p:sp>
      <p:pic>
        <p:nvPicPr>
          <p:cNvPr id="8" name="Picture 2" descr="F:\Мои рисунки\d2a64d76147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70587" y="2285992"/>
            <a:ext cx="3173413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142844" y="142852"/>
            <a:ext cx="8858312" cy="2571768"/>
          </a:xfrm>
          <a:prstGeom prst="wedgeEllipseCallout">
            <a:avLst>
              <a:gd name="adj1" fmla="val -25209"/>
              <a:gd name="adj2" fmla="val 944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17514"/>
            <a:ext cx="8401080" cy="1725602"/>
          </a:xfrm>
        </p:spPr>
        <p:txBody>
          <a:bodyPr>
            <a:noAutofit/>
          </a:bodyPr>
          <a:lstStyle/>
          <a:p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«Делиться проблемами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можно 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только с родителями», 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Никому ничего не рассказывай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и др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3000372"/>
            <a:ext cx="4038600" cy="35544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/>
              <a:t>Родительская директива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и </a:t>
            </a:r>
            <a:r>
              <a:rPr lang="ru-RU" b="1" u="sng" dirty="0"/>
              <a:t>ее глубинный </a:t>
            </a:r>
            <a:r>
              <a:rPr lang="ru-RU" b="1" u="sng" dirty="0" smtClean="0"/>
              <a:t>смысл:</a:t>
            </a:r>
          </a:p>
          <a:p>
            <a:pPr marL="0" indent="0" algn="ctr">
              <a:buNone/>
            </a:pPr>
            <a:r>
              <a:rPr lang="ru-RU" sz="4000" dirty="0" smtClean="0"/>
              <a:t>«</a:t>
            </a:r>
            <a:r>
              <a:rPr lang="ru-RU" sz="4000" cap="all" dirty="0" smtClean="0"/>
              <a:t>не сближайся </a:t>
            </a:r>
            <a:br>
              <a:rPr lang="ru-RU" sz="4000" cap="all" dirty="0" smtClean="0"/>
            </a:br>
            <a:r>
              <a:rPr lang="ru-RU" sz="4000" cap="all" dirty="0" smtClean="0"/>
              <a:t>с другими людьми</a:t>
            </a:r>
            <a:r>
              <a:rPr lang="ru-RU" sz="4000" dirty="0" smtClean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внушение ребенку,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</a:t>
            </a:r>
            <a:r>
              <a:rPr lang="ru-RU" dirty="0"/>
              <a:t>нельзя </a:t>
            </a:r>
            <a:r>
              <a:rPr lang="ru-RU" dirty="0" smtClean="0"/>
              <a:t>доверять </a:t>
            </a:r>
            <a:r>
              <a:rPr lang="ru-RU" dirty="0"/>
              <a:t>никому, кроме родителей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Picture 2" descr="D:\_Материнство_\_ОТРИСОВКИ_\дети, люди\Аня и Митя\03a77675e02a.png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 flipH="1">
            <a:off x="0" y="2461727"/>
            <a:ext cx="2357422" cy="4396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 flipH="1">
            <a:off x="142844" y="142852"/>
            <a:ext cx="8858312" cy="2286016"/>
          </a:xfrm>
          <a:prstGeom prst="wedgeEllipseCallout">
            <a:avLst>
              <a:gd name="adj1" fmla="val -22740"/>
              <a:gd name="adj2" fmla="val 755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17514"/>
            <a:ext cx="8401080" cy="17256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«Как ты смеешь злиться на маму…», </a:t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«Не сахарный – не растаешь» и др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9152" y="3143248"/>
            <a:ext cx="4038600" cy="3071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/>
              <a:t>Родительская директива и ее глубинный </a:t>
            </a:r>
            <a:r>
              <a:rPr lang="ru-RU" b="1" u="sng" dirty="0" smtClean="0"/>
              <a:t>смысл:</a:t>
            </a:r>
          </a:p>
          <a:p>
            <a:pPr marL="0" indent="0" algn="ctr">
              <a:buNone/>
            </a:pPr>
            <a:r>
              <a:rPr lang="ru-RU" sz="4000" dirty="0" smtClean="0"/>
              <a:t>«</a:t>
            </a:r>
            <a:r>
              <a:rPr lang="ru-RU" sz="4000" cap="all" dirty="0" smtClean="0"/>
              <a:t>не чувствуй</a:t>
            </a:r>
            <a:r>
              <a:rPr lang="ru-RU" sz="4000" dirty="0" smtClean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запрет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родителей </a:t>
            </a:r>
            <a:r>
              <a:rPr lang="ru-RU" dirty="0"/>
              <a:t>ребенку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проявление </a:t>
            </a:r>
            <a:r>
              <a:rPr lang="ru-RU" dirty="0" smtClean="0"/>
              <a:t>чувств)</a:t>
            </a:r>
            <a:endParaRPr lang="ru-RU" dirty="0"/>
          </a:p>
        </p:txBody>
      </p:sp>
      <p:pic>
        <p:nvPicPr>
          <p:cNvPr id="7" name="Picture 3" descr="D:\_Материнство_\_ОТРИСОВКИ_\дети, люди\j251058_128662243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122573" y="2571744"/>
            <a:ext cx="3021459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>
            <a:off x="142844" y="142852"/>
            <a:ext cx="8858312" cy="1500198"/>
          </a:xfrm>
          <a:prstGeom prst="wedgeEllipseCallout">
            <a:avLst>
              <a:gd name="adj1" fmla="val -25994"/>
              <a:gd name="adj2" fmla="val 1898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46076"/>
            <a:ext cx="8401080" cy="10826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«Не делай сам, </a:t>
            </a:r>
            <a:b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подожди меня» и др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857496"/>
            <a:ext cx="4038600" cy="3071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/>
              <a:t>Родительская директива и ее глубинный </a:t>
            </a:r>
            <a:r>
              <a:rPr lang="ru-RU" b="1" u="sng" dirty="0" smtClean="0"/>
              <a:t>смысл:</a:t>
            </a:r>
          </a:p>
          <a:p>
            <a:pPr marL="0" indent="0" algn="ctr">
              <a:buNone/>
            </a:pPr>
            <a:r>
              <a:rPr lang="ru-RU" sz="4000" dirty="0" smtClean="0"/>
              <a:t>«</a:t>
            </a:r>
            <a:r>
              <a:rPr lang="ru-RU" sz="4000" cap="all" dirty="0" smtClean="0"/>
              <a:t>Не делай</a:t>
            </a:r>
            <a:r>
              <a:rPr lang="ru-RU" sz="4000" dirty="0" smtClean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то есть не делай сам,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</a:t>
            </a:r>
            <a:r>
              <a:rPr lang="ru-RU" dirty="0"/>
              <a:t>буду делать это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тебя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Picture 2" descr="D:\_Материнство_\_ОТРИСОВКИ_\дети, люди\178eb54e854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00306"/>
            <a:ext cx="3143304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112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Влияние  родительских директив  на формирование личности ребенка</vt:lpstr>
      <vt:lpstr>Слайд 2</vt:lpstr>
      <vt:lpstr>«Глаза бы мои на тебя не смотрели»,  «Как мне трудно с тобой»,  «Ты мне мешаешь» и др.</vt:lpstr>
      <vt:lpstr>«Тебе уже три года,  а ты ведешь себя как маленький», «Скорее бы ты вырос» и др.</vt:lpstr>
      <vt:lpstr>«Мама всегда будет с тобой»,  «Ты еще мал, чтобы так рассуждать», «Ну ты же не маленький, чтобы...» и др.</vt:lpstr>
      <vt:lpstr>«Не умничай»,  «Не рассуждай, а делай»,  «Не бери в голову» и др.</vt:lpstr>
      <vt:lpstr>«Делиться проблемами  можно только с родителями»,  «Никому ничего не рассказывай» и др.</vt:lpstr>
      <vt:lpstr>«Как ты смеешь злиться на маму…»,  «Не сахарный – не растаешь» и др.</vt:lpstr>
      <vt:lpstr>«Не делай сам,  подожди меня» и др.</vt:lpstr>
      <vt:lpstr>«Я так и сказала,  что у тебя ничего не получится»,  «Один ты делаешь много ошибок»,  «Зачем ты хочешь быть  лучше других?» и др.</vt:lpstr>
      <vt:lpstr>Слайд 11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Ксюшка и Андрюшка</dc:creator>
  <cp:lastModifiedBy>Ксюшка и Андрюшка</cp:lastModifiedBy>
  <cp:revision>23</cp:revision>
  <dcterms:created xsi:type="dcterms:W3CDTF">2011-11-13T19:41:06Z</dcterms:created>
  <dcterms:modified xsi:type="dcterms:W3CDTF">2013-09-26T19:41:39Z</dcterms:modified>
</cp:coreProperties>
</file>