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slideshow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4"/>
  </p:notesMasterIdLst>
  <p:sldIdLst>
    <p:sldId id="256" r:id="rId2"/>
    <p:sldId id="259" r:id="rId3"/>
    <p:sldId id="258" r:id="rId4"/>
    <p:sldId id="260" r:id="rId5"/>
    <p:sldId id="261" r:id="rId6"/>
    <p:sldId id="262" r:id="rId7"/>
    <p:sldId id="284" r:id="rId8"/>
    <p:sldId id="263" r:id="rId9"/>
    <p:sldId id="285" r:id="rId10"/>
    <p:sldId id="286" r:id="rId11"/>
    <p:sldId id="28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67" r:id="rId2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0008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32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3D9CCF6-1E1F-4FA3-8B4E-8720984D5521}" type="datetimeFigureOut">
              <a:rPr lang="ru-RU" smtClean="0"/>
              <a:pPr/>
              <a:t>24.09.2013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75B74C9-9EDE-43BC-B17A-CB17D23A824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5B74C9-9EDE-43BC-B17A-CB17D23A8248}" type="slidenum">
              <a:rPr lang="ru-RU" smtClean="0"/>
              <a:pPr/>
              <a:t>2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5" name="Подзаголовок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1" name="Дата 30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11A2AD0E-55A8-423B-87D0-F7867E1048E6}" type="datetimeFigureOut">
              <a:rPr lang="ru-RU" smtClean="0"/>
              <a:pPr/>
              <a:t>24.09.2013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D2AF14A0-0B22-4BD3-8664-2CB4A6EFEF6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1A2AD0E-55A8-423B-87D0-F7867E1048E6}" type="datetimeFigureOut">
              <a:rPr lang="ru-RU" smtClean="0"/>
              <a:pPr/>
              <a:t>24.09.2013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2AF14A0-0B22-4BD3-8664-2CB4A6EFEF6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>
            <a:extLst/>
          </a:lstStyle>
          <a:p>
            <a:fld id="{11A2AD0E-55A8-423B-87D0-F7867E1048E6}" type="datetimeFigureOut">
              <a:rPr lang="ru-RU" smtClean="0"/>
              <a:pPr/>
              <a:t>24.09.2013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D2AF14A0-0B22-4BD3-8664-2CB4A6EFEF6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1A2AD0E-55A8-423B-87D0-F7867E1048E6}" type="datetimeFigureOut">
              <a:rPr lang="ru-RU" smtClean="0"/>
              <a:pPr/>
              <a:t>24.09.2013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2AF14A0-0B22-4BD3-8664-2CB4A6EFEF6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11A2AD0E-55A8-423B-87D0-F7867E1048E6}" type="datetimeFigureOut">
              <a:rPr lang="ru-RU" smtClean="0"/>
              <a:pPr/>
              <a:t>24.09.2013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>
            <a:extLst/>
          </a:lstStyle>
          <a:p>
            <a:fld id="{D2AF14A0-0B22-4BD3-8664-2CB4A6EFEF6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1A2AD0E-55A8-423B-87D0-F7867E1048E6}" type="datetimeFigureOut">
              <a:rPr lang="ru-RU" smtClean="0"/>
              <a:pPr/>
              <a:t>24.09.2013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2AF14A0-0B22-4BD3-8664-2CB4A6EFEF6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1A2AD0E-55A8-423B-87D0-F7867E1048E6}" type="datetimeFigureOut">
              <a:rPr lang="ru-RU" smtClean="0"/>
              <a:pPr/>
              <a:t>24.09.2013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2AF14A0-0B22-4BD3-8664-2CB4A6EFEF6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1A2AD0E-55A8-423B-87D0-F7867E1048E6}" type="datetimeFigureOut">
              <a:rPr lang="ru-RU" smtClean="0"/>
              <a:pPr/>
              <a:t>24.09.2013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2AF14A0-0B22-4BD3-8664-2CB4A6EFEF6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11A2AD0E-55A8-423B-87D0-F7867E1048E6}" type="datetimeFigureOut">
              <a:rPr lang="ru-RU" smtClean="0"/>
              <a:pPr/>
              <a:t>24.09.2013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2AF14A0-0B22-4BD3-8664-2CB4A6EFEF6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1A2AD0E-55A8-423B-87D0-F7867E1048E6}" type="datetimeFigureOut">
              <a:rPr lang="ru-RU" smtClean="0"/>
              <a:pPr/>
              <a:t>24.09.2013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2AF14A0-0B22-4BD3-8664-2CB4A6EFEF6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1A2AD0E-55A8-423B-87D0-F7867E1048E6}" type="datetimeFigureOut">
              <a:rPr lang="ru-RU" smtClean="0"/>
              <a:pPr/>
              <a:t>24.09.2013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2AF14A0-0B22-4BD3-8664-2CB4A6EFEF6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Рисунок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1" name="Текст 30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7" name="Дата 26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11A2AD0E-55A8-423B-87D0-F7867E1048E6}" type="datetimeFigureOut">
              <a:rPr lang="ru-RU" smtClean="0"/>
              <a:pPr/>
              <a:t>24.09.2013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D2AF14A0-0B22-4BD3-8664-2CB4A6EFEF66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jpeg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jpeg"/><Relationship Id="rId3" Type="http://schemas.openxmlformats.org/officeDocument/2006/relationships/image" Target="../media/image28.jpeg"/><Relationship Id="rId7" Type="http://schemas.openxmlformats.org/officeDocument/2006/relationships/image" Target="../media/image32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jpeg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6.jpeg"/><Relationship Id="rId4" Type="http://schemas.openxmlformats.org/officeDocument/2006/relationships/image" Target="../media/image35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0.jpeg"/><Relationship Id="rId5" Type="http://schemas.openxmlformats.org/officeDocument/2006/relationships/image" Target="../media/image39.jpeg"/><Relationship Id="rId4" Type="http://schemas.openxmlformats.org/officeDocument/2006/relationships/image" Target="../media/image38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7" Type="http://schemas.openxmlformats.org/officeDocument/2006/relationships/image" Target="../media/image4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4.jpeg"/><Relationship Id="rId5" Type="http://schemas.openxmlformats.org/officeDocument/2006/relationships/image" Target="../media/image43.jpeg"/><Relationship Id="rId4" Type="http://schemas.openxmlformats.org/officeDocument/2006/relationships/image" Target="../media/image42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1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4.jpeg"/><Relationship Id="rId4" Type="http://schemas.openxmlformats.org/officeDocument/2006/relationships/image" Target="../media/image5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gif"/><Relationship Id="rId3" Type="http://schemas.openxmlformats.org/officeDocument/2006/relationships/image" Target="../media/image16.gif"/><Relationship Id="rId7" Type="http://schemas.openxmlformats.org/officeDocument/2006/relationships/image" Target="../media/image20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gif"/><Relationship Id="rId5" Type="http://schemas.openxmlformats.org/officeDocument/2006/relationships/image" Target="../media/image18.gif"/><Relationship Id="rId4" Type="http://schemas.openxmlformats.org/officeDocument/2006/relationships/image" Target="../media/image17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10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101771" y="3929066"/>
            <a:ext cx="5893921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ru-RU" sz="2400" b="1" i="1" dirty="0" smtClean="0">
                <a:solidFill>
                  <a:schemeClr val="bg2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СОСТАВИЛА: ВОСПИТАТЕЛЬ ДОУ № 18</a:t>
            </a:r>
            <a:r>
              <a:rPr lang="en-US" sz="2400" b="1" i="1" dirty="0" smtClean="0">
                <a:solidFill>
                  <a:schemeClr val="bg2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 </a:t>
            </a:r>
            <a:endParaRPr lang="ru-RU" sz="2400" b="1" i="1" dirty="0" smtClean="0">
              <a:solidFill>
                <a:schemeClr val="bg2">
                  <a:lumMod val="75000"/>
                </a:schemeClr>
              </a:solidFill>
              <a:latin typeface="Calibri" pitchFamily="34" charset="0"/>
              <a:cs typeface="Calibri" pitchFamily="34" charset="0"/>
            </a:endParaRPr>
          </a:p>
          <a:p>
            <a:pPr algn="r"/>
            <a:r>
              <a:rPr lang="ru-RU" sz="2400" b="1" i="1" dirty="0" smtClean="0">
                <a:solidFill>
                  <a:schemeClr val="bg2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«АЛЕНЬКИЙ ЦВЕТОЧЕК» Г. АЛЬМЕТЬЕВСКА</a:t>
            </a:r>
          </a:p>
          <a:p>
            <a:pPr algn="r"/>
            <a:r>
              <a:rPr lang="ru-RU" sz="2400" b="1" i="1" dirty="0" smtClean="0">
                <a:solidFill>
                  <a:schemeClr val="bg2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САФИНА ЛАРИСА ВАСИЛЬЕВНА</a:t>
            </a:r>
            <a:endParaRPr lang="ru-RU" sz="2400" b="1" i="1" dirty="0">
              <a:solidFill>
                <a:schemeClr val="bg2">
                  <a:lumMod val="75000"/>
                </a:schemeClr>
              </a:solidFill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11" name="Рисунок 10" descr="DSC06846.JP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214283" y="4643446"/>
            <a:ext cx="2857520" cy="2143164"/>
          </a:xfrm>
          <a:prstGeom prst="rect">
            <a:avLst/>
          </a:prstGeom>
          <a:ln w="28575">
            <a:solidFill>
              <a:srgbClr val="800080"/>
            </a:solidFill>
          </a:ln>
        </p:spPr>
      </p:pic>
      <p:pic>
        <p:nvPicPr>
          <p:cNvPr id="12" name="Рисунок 11" descr="DSC00016.JPG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214283" y="2143116"/>
            <a:ext cx="2857519" cy="2525249"/>
          </a:xfrm>
          <a:prstGeom prst="rect">
            <a:avLst/>
          </a:prstGeom>
          <a:ln w="28575">
            <a:solidFill>
              <a:srgbClr val="800080"/>
            </a:solidFill>
          </a:ln>
        </p:spPr>
      </p:pic>
      <p:pic>
        <p:nvPicPr>
          <p:cNvPr id="10" name="Рисунок 9" descr="DSC06849.JPG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>
            <a:off x="214282" y="71414"/>
            <a:ext cx="2857520" cy="2143140"/>
          </a:xfrm>
          <a:prstGeom prst="rect">
            <a:avLst/>
          </a:prstGeom>
          <a:ln w="28575">
            <a:solidFill>
              <a:srgbClr val="800080"/>
            </a:solidFill>
          </a:ln>
        </p:spPr>
      </p:pic>
      <p:sp>
        <p:nvSpPr>
          <p:cNvPr id="13" name="Прямоугольник 12"/>
          <p:cNvSpPr/>
          <p:nvPr/>
        </p:nvSpPr>
        <p:spPr>
          <a:xfrm>
            <a:off x="3158066" y="1214422"/>
            <a:ext cx="5654497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ДЫМКОВСКАЯ </a:t>
            </a:r>
          </a:p>
          <a:p>
            <a:pPr algn="ctr"/>
            <a:r>
              <a:rPr lang="ru-RU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ИГРУШКА</a:t>
            </a:r>
            <a:endParaRPr lang="ru-RU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10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2910" y="0"/>
            <a:ext cx="7786742" cy="642934"/>
          </a:xfrm>
        </p:spPr>
        <p:txBody>
          <a:bodyPr>
            <a:normAutofit fontScale="90000"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4400" i="1" cap="none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itchFamily="34" charset="0"/>
                <a:cs typeface="Times New Roman" pitchFamily="18" charset="0"/>
              </a:rPr>
              <a:t>УЗОРЫ НА ЮБКЕ</a:t>
            </a:r>
            <a:endParaRPr lang="ru-RU" sz="4400" i="1" cap="none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 Black" pitchFamily="34" charset="0"/>
              <a:cs typeface="Times New Roman" pitchFamily="18" charset="0"/>
            </a:endParaRPr>
          </a:p>
        </p:txBody>
      </p:sp>
      <p:pic>
        <p:nvPicPr>
          <p:cNvPr id="10" name="Рисунок 9" descr="Рисунок1.jp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500034" y="642918"/>
            <a:ext cx="8143932" cy="6000792"/>
          </a:xfrm>
          <a:prstGeom prst="rect">
            <a:avLst/>
          </a:prstGeom>
          <a:ln w="28575">
            <a:solidFill>
              <a:srgbClr val="80008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10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2910" y="0"/>
            <a:ext cx="7786742" cy="642934"/>
          </a:xfrm>
        </p:spPr>
        <p:txBody>
          <a:bodyPr>
            <a:normAutofit fontScale="90000"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4400" i="1" cap="none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itchFamily="34" charset="0"/>
                <a:cs typeface="Times New Roman" pitchFamily="18" charset="0"/>
              </a:rPr>
              <a:t>УЗОРЫ НА ЮБКЕ</a:t>
            </a:r>
            <a:endParaRPr lang="ru-RU" sz="4400" i="1" cap="none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 Black" pitchFamily="34" charset="0"/>
              <a:cs typeface="Times New Roman" pitchFamily="18" charset="0"/>
            </a:endParaRPr>
          </a:p>
        </p:txBody>
      </p:sp>
      <p:pic>
        <p:nvPicPr>
          <p:cNvPr id="10" name="Рисунок 9" descr="Рисунок1.jp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548254" y="642918"/>
            <a:ext cx="8047491" cy="6000792"/>
          </a:xfrm>
          <a:prstGeom prst="rect">
            <a:avLst/>
          </a:prstGeom>
          <a:ln w="28575">
            <a:solidFill>
              <a:srgbClr val="80008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 descr="10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4" name="Picture 4" descr="сканирование0008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1714480" y="857232"/>
            <a:ext cx="2038350" cy="2592388"/>
          </a:xfrm>
          <a:prstGeom prst="rect">
            <a:avLst/>
          </a:prstGeom>
          <a:noFill/>
          <a:ln w="28575">
            <a:solidFill>
              <a:srgbClr val="800080"/>
            </a:solidFill>
            <a:miter lim="800000"/>
            <a:headEnd/>
            <a:tailEnd/>
          </a:ln>
        </p:spPr>
      </p:pic>
      <p:pic>
        <p:nvPicPr>
          <p:cNvPr id="5" name="Picture 5" descr="сканирование0009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5357818" y="857232"/>
            <a:ext cx="2000264" cy="2615024"/>
          </a:xfrm>
          <a:prstGeom prst="rect">
            <a:avLst/>
          </a:prstGeom>
          <a:noFill/>
          <a:ln w="28575">
            <a:solidFill>
              <a:srgbClr val="800080"/>
            </a:solidFill>
            <a:miter lim="800000"/>
            <a:headEnd/>
            <a:tailEnd/>
          </a:ln>
        </p:spPr>
      </p:pic>
      <p:pic>
        <p:nvPicPr>
          <p:cNvPr id="6" name="Picture 6" descr="сканирование0010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1714480" y="3714752"/>
            <a:ext cx="2071702" cy="2643206"/>
          </a:xfrm>
          <a:prstGeom prst="rect">
            <a:avLst/>
          </a:prstGeom>
          <a:noFill/>
          <a:ln w="28575">
            <a:solidFill>
              <a:srgbClr val="800080"/>
            </a:solidFill>
            <a:miter lim="800000"/>
            <a:headEnd/>
            <a:tailEnd/>
          </a:ln>
        </p:spPr>
      </p:pic>
      <p:pic>
        <p:nvPicPr>
          <p:cNvPr id="7" name="Picture 7" descr="сканирование0011"/>
          <p:cNvPicPr>
            <a:picLocks noChangeAspect="1" noChangeArrowheads="1"/>
          </p:cNvPicPr>
          <p:nvPr/>
        </p:nvPicPr>
        <p:blipFill>
          <a:blip r:embed="rId6" cstate="screen"/>
          <a:srcRect/>
          <a:stretch>
            <a:fillRect/>
          </a:stretch>
        </p:blipFill>
        <p:spPr bwMode="auto">
          <a:xfrm>
            <a:off x="5357818" y="3714752"/>
            <a:ext cx="2000264" cy="2643206"/>
          </a:xfrm>
          <a:prstGeom prst="rect">
            <a:avLst/>
          </a:prstGeom>
          <a:noFill/>
          <a:ln w="28575">
            <a:solidFill>
              <a:srgbClr val="800080"/>
            </a:solidFill>
            <a:miter lim="800000"/>
            <a:headEnd/>
            <a:tailEnd/>
          </a:ln>
        </p:spPr>
      </p:pic>
      <p:sp>
        <p:nvSpPr>
          <p:cNvPr id="10" name="TextBox 9"/>
          <p:cNvSpPr txBox="1"/>
          <p:nvPr/>
        </p:nvSpPr>
        <p:spPr>
          <a:xfrm>
            <a:off x="1857356" y="0"/>
            <a:ext cx="5670142" cy="707886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4000" b="1" i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ПОЭТАПНАЯ РОСПИСЬ</a:t>
            </a:r>
            <a:endParaRPr lang="ru-RU" sz="4000" b="1" i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786182" y="3071810"/>
            <a:ext cx="3914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chemeClr val="bg2">
                    <a:lumMod val="75000"/>
                  </a:schemeClr>
                </a:solidFill>
              </a:rPr>
              <a:t>1.</a:t>
            </a:r>
            <a:endParaRPr lang="ru-RU" dirty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358082" y="3071810"/>
            <a:ext cx="3914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chemeClr val="bg2">
                    <a:lumMod val="75000"/>
                  </a:schemeClr>
                </a:solidFill>
              </a:rPr>
              <a:t>2.</a:t>
            </a:r>
            <a:endParaRPr lang="ru-RU" dirty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786182" y="6000768"/>
            <a:ext cx="3914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chemeClr val="bg2">
                    <a:lumMod val="75000"/>
                  </a:schemeClr>
                </a:solidFill>
              </a:rPr>
              <a:t>3.</a:t>
            </a:r>
            <a:endParaRPr lang="ru-RU" dirty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7358082" y="5929330"/>
            <a:ext cx="3914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chemeClr val="bg2">
                    <a:lumMod val="75000"/>
                  </a:schemeClr>
                </a:solidFill>
              </a:rPr>
              <a:t>4.</a:t>
            </a:r>
            <a:endParaRPr lang="ru-RU" dirty="0">
              <a:solidFill>
                <a:schemeClr val="bg2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Рисунок 11" descr="10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4" name="Picture 4" descr="сканирование0015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642910" y="500042"/>
            <a:ext cx="1924050" cy="2663825"/>
          </a:xfrm>
          <a:prstGeom prst="rect">
            <a:avLst/>
          </a:prstGeom>
          <a:noFill/>
          <a:ln w="28575">
            <a:solidFill>
              <a:srgbClr val="800080"/>
            </a:solidFill>
            <a:miter lim="800000"/>
            <a:headEnd/>
            <a:tailEnd/>
          </a:ln>
        </p:spPr>
      </p:pic>
      <p:pic>
        <p:nvPicPr>
          <p:cNvPr id="5" name="Picture 6" descr="сканирование0016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3714744" y="500042"/>
            <a:ext cx="1928826" cy="2643206"/>
          </a:xfrm>
          <a:prstGeom prst="rect">
            <a:avLst/>
          </a:prstGeom>
          <a:noFill/>
          <a:ln w="28575">
            <a:solidFill>
              <a:srgbClr val="800080"/>
            </a:solidFill>
            <a:miter lim="800000"/>
            <a:headEnd/>
            <a:tailEnd/>
          </a:ln>
        </p:spPr>
      </p:pic>
      <p:pic>
        <p:nvPicPr>
          <p:cNvPr id="6" name="Picture 7" descr="сканирование0018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6643702" y="500042"/>
            <a:ext cx="1928826" cy="2643206"/>
          </a:xfrm>
          <a:prstGeom prst="rect">
            <a:avLst/>
          </a:prstGeom>
          <a:noFill/>
          <a:ln w="28575">
            <a:solidFill>
              <a:srgbClr val="800080"/>
            </a:solidFill>
            <a:miter lim="800000"/>
            <a:headEnd/>
            <a:tailEnd/>
          </a:ln>
        </p:spPr>
      </p:pic>
      <p:pic>
        <p:nvPicPr>
          <p:cNvPr id="7" name="Picture 8" descr="сканирование0019"/>
          <p:cNvPicPr>
            <a:picLocks noChangeAspect="1" noChangeArrowheads="1"/>
          </p:cNvPicPr>
          <p:nvPr/>
        </p:nvPicPr>
        <p:blipFill>
          <a:blip r:embed="rId6" cstate="screen"/>
          <a:srcRect/>
          <a:stretch>
            <a:fillRect/>
          </a:stretch>
        </p:blipFill>
        <p:spPr bwMode="auto">
          <a:xfrm>
            <a:off x="642910" y="3714752"/>
            <a:ext cx="1928826" cy="2643206"/>
          </a:xfrm>
          <a:prstGeom prst="rect">
            <a:avLst/>
          </a:prstGeom>
          <a:noFill/>
          <a:ln w="28575">
            <a:solidFill>
              <a:srgbClr val="800080"/>
            </a:solidFill>
            <a:miter lim="800000"/>
            <a:headEnd/>
            <a:tailEnd/>
          </a:ln>
        </p:spPr>
      </p:pic>
      <p:pic>
        <p:nvPicPr>
          <p:cNvPr id="8" name="Picture 9" descr="сканирование0020"/>
          <p:cNvPicPr>
            <a:picLocks noChangeAspect="1" noChangeArrowheads="1"/>
          </p:cNvPicPr>
          <p:nvPr/>
        </p:nvPicPr>
        <p:blipFill>
          <a:blip r:embed="rId7" cstate="screen"/>
          <a:srcRect/>
          <a:stretch>
            <a:fillRect/>
          </a:stretch>
        </p:blipFill>
        <p:spPr bwMode="auto">
          <a:xfrm>
            <a:off x="3714744" y="3714752"/>
            <a:ext cx="1906586" cy="2643206"/>
          </a:xfrm>
          <a:prstGeom prst="rect">
            <a:avLst/>
          </a:prstGeom>
          <a:noFill/>
          <a:ln w="28575">
            <a:solidFill>
              <a:srgbClr val="800080"/>
            </a:solidFill>
            <a:miter lim="800000"/>
            <a:headEnd/>
            <a:tailEnd/>
          </a:ln>
        </p:spPr>
      </p:pic>
      <p:pic>
        <p:nvPicPr>
          <p:cNvPr id="9" name="Picture 10" descr="сканирование0017"/>
          <p:cNvPicPr>
            <a:picLocks noChangeAspect="1" noChangeArrowheads="1"/>
          </p:cNvPicPr>
          <p:nvPr/>
        </p:nvPicPr>
        <p:blipFill>
          <a:blip r:embed="rId8" cstate="screen"/>
          <a:srcRect/>
          <a:stretch>
            <a:fillRect/>
          </a:stretch>
        </p:blipFill>
        <p:spPr bwMode="auto">
          <a:xfrm>
            <a:off x="6715140" y="3714752"/>
            <a:ext cx="1960561" cy="2643206"/>
          </a:xfrm>
          <a:prstGeom prst="rect">
            <a:avLst/>
          </a:prstGeom>
          <a:noFill/>
          <a:ln w="28575">
            <a:solidFill>
              <a:srgbClr val="800080"/>
            </a:solidFill>
            <a:miter lim="800000"/>
            <a:headEnd/>
            <a:tailEnd/>
          </a:ln>
        </p:spPr>
      </p:pic>
      <p:sp>
        <p:nvSpPr>
          <p:cNvPr id="13" name="TextBox 12"/>
          <p:cNvSpPr txBox="1"/>
          <p:nvPr/>
        </p:nvSpPr>
        <p:spPr>
          <a:xfrm>
            <a:off x="8681140" y="6000768"/>
            <a:ext cx="3914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chemeClr val="bg2">
                    <a:lumMod val="75000"/>
                  </a:schemeClr>
                </a:solidFill>
              </a:rPr>
              <a:t>6.</a:t>
            </a:r>
            <a:endParaRPr lang="ru-RU" dirty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643570" y="6000768"/>
            <a:ext cx="3914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chemeClr val="bg2">
                    <a:lumMod val="75000"/>
                  </a:schemeClr>
                </a:solidFill>
              </a:rPr>
              <a:t>5.</a:t>
            </a:r>
            <a:endParaRPr lang="ru-RU" dirty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571736" y="6000768"/>
            <a:ext cx="3914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chemeClr val="bg2">
                    <a:lumMod val="75000"/>
                  </a:schemeClr>
                </a:solidFill>
              </a:rPr>
              <a:t>4.</a:t>
            </a:r>
            <a:endParaRPr lang="ru-RU" dirty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571736" y="2786058"/>
            <a:ext cx="3914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chemeClr val="bg2">
                    <a:lumMod val="75000"/>
                  </a:schemeClr>
                </a:solidFill>
              </a:rPr>
              <a:t>1.</a:t>
            </a:r>
            <a:endParaRPr lang="ru-RU" dirty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643570" y="2786058"/>
            <a:ext cx="3914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chemeClr val="bg2">
                    <a:lumMod val="75000"/>
                  </a:schemeClr>
                </a:solidFill>
              </a:rPr>
              <a:t>2.</a:t>
            </a:r>
            <a:endParaRPr lang="ru-RU" dirty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8572528" y="2786058"/>
            <a:ext cx="3914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chemeClr val="bg2">
                    <a:lumMod val="75000"/>
                  </a:schemeClr>
                </a:solidFill>
              </a:rPr>
              <a:t>3.</a:t>
            </a:r>
            <a:endParaRPr lang="ru-RU" dirty="0">
              <a:solidFill>
                <a:schemeClr val="bg2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8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10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4" name="Picture 4" descr="сканирование0005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357158" y="428604"/>
            <a:ext cx="2468563" cy="3429000"/>
          </a:xfrm>
          <a:prstGeom prst="rect">
            <a:avLst/>
          </a:prstGeom>
          <a:noFill/>
          <a:ln w="28575">
            <a:solidFill>
              <a:srgbClr val="800080"/>
            </a:solidFill>
            <a:miter lim="800000"/>
            <a:headEnd/>
            <a:tailEnd/>
          </a:ln>
        </p:spPr>
      </p:pic>
      <p:pic>
        <p:nvPicPr>
          <p:cNvPr id="5" name="Picture 5" descr="сканирование0006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3357554" y="1928802"/>
            <a:ext cx="2500330" cy="3429024"/>
          </a:xfrm>
          <a:prstGeom prst="rect">
            <a:avLst/>
          </a:prstGeom>
          <a:noFill/>
          <a:ln w="28575">
            <a:solidFill>
              <a:srgbClr val="800080"/>
            </a:solidFill>
            <a:miter lim="800000"/>
            <a:headEnd/>
            <a:tailEnd/>
          </a:ln>
        </p:spPr>
      </p:pic>
      <p:pic>
        <p:nvPicPr>
          <p:cNvPr id="6" name="Picture 7" descr="сканирование0028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6286512" y="3071810"/>
            <a:ext cx="2500330" cy="3429024"/>
          </a:xfrm>
          <a:prstGeom prst="rect">
            <a:avLst/>
          </a:prstGeom>
          <a:noFill/>
          <a:ln w="28575">
            <a:solidFill>
              <a:srgbClr val="800080"/>
            </a:solidFill>
            <a:miter lim="800000"/>
            <a:headEnd/>
            <a:tailEnd/>
          </a:ln>
        </p:spPr>
      </p:pic>
      <p:sp>
        <p:nvSpPr>
          <p:cNvPr id="9" name="TextBox 8"/>
          <p:cNvSpPr txBox="1"/>
          <p:nvPr/>
        </p:nvSpPr>
        <p:spPr>
          <a:xfrm>
            <a:off x="2428860" y="3857628"/>
            <a:ext cx="3914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chemeClr val="bg2">
                    <a:lumMod val="75000"/>
                  </a:schemeClr>
                </a:solidFill>
              </a:rPr>
              <a:t>1.</a:t>
            </a:r>
            <a:endParaRPr lang="ru-RU" dirty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500694" y="5357826"/>
            <a:ext cx="3914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chemeClr val="bg2">
                    <a:lumMod val="75000"/>
                  </a:schemeClr>
                </a:solidFill>
              </a:rPr>
              <a:t>2.</a:t>
            </a:r>
            <a:endParaRPr lang="ru-RU" dirty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8429652" y="6488668"/>
            <a:ext cx="3914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chemeClr val="bg2">
                    <a:lumMod val="75000"/>
                  </a:schemeClr>
                </a:solidFill>
              </a:rPr>
              <a:t>3.</a:t>
            </a:r>
            <a:endParaRPr lang="ru-RU" dirty="0">
              <a:solidFill>
                <a:schemeClr val="bg2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 descr="10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4" name="Picture 4" descr="сканирование0013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285720" y="500042"/>
            <a:ext cx="1860550" cy="3600450"/>
          </a:xfrm>
          <a:prstGeom prst="rect">
            <a:avLst/>
          </a:prstGeom>
          <a:noFill/>
          <a:ln w="28575">
            <a:solidFill>
              <a:srgbClr val="800080"/>
            </a:solidFill>
            <a:miter lim="800000"/>
            <a:headEnd/>
            <a:tailEnd/>
          </a:ln>
        </p:spPr>
      </p:pic>
      <p:pic>
        <p:nvPicPr>
          <p:cNvPr id="5" name="Picture 5" descr="сканирование0012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2500298" y="1142984"/>
            <a:ext cx="1857388" cy="3571900"/>
          </a:xfrm>
          <a:prstGeom prst="rect">
            <a:avLst/>
          </a:prstGeom>
          <a:noFill/>
          <a:ln w="28575">
            <a:solidFill>
              <a:srgbClr val="800080"/>
            </a:solidFill>
            <a:miter lim="800000"/>
            <a:headEnd/>
            <a:tailEnd/>
          </a:ln>
        </p:spPr>
      </p:pic>
      <p:pic>
        <p:nvPicPr>
          <p:cNvPr id="6" name="Picture 6" descr="сканирование0014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4714876" y="2000240"/>
            <a:ext cx="1857388" cy="3571899"/>
          </a:xfrm>
          <a:prstGeom prst="rect">
            <a:avLst/>
          </a:prstGeom>
          <a:noFill/>
          <a:ln w="28575">
            <a:solidFill>
              <a:srgbClr val="800080"/>
            </a:solidFill>
            <a:miter lim="800000"/>
            <a:headEnd/>
            <a:tailEnd/>
          </a:ln>
        </p:spPr>
      </p:pic>
      <p:pic>
        <p:nvPicPr>
          <p:cNvPr id="7" name="Picture 7" descr="сканирование0035"/>
          <p:cNvPicPr>
            <a:picLocks noChangeAspect="1" noChangeArrowheads="1"/>
          </p:cNvPicPr>
          <p:nvPr/>
        </p:nvPicPr>
        <p:blipFill>
          <a:blip r:embed="rId6" cstate="screen"/>
          <a:srcRect/>
          <a:stretch>
            <a:fillRect/>
          </a:stretch>
        </p:blipFill>
        <p:spPr bwMode="auto">
          <a:xfrm>
            <a:off x="6929454" y="2714620"/>
            <a:ext cx="1891660" cy="3571900"/>
          </a:xfrm>
          <a:prstGeom prst="rect">
            <a:avLst/>
          </a:prstGeom>
          <a:noFill/>
          <a:ln w="28575">
            <a:solidFill>
              <a:srgbClr val="800080"/>
            </a:solidFill>
            <a:miter lim="800000"/>
            <a:headEnd/>
            <a:tailEnd/>
          </a:ln>
        </p:spPr>
      </p:pic>
      <p:sp>
        <p:nvSpPr>
          <p:cNvPr id="10" name="TextBox 9"/>
          <p:cNvSpPr txBox="1"/>
          <p:nvPr/>
        </p:nvSpPr>
        <p:spPr>
          <a:xfrm>
            <a:off x="1785918" y="4071942"/>
            <a:ext cx="3914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chemeClr val="bg2">
                    <a:lumMod val="75000"/>
                  </a:schemeClr>
                </a:solidFill>
              </a:rPr>
              <a:t>1.</a:t>
            </a:r>
            <a:endParaRPr lang="ru-RU" dirty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000496" y="4714884"/>
            <a:ext cx="3914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chemeClr val="bg2">
                    <a:lumMod val="75000"/>
                  </a:schemeClr>
                </a:solidFill>
              </a:rPr>
              <a:t>2.</a:t>
            </a:r>
            <a:endParaRPr lang="ru-RU" dirty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215074" y="5572140"/>
            <a:ext cx="3914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chemeClr val="bg2">
                    <a:lumMod val="75000"/>
                  </a:schemeClr>
                </a:solidFill>
              </a:rPr>
              <a:t>3.</a:t>
            </a:r>
            <a:endParaRPr lang="ru-RU" dirty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8429652" y="6286520"/>
            <a:ext cx="3914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chemeClr val="bg2">
                    <a:lumMod val="75000"/>
                  </a:schemeClr>
                </a:solidFill>
              </a:rPr>
              <a:t>4.</a:t>
            </a:r>
            <a:endParaRPr lang="ru-RU" dirty="0">
              <a:solidFill>
                <a:schemeClr val="bg2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 descr="10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1538" y="0"/>
            <a:ext cx="7239000" cy="680068"/>
          </a:xfrm>
        </p:spPr>
        <p:txBody>
          <a:bodyPr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3600" cap="none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ЭТАПЫ ИЗГОТОВЛЕНИЯ</a:t>
            </a:r>
            <a:endParaRPr lang="ru-RU" sz="3600" cap="none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4" name="Рисунок 3" descr="Lepka-igrushki-iz-krasnoj-gliny-800.jp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571472" y="1071546"/>
            <a:ext cx="3487116" cy="231457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28575">
            <a:solidFill>
              <a:srgbClr val="800080"/>
            </a:solidFill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Рисунок 4" descr="Process-vysyhanija-igrushek-800.jpg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5214942" y="1071546"/>
            <a:ext cx="3525163" cy="235745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28575">
            <a:solidFill>
              <a:schemeClr val="tx1"/>
            </a:solidFill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" name="Рисунок 5" descr="Posle-obzhiga-800.jpg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>
            <a:off x="0" y="3571876"/>
            <a:ext cx="3167058" cy="257323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28575">
            <a:solidFill>
              <a:srgbClr val="800080"/>
            </a:solidFill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7" name="Рисунок 6" descr="Masterica-N.N.-Peskicheva-s-belenoj-igrushkoj-800.jpg"/>
          <p:cNvPicPr>
            <a:picLocks noChangeAspect="1"/>
          </p:cNvPicPr>
          <p:nvPr/>
        </p:nvPicPr>
        <p:blipFill>
          <a:blip r:embed="rId6" cstate="screen"/>
          <a:stretch>
            <a:fillRect/>
          </a:stretch>
        </p:blipFill>
        <p:spPr>
          <a:xfrm>
            <a:off x="3500430" y="3214686"/>
            <a:ext cx="2133732" cy="321466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28575">
            <a:solidFill>
              <a:srgbClr val="800080"/>
            </a:solidFill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8" name="Рисунок 7" descr="Gotovaja-igrushka-800.jpg"/>
          <p:cNvPicPr>
            <a:picLocks noChangeAspect="1"/>
          </p:cNvPicPr>
          <p:nvPr/>
        </p:nvPicPr>
        <p:blipFill>
          <a:blip r:embed="rId7" cstate="screen"/>
          <a:srcRect/>
          <a:stretch>
            <a:fillRect/>
          </a:stretch>
        </p:blipFill>
        <p:spPr>
          <a:xfrm>
            <a:off x="6000728" y="3571876"/>
            <a:ext cx="3143272" cy="257176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28575">
            <a:solidFill>
              <a:srgbClr val="800080"/>
            </a:solidFill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10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4" name="Picture 2" descr="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034" y="571480"/>
            <a:ext cx="4286248" cy="5857916"/>
          </a:xfrm>
          <a:prstGeom prst="rect">
            <a:avLst/>
          </a:prstGeom>
          <a:noFill/>
          <a:ln w="28575">
            <a:solidFill>
              <a:srgbClr val="800080"/>
            </a:solidFill>
          </a:ln>
        </p:spPr>
      </p:pic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5357818" y="428604"/>
            <a:ext cx="3429024" cy="5940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just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2000" dirty="0" smtClean="0">
                <a:solidFill>
                  <a:srgbClr val="800080"/>
                </a:solidFill>
                <a:latin typeface="Times New Roman" pitchFamily="18" charset="0"/>
                <a:cs typeface="Times New Roman" pitchFamily="18" charset="0"/>
              </a:rPr>
              <a:t>Красную </a:t>
            </a:r>
            <a:r>
              <a:rPr lang="ru-RU" sz="2000" dirty="0">
                <a:solidFill>
                  <a:srgbClr val="800080"/>
                </a:solidFill>
                <a:latin typeface="Times New Roman" pitchFamily="18" charset="0"/>
                <a:cs typeface="Times New Roman" pitchFamily="18" charset="0"/>
              </a:rPr>
              <a:t>глину на игрушки собирали обычно весной после половодья на реке Вятке и смешивали ее с мелким, чистым речным песком, чтобы не трескалась при обжиге. </a:t>
            </a:r>
            <a:endParaRPr lang="ru-RU" sz="2000" dirty="0" smtClean="0">
              <a:solidFill>
                <a:srgbClr val="80008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000" dirty="0">
                <a:solidFill>
                  <a:srgbClr val="80008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smtClean="0">
                <a:solidFill>
                  <a:srgbClr val="800080"/>
                </a:solidFill>
                <a:latin typeface="Times New Roman" pitchFamily="18" charset="0"/>
                <a:cs typeface="Times New Roman" pitchFamily="18" charset="0"/>
              </a:rPr>
              <a:t>  Подготовка </a:t>
            </a:r>
            <a:r>
              <a:rPr lang="ru-RU" sz="2000" dirty="0">
                <a:solidFill>
                  <a:srgbClr val="800080"/>
                </a:solidFill>
                <a:latin typeface="Times New Roman" pitchFamily="18" charset="0"/>
                <a:cs typeface="Times New Roman" pitchFamily="18" charset="0"/>
              </a:rPr>
              <a:t>глины к работе не простое дело: ее рубят лопатой, множество раз переворачивают, заливают водой, </a:t>
            </a:r>
            <a:r>
              <a:rPr lang="ru-RU" sz="2000" dirty="0" smtClean="0">
                <a:solidFill>
                  <a:srgbClr val="800080"/>
                </a:solidFill>
                <a:latin typeface="Times New Roman" pitchFamily="18" charset="0"/>
                <a:cs typeface="Times New Roman" pitchFamily="18" charset="0"/>
              </a:rPr>
              <a:t>а раньше и ногами месили. </a:t>
            </a:r>
          </a:p>
          <a:p>
            <a:pPr algn="just"/>
            <a:r>
              <a:rPr lang="ru-RU" sz="2000" dirty="0">
                <a:solidFill>
                  <a:srgbClr val="80008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smtClean="0">
                <a:solidFill>
                  <a:srgbClr val="800080"/>
                </a:solidFill>
                <a:latin typeface="Times New Roman" pitchFamily="18" charset="0"/>
                <a:cs typeface="Times New Roman" pitchFamily="18" charset="0"/>
              </a:rPr>
              <a:t>  Готовую </a:t>
            </a:r>
            <a:r>
              <a:rPr lang="ru-RU" sz="2000" dirty="0">
                <a:solidFill>
                  <a:srgbClr val="800080"/>
                </a:solidFill>
                <a:latin typeface="Times New Roman" pitchFamily="18" charset="0"/>
                <a:cs typeface="Times New Roman" pitchFamily="18" charset="0"/>
              </a:rPr>
              <a:t>глину раскатывают на шарики, из которых делают блины и сворачивают известным приемом основную форму нужной игрушки.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10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4" name="Picture 2" descr="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596" y="357166"/>
            <a:ext cx="4357718" cy="6000792"/>
          </a:xfrm>
          <a:prstGeom prst="rect">
            <a:avLst/>
          </a:prstGeom>
          <a:noFill/>
          <a:ln w="28575">
            <a:solidFill>
              <a:srgbClr val="800080"/>
            </a:solidFill>
          </a:ln>
        </p:spPr>
      </p:pic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5357818" y="2143116"/>
            <a:ext cx="3571899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just"/>
            <a:r>
              <a:rPr lang="ru-RU" sz="2000" dirty="0">
                <a:solidFill>
                  <a:srgbClr val="800080"/>
                </a:solidFill>
              </a:rPr>
              <a:t>Свернут блин</a:t>
            </a:r>
            <a:r>
              <a:rPr lang="ru-RU" sz="2000" dirty="0" smtClean="0">
                <a:solidFill>
                  <a:srgbClr val="800080"/>
                </a:solidFill>
              </a:rPr>
              <a:t>, и получится колокол </a:t>
            </a:r>
            <a:r>
              <a:rPr lang="ru-RU" sz="2000" dirty="0">
                <a:solidFill>
                  <a:srgbClr val="800080"/>
                </a:solidFill>
              </a:rPr>
              <a:t>юбки </a:t>
            </a:r>
            <a:r>
              <a:rPr lang="ru-RU" sz="2000" dirty="0" smtClean="0">
                <a:solidFill>
                  <a:srgbClr val="800080"/>
                </a:solidFill>
              </a:rPr>
              <a:t>для </a:t>
            </a:r>
            <a:r>
              <a:rPr lang="ru-RU" sz="2000" dirty="0">
                <a:solidFill>
                  <a:srgbClr val="800080"/>
                </a:solidFill>
              </a:rPr>
              <a:t>барыни. </a:t>
            </a:r>
            <a:endParaRPr lang="ru-RU" sz="2000" dirty="0" smtClean="0">
              <a:solidFill>
                <a:srgbClr val="800080"/>
              </a:solidFill>
            </a:endParaRPr>
          </a:p>
          <a:p>
            <a:pPr algn="just"/>
            <a:r>
              <a:rPr lang="ru-RU" sz="2000" dirty="0" smtClean="0">
                <a:solidFill>
                  <a:srgbClr val="800080"/>
                </a:solidFill>
              </a:rPr>
              <a:t>К ней«примажут</a:t>
            </a:r>
            <a:r>
              <a:rPr lang="ru-RU" sz="2000" dirty="0">
                <a:solidFill>
                  <a:srgbClr val="800080"/>
                </a:solidFill>
              </a:rPr>
              <a:t>» стан, ручки, головку.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10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4" name="Picture 2" descr="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596" y="285728"/>
            <a:ext cx="4429156" cy="6143668"/>
          </a:xfrm>
          <a:prstGeom prst="rect">
            <a:avLst/>
          </a:prstGeom>
          <a:noFill/>
          <a:ln w="28575">
            <a:solidFill>
              <a:srgbClr val="800080"/>
            </a:solidFill>
          </a:ln>
        </p:spPr>
      </p:pic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5143472" y="1285860"/>
            <a:ext cx="3786246" cy="40934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just"/>
            <a:r>
              <a:rPr lang="ru-RU" sz="2000" dirty="0">
                <a:solidFill>
                  <a:srgbClr val="800080"/>
                </a:solidFill>
              </a:rPr>
              <a:t>Украсят </a:t>
            </a:r>
            <a:r>
              <a:rPr lang="ru-RU" sz="2000" dirty="0" err="1">
                <a:solidFill>
                  <a:srgbClr val="800080"/>
                </a:solidFill>
              </a:rPr>
              <a:t>налепными</a:t>
            </a:r>
            <a:r>
              <a:rPr lang="ru-RU" sz="2000" dirty="0">
                <a:solidFill>
                  <a:srgbClr val="800080"/>
                </a:solidFill>
              </a:rPr>
              <a:t> оборками, витыми косицами, кокошником, шляпкой. Следы </a:t>
            </a:r>
            <a:r>
              <a:rPr lang="ru-RU" sz="2000" dirty="0" smtClean="0">
                <a:solidFill>
                  <a:srgbClr val="800080"/>
                </a:solidFill>
              </a:rPr>
              <a:t>«примазки» </a:t>
            </a:r>
            <a:r>
              <a:rPr lang="ru-RU" sz="2000" dirty="0">
                <a:solidFill>
                  <a:srgbClr val="800080"/>
                </a:solidFill>
              </a:rPr>
              <a:t>при всем желании не заметишь: острой лучинкой мастерица ловко обрезает лишние кусочки глины, а сырой тряпкой все время «оглаживает» игрушку, и получается она ровная, гладкая, будто не руками сделанная, а отлитая в форме.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102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285728"/>
            <a:ext cx="8215370" cy="1034436"/>
          </a:xfrm>
        </p:spPr>
        <p:txBody>
          <a:bodyPr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cap="none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ИСТОРИЯ ПРОМЫСЛА</a:t>
            </a:r>
            <a:endParaRPr lang="ru-RU" sz="5400" cap="none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4" name="Содержимое 2"/>
          <p:cNvSpPr>
            <a:spLocks noGrp="1"/>
          </p:cNvSpPr>
          <p:nvPr>
            <p:ph idx="1"/>
          </p:nvPr>
        </p:nvSpPr>
        <p:spPr>
          <a:xfrm>
            <a:off x="285720" y="1785926"/>
            <a:ext cx="8501122" cy="4489130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	</a:t>
            </a:r>
            <a:r>
              <a:rPr lang="ru-RU" dirty="0" smtClean="0">
                <a:solidFill>
                  <a:srgbClr val="800080"/>
                </a:solidFill>
              </a:rPr>
              <a:t>Дымковская игрушка — один из самых старинных промыслов России, существует на Вятской земле более четырёхсот лет.</a:t>
            </a:r>
          </a:p>
          <a:p>
            <a:pPr marL="0" indent="0" algn="just">
              <a:buNone/>
            </a:pPr>
            <a:r>
              <a:rPr lang="ru-RU" dirty="0" smtClean="0">
                <a:solidFill>
                  <a:srgbClr val="800080"/>
                </a:solidFill>
              </a:rPr>
              <a:t>         Возникновение игрушки связывают с весенним праздником Свистунья, к которому женское население слободы Дымково лепило глиняные свистульки в виде коней, баранов, козлов, уточек. Позднее, когда праздник потерял своё значение, промысел не только сохранился, но и получил дальнейшее развитие.</a:t>
            </a:r>
            <a:endParaRPr lang="ru-RU" dirty="0">
              <a:solidFill>
                <a:srgbClr val="80008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10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4" name="Picture 2" descr="8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158" y="428604"/>
            <a:ext cx="4429156" cy="6072230"/>
          </a:xfrm>
          <a:prstGeom prst="rect">
            <a:avLst/>
          </a:prstGeom>
          <a:noFill/>
          <a:ln w="28575">
            <a:solidFill>
              <a:srgbClr val="800080"/>
            </a:solidFill>
          </a:ln>
        </p:spPr>
      </p:pic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5000628" y="1857364"/>
            <a:ext cx="3779837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just"/>
            <a:r>
              <a:rPr lang="ru-RU" sz="2000" dirty="0">
                <a:solidFill>
                  <a:srgbClr val="800080"/>
                </a:solidFill>
              </a:rPr>
              <a:t>Но игрушка еще не готова. После лепки ее несколько дней сушили, затем 3-4 часа обжигали в русской печи и остужали. Сейчас для обжига используют муфельные печи.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10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5357818" y="928670"/>
            <a:ext cx="3500462" cy="47089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just"/>
            <a:r>
              <a:rPr lang="ru-RU" sz="2000" dirty="0">
                <a:solidFill>
                  <a:srgbClr val="800080"/>
                </a:solidFill>
              </a:rPr>
              <a:t>Следующий этап работы – </a:t>
            </a:r>
            <a:r>
              <a:rPr lang="ru-RU" sz="2000" dirty="0" err="1">
                <a:solidFill>
                  <a:srgbClr val="800080"/>
                </a:solidFill>
              </a:rPr>
              <a:t>обеливание</a:t>
            </a:r>
            <a:r>
              <a:rPr lang="ru-RU" sz="2000" dirty="0">
                <a:solidFill>
                  <a:srgbClr val="800080"/>
                </a:solidFill>
              </a:rPr>
              <a:t>. Игрушки погружали в раствор мелко молотого мела, разведенного на молоке, и ставили на сквозняк. Молоко быстро скисало, и на поверхности изделия образовывалась пленка казеинового клея, лучшего закрепителя мела. Красная глиняная игрушка превращалась в ослепительно белую и была готова для росписи. </a:t>
            </a:r>
          </a:p>
        </p:txBody>
      </p:sp>
      <p:pic>
        <p:nvPicPr>
          <p:cNvPr id="8" name="Рисунок 7" descr="teh-5_b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0034" y="142852"/>
            <a:ext cx="4365656" cy="3143272"/>
          </a:xfrm>
          <a:prstGeom prst="rect">
            <a:avLst/>
          </a:prstGeom>
          <a:ln w="28575">
            <a:solidFill>
              <a:srgbClr val="800080"/>
            </a:solidFill>
          </a:ln>
        </p:spPr>
      </p:pic>
      <p:pic>
        <p:nvPicPr>
          <p:cNvPr id="9" name="Рисунок 8" descr="teh-6_b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0034" y="3500438"/>
            <a:ext cx="4357718" cy="3143272"/>
          </a:xfrm>
          <a:prstGeom prst="rect">
            <a:avLst/>
          </a:prstGeom>
          <a:ln w="28575">
            <a:solidFill>
              <a:srgbClr val="800080"/>
            </a:solidFill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10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WordArt 4"/>
          <p:cNvSpPr>
            <a:spLocks noChangeArrowheads="1" noChangeShapeType="1" noTextEdit="1"/>
          </p:cNvSpPr>
          <p:nvPr/>
        </p:nvSpPr>
        <p:spPr bwMode="auto">
          <a:xfrm>
            <a:off x="1357291" y="1412874"/>
            <a:ext cx="6072230" cy="401639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endParaRPr lang="ru-RU" sz="3600" b="1" i="1" kern="1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"/>
              <a:cs typeface="Arial"/>
            </a:endParaRPr>
          </a:p>
        </p:txBody>
      </p:sp>
      <p:pic>
        <p:nvPicPr>
          <p:cNvPr id="9" name="Рисунок 8" descr="vsadnik-27_b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72066" y="214290"/>
            <a:ext cx="3643338" cy="3500462"/>
          </a:xfrm>
          <a:prstGeom prst="rect">
            <a:avLst/>
          </a:prstGeom>
          <a:ln w="28575">
            <a:solidFill>
              <a:srgbClr val="800080"/>
            </a:solidFill>
          </a:ln>
        </p:spPr>
      </p:pic>
      <p:pic>
        <p:nvPicPr>
          <p:cNvPr id="10" name="Рисунок 9" descr="komp-47_b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86050" y="3357538"/>
            <a:ext cx="3643338" cy="3500462"/>
          </a:xfrm>
          <a:prstGeom prst="rect">
            <a:avLst/>
          </a:prstGeom>
          <a:ln w="28575">
            <a:solidFill>
              <a:srgbClr val="800080"/>
            </a:solidFill>
          </a:ln>
        </p:spPr>
      </p:pic>
      <p:pic>
        <p:nvPicPr>
          <p:cNvPr id="8" name="Рисунок 7" descr="indjuk-82_b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0034" y="214290"/>
            <a:ext cx="3646315" cy="3500462"/>
          </a:xfrm>
          <a:prstGeom prst="rect">
            <a:avLst/>
          </a:prstGeom>
          <a:ln w="28575">
            <a:solidFill>
              <a:srgbClr val="80008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6" presetClass="emph" presetSubtype="0" fill="hold" grpId="1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9"/>
                                    </p:cond>
                                  </p:endCondLst>
                                  <p:childTnLst>
                                    <p:animScale>
                                      <p:cBhvr>
                                        <p:cTn id="10" dur="2000" fill="hold"/>
                                        <p:tgtEl>
                                          <p:spTgt spid="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10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Rectangle 6"/>
          <p:cNvSpPr txBox="1">
            <a:spLocks noChangeArrowheads="1"/>
          </p:cNvSpPr>
          <p:nvPr/>
        </p:nvSpPr>
        <p:spPr>
          <a:xfrm>
            <a:off x="214282" y="357166"/>
            <a:ext cx="4022725" cy="1830387"/>
          </a:xfrm>
          <a:prstGeom prst="rect">
            <a:avLst/>
          </a:prstGeom>
          <a:noFill/>
        </p:spPr>
        <p:txBody>
          <a:bodyPr vert="horz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80008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Сделаны из глины</a:t>
            </a:r>
            <a:br>
              <a:rPr kumimoji="0" lang="ru-RU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80008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ru-RU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80008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Игрушки всем на диво. </a:t>
            </a:r>
            <a:br>
              <a:rPr kumimoji="0" lang="ru-RU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80008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ru-RU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80008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Дети в карусели </a:t>
            </a:r>
            <a:br>
              <a:rPr kumimoji="0" lang="ru-RU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80008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ru-RU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80008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На лошадок сели.</a:t>
            </a:r>
          </a:p>
        </p:txBody>
      </p:sp>
      <p:pic>
        <p:nvPicPr>
          <p:cNvPr id="9" name="Рисунок 8" descr="DSC08279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7158" y="3071810"/>
            <a:ext cx="4572006" cy="342900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28575">
            <a:solidFill>
              <a:srgbClr val="800080"/>
            </a:solidFill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0" name="Рисунок 9" descr="dimk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15008" y="571480"/>
            <a:ext cx="2857500" cy="485775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28575">
            <a:solidFill>
              <a:srgbClr val="800080"/>
            </a:solidFill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10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Rectangle 5"/>
          <p:cNvSpPr>
            <a:spLocks noChangeArrowheads="1"/>
          </p:cNvSpPr>
          <p:nvPr/>
        </p:nvSpPr>
        <p:spPr bwMode="auto">
          <a:xfrm>
            <a:off x="4500562" y="4857760"/>
            <a:ext cx="4429156" cy="1815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/>
            <a:r>
              <a:rPr lang="ru-RU" sz="2800" dirty="0">
                <a:solidFill>
                  <a:srgbClr val="800080"/>
                </a:solidFill>
              </a:rPr>
              <a:t>Вот индюк нарядный</a:t>
            </a:r>
          </a:p>
          <a:p>
            <a:pPr algn="l"/>
            <a:r>
              <a:rPr lang="ru-RU" sz="2800" dirty="0">
                <a:solidFill>
                  <a:srgbClr val="800080"/>
                </a:solidFill>
              </a:rPr>
              <a:t>Весь такой он складный.</a:t>
            </a:r>
          </a:p>
          <a:p>
            <a:pPr algn="l"/>
            <a:r>
              <a:rPr lang="ru-RU" sz="2800" dirty="0">
                <a:solidFill>
                  <a:srgbClr val="800080"/>
                </a:solidFill>
              </a:rPr>
              <a:t>У большого индюка.</a:t>
            </a:r>
          </a:p>
          <a:p>
            <a:pPr algn="l"/>
            <a:r>
              <a:rPr lang="ru-RU" sz="2800" dirty="0">
                <a:solidFill>
                  <a:srgbClr val="800080"/>
                </a:solidFill>
              </a:rPr>
              <a:t>Все расписаны бока.</a:t>
            </a:r>
          </a:p>
        </p:txBody>
      </p:sp>
      <p:pic>
        <p:nvPicPr>
          <p:cNvPr id="8" name="Рисунок 7" descr="58477952_duym23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3385" y="285728"/>
            <a:ext cx="3781425" cy="47625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28575">
            <a:solidFill>
              <a:srgbClr val="800080"/>
            </a:solidFill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9" name="Picture 5" descr="индюк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214942" y="357166"/>
            <a:ext cx="3429024" cy="423616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28575">
            <a:solidFill>
              <a:srgbClr val="800080"/>
            </a:solidFill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10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Text Box 9"/>
          <p:cNvSpPr txBox="1">
            <a:spLocks noChangeArrowheads="1"/>
          </p:cNvSpPr>
          <p:nvPr/>
        </p:nvSpPr>
        <p:spPr bwMode="auto">
          <a:xfrm>
            <a:off x="285720" y="4179887"/>
            <a:ext cx="6000780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/>
            <a:r>
              <a:rPr lang="ru-RU" sz="2400" dirty="0">
                <a:solidFill>
                  <a:srgbClr val="800080"/>
                </a:solidFill>
              </a:rPr>
              <a:t>Вот вам барыни, </a:t>
            </a:r>
          </a:p>
          <a:p>
            <a:pPr algn="l"/>
            <a:r>
              <a:rPr lang="ru-RU" sz="2400" dirty="0">
                <a:solidFill>
                  <a:srgbClr val="800080"/>
                </a:solidFill>
              </a:rPr>
              <a:t>А вот и кавалеры.</a:t>
            </a:r>
          </a:p>
          <a:p>
            <a:pPr algn="l"/>
            <a:r>
              <a:rPr lang="ru-RU" sz="2400" dirty="0">
                <a:solidFill>
                  <a:srgbClr val="800080"/>
                </a:solidFill>
              </a:rPr>
              <a:t>У барынь алые щеки и губки.</a:t>
            </a:r>
            <a:br>
              <a:rPr lang="ru-RU" sz="2400" dirty="0">
                <a:solidFill>
                  <a:srgbClr val="800080"/>
                </a:solidFill>
              </a:rPr>
            </a:br>
            <a:r>
              <a:rPr lang="ru-RU" sz="2400" dirty="0">
                <a:solidFill>
                  <a:srgbClr val="800080"/>
                </a:solidFill>
              </a:rPr>
              <a:t>Нарядные платья и теплые шубки.</a:t>
            </a:r>
          </a:p>
          <a:p>
            <a:pPr algn="l"/>
            <a:r>
              <a:rPr lang="ru-RU" sz="2400" dirty="0">
                <a:solidFill>
                  <a:srgbClr val="800080"/>
                </a:solidFill>
              </a:rPr>
              <a:t>Хоть весь базар обойдёте,</a:t>
            </a:r>
            <a:br>
              <a:rPr lang="ru-RU" sz="2400" dirty="0">
                <a:solidFill>
                  <a:srgbClr val="800080"/>
                </a:solidFill>
              </a:rPr>
            </a:br>
            <a:r>
              <a:rPr lang="ru-RU" sz="2400" dirty="0">
                <a:solidFill>
                  <a:srgbClr val="800080"/>
                </a:solidFill>
              </a:rPr>
              <a:t>Лучше барынь не найдёте.</a:t>
            </a:r>
          </a:p>
        </p:txBody>
      </p:sp>
      <p:sp>
        <p:nvSpPr>
          <p:cNvPr id="5" name="Rectangle 6"/>
          <p:cNvSpPr txBox="1">
            <a:spLocks noChangeArrowheads="1"/>
          </p:cNvSpPr>
          <p:nvPr/>
        </p:nvSpPr>
        <p:spPr>
          <a:xfrm>
            <a:off x="3357554" y="500042"/>
            <a:ext cx="5214948" cy="2500335"/>
          </a:xfrm>
          <a:prstGeom prst="rect">
            <a:avLst/>
          </a:prstGeom>
        </p:spPr>
        <p:txBody>
          <a:bodyPr/>
          <a:lstStyle/>
          <a:p>
            <a:pPr marL="630238" indent="-630238" algn="l">
              <a:spcBef>
                <a:spcPct val="20000"/>
              </a:spcBef>
              <a:defRPr/>
            </a:pPr>
            <a:r>
              <a:rPr lang="ru-RU" sz="2600" kern="0" dirty="0">
                <a:solidFill>
                  <a:srgbClr val="800080"/>
                </a:solidFill>
                <a:latin typeface="+mn-lt"/>
              </a:rPr>
              <a:t>Наши руки крендельком, </a:t>
            </a:r>
          </a:p>
          <a:p>
            <a:pPr marL="630238" indent="-630238" algn="l">
              <a:spcBef>
                <a:spcPct val="20000"/>
              </a:spcBef>
              <a:defRPr/>
            </a:pPr>
            <a:r>
              <a:rPr lang="ru-RU" sz="2600" kern="0" dirty="0">
                <a:solidFill>
                  <a:srgbClr val="800080"/>
                </a:solidFill>
                <a:latin typeface="+mn-lt"/>
              </a:rPr>
              <a:t>Щёки, будто яблоки.</a:t>
            </a:r>
          </a:p>
          <a:p>
            <a:pPr marL="1706563" indent="-1706563" algn="l">
              <a:spcBef>
                <a:spcPct val="20000"/>
              </a:spcBef>
              <a:defRPr/>
            </a:pPr>
            <a:r>
              <a:rPr lang="ru-RU" sz="2600" kern="0" dirty="0">
                <a:solidFill>
                  <a:srgbClr val="800080"/>
                </a:solidFill>
                <a:latin typeface="+mn-lt"/>
              </a:rPr>
              <a:t>С нами издавна знаком </a:t>
            </a:r>
          </a:p>
          <a:p>
            <a:pPr marL="1706563" indent="-1706563" algn="l">
              <a:spcBef>
                <a:spcPct val="20000"/>
              </a:spcBef>
              <a:defRPr/>
            </a:pPr>
            <a:r>
              <a:rPr lang="ru-RU" sz="2600" kern="0" dirty="0">
                <a:solidFill>
                  <a:srgbClr val="800080"/>
                </a:solidFill>
                <a:latin typeface="+mn-lt"/>
              </a:rPr>
              <a:t>Весь народ на ярмарке.</a:t>
            </a:r>
          </a:p>
        </p:txBody>
      </p:sp>
      <p:pic>
        <p:nvPicPr>
          <p:cNvPr id="6" name="Picture 5" descr="дымковская игрушка (нянька)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643702" y="2357430"/>
            <a:ext cx="2286002" cy="4357718"/>
          </a:xfrm>
          <a:prstGeom prst="rect">
            <a:avLst/>
          </a:prstGeom>
          <a:noFill/>
          <a:ln w="28575">
            <a:solidFill>
              <a:srgbClr val="800080"/>
            </a:solidFill>
            <a:miter lim="800000"/>
            <a:headEnd/>
            <a:tailEnd/>
          </a:ln>
        </p:spPr>
      </p:pic>
      <p:pic>
        <p:nvPicPr>
          <p:cNvPr id="7" name="Picture 6" descr="д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28596" y="214290"/>
            <a:ext cx="2500330" cy="3980733"/>
          </a:xfrm>
          <a:prstGeom prst="rect">
            <a:avLst/>
          </a:prstGeom>
          <a:noFill/>
          <a:ln w="28575">
            <a:solidFill>
              <a:srgbClr val="800080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7000"/>
                            </p:stCondLst>
                            <p:childTnLst>
                              <p:par>
                                <p:cTn id="1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2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9000"/>
                            </p:stCondLst>
                            <p:childTnLst>
                              <p:par>
                                <p:cTn id="1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2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1000"/>
                            </p:stCondLst>
                            <p:childTnLst>
                              <p:par>
                                <p:cTn id="2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2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3000"/>
                            </p:stCondLst>
                            <p:childTnLst>
                              <p:par>
                                <p:cTn id="2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5000"/>
                            </p:stCondLst>
                            <p:childTnLst>
                              <p:par>
                                <p:cTn id="29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10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Text Box 7"/>
          <p:cNvSpPr txBox="1">
            <a:spLocks noChangeArrowheads="1"/>
          </p:cNvSpPr>
          <p:nvPr/>
        </p:nvSpPr>
        <p:spPr bwMode="auto">
          <a:xfrm>
            <a:off x="285720" y="4429132"/>
            <a:ext cx="3786214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ru-RU" sz="2400" dirty="0">
                <a:solidFill>
                  <a:srgbClr val="800080"/>
                </a:solidFill>
                <a:latin typeface="Times New Roman" pitchFamily="18" charset="0"/>
                <a:cs typeface="Times New Roman" pitchFamily="18" charset="0"/>
              </a:rPr>
              <a:t>Мастерицы  лепят игрушку из красной глины, белят её мелом, разведённом на молоке, </a:t>
            </a:r>
            <a:r>
              <a:rPr lang="ru-RU" sz="2400" dirty="0" smtClean="0">
                <a:solidFill>
                  <a:srgbClr val="800080"/>
                </a:solidFill>
                <a:latin typeface="Times New Roman" pitchFamily="18" charset="0"/>
                <a:cs typeface="Times New Roman" pitchFamily="18" charset="0"/>
              </a:rPr>
              <a:t>и расписывают красками. </a:t>
            </a:r>
            <a:endParaRPr lang="ru-RU" sz="2400" dirty="0">
              <a:solidFill>
                <a:srgbClr val="80008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Рисунок 8" descr="0_5ec3b_3fe480e2_XL.jp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214282" y="357166"/>
            <a:ext cx="4500594" cy="3357586"/>
          </a:xfrm>
          <a:prstGeom prst="rect">
            <a:avLst/>
          </a:prstGeom>
          <a:ln w="28575">
            <a:solidFill>
              <a:srgbClr val="800080"/>
            </a:solidFill>
          </a:ln>
        </p:spPr>
      </p:pic>
      <p:pic>
        <p:nvPicPr>
          <p:cNvPr id="10" name="Рисунок 9" descr="0_5ec39_81639d53_XL.jpg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4500562" y="3286124"/>
            <a:ext cx="4476781" cy="3357586"/>
          </a:xfrm>
          <a:prstGeom prst="rect">
            <a:avLst/>
          </a:prstGeom>
          <a:ln w="28575">
            <a:solidFill>
              <a:srgbClr val="80008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10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034412"/>
          </a:xfrm>
        </p:spPr>
        <p:txBody>
          <a:bodyPr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4800" cap="none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Герои дымковской игрушки:</a:t>
            </a:r>
            <a:endParaRPr lang="ru-RU" sz="4800" cap="none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571612"/>
            <a:ext cx="7239000" cy="4846320"/>
          </a:xfrm>
        </p:spPr>
        <p:txBody>
          <a:bodyPr/>
          <a:lstStyle/>
          <a:p>
            <a:pPr>
              <a:buFont typeface="Wingdings" pitchFamily="2" charset="2"/>
              <a:buChar char="v"/>
            </a:pPr>
            <a:r>
              <a:rPr lang="ru-RU" dirty="0" smtClean="0">
                <a:solidFill>
                  <a:srgbClr val="800080"/>
                </a:solidFill>
              </a:rPr>
              <a:t>Барыни.</a:t>
            </a:r>
          </a:p>
          <a:p>
            <a:pPr>
              <a:buFont typeface="Wingdings" pitchFamily="2" charset="2"/>
              <a:buChar char="v"/>
            </a:pPr>
            <a:r>
              <a:rPr lang="ru-RU" dirty="0" smtClean="0">
                <a:solidFill>
                  <a:srgbClr val="800080"/>
                </a:solidFill>
              </a:rPr>
              <a:t>Кормилицы.</a:t>
            </a:r>
          </a:p>
          <a:p>
            <a:pPr>
              <a:buFont typeface="Wingdings" pitchFamily="2" charset="2"/>
              <a:buChar char="v"/>
            </a:pPr>
            <a:r>
              <a:rPr lang="ru-RU" dirty="0" smtClean="0">
                <a:solidFill>
                  <a:srgbClr val="800080"/>
                </a:solidFill>
              </a:rPr>
              <a:t>Кавалеры.</a:t>
            </a:r>
          </a:p>
          <a:p>
            <a:pPr>
              <a:buFont typeface="Wingdings" pitchFamily="2" charset="2"/>
              <a:buChar char="v"/>
            </a:pPr>
            <a:r>
              <a:rPr lang="ru-RU" dirty="0" smtClean="0">
                <a:solidFill>
                  <a:srgbClr val="800080"/>
                </a:solidFill>
              </a:rPr>
              <a:t>Мужики.</a:t>
            </a:r>
          </a:p>
          <a:p>
            <a:pPr>
              <a:buFont typeface="Wingdings" pitchFamily="2" charset="2"/>
              <a:buChar char="v"/>
            </a:pPr>
            <a:r>
              <a:rPr lang="ru-RU" dirty="0" smtClean="0">
                <a:solidFill>
                  <a:srgbClr val="800080"/>
                </a:solidFill>
              </a:rPr>
              <a:t>Горожанки. </a:t>
            </a:r>
          </a:p>
          <a:p>
            <a:pPr>
              <a:buFont typeface="Wingdings" pitchFamily="2" charset="2"/>
              <a:buChar char="v"/>
            </a:pPr>
            <a:r>
              <a:rPr lang="ru-RU" dirty="0" smtClean="0">
                <a:solidFill>
                  <a:srgbClr val="800080"/>
                </a:solidFill>
              </a:rPr>
              <a:t>Купчихи.</a:t>
            </a:r>
          </a:p>
          <a:p>
            <a:pPr>
              <a:buFont typeface="Wingdings" pitchFamily="2" charset="2"/>
              <a:buChar char="v"/>
            </a:pPr>
            <a:r>
              <a:rPr lang="ru-RU" dirty="0" smtClean="0">
                <a:solidFill>
                  <a:srgbClr val="800080"/>
                </a:solidFill>
              </a:rPr>
              <a:t>Офицеры.</a:t>
            </a:r>
          </a:p>
          <a:p>
            <a:pPr>
              <a:buFont typeface="Wingdings" pitchFamily="2" charset="2"/>
              <a:buChar char="v"/>
            </a:pPr>
            <a:r>
              <a:rPr lang="ru-RU" dirty="0" smtClean="0">
                <a:solidFill>
                  <a:srgbClr val="800080"/>
                </a:solidFill>
              </a:rPr>
              <a:t>Скоморохи.</a:t>
            </a:r>
          </a:p>
          <a:p>
            <a:pPr>
              <a:buFont typeface="Wingdings" pitchFamily="2" charset="2"/>
              <a:buChar char="v"/>
            </a:pPr>
            <a:r>
              <a:rPr lang="ru-RU" dirty="0" smtClean="0">
                <a:solidFill>
                  <a:srgbClr val="800080"/>
                </a:solidFill>
              </a:rPr>
              <a:t>Звери.</a:t>
            </a:r>
          </a:p>
          <a:p>
            <a:pPr>
              <a:buFont typeface="Wingdings" pitchFamily="2" charset="2"/>
              <a:buChar char="v"/>
            </a:pPr>
            <a:r>
              <a:rPr lang="ru-RU" dirty="0" smtClean="0">
                <a:solidFill>
                  <a:srgbClr val="800080"/>
                </a:solidFill>
              </a:rPr>
              <a:t>Птицы.</a:t>
            </a:r>
            <a:endParaRPr lang="ru-RU" dirty="0">
              <a:solidFill>
                <a:srgbClr val="800080"/>
              </a:solidFill>
            </a:endParaRPr>
          </a:p>
        </p:txBody>
      </p:sp>
      <p:pic>
        <p:nvPicPr>
          <p:cNvPr id="7" name="Рисунок 6" descr="0_5ec56_82d79e27_XL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5984" y="1357298"/>
            <a:ext cx="6524644" cy="4893483"/>
          </a:xfrm>
          <a:prstGeom prst="rect">
            <a:avLst/>
          </a:prstGeom>
          <a:ln w="28575">
            <a:solidFill>
              <a:srgbClr val="800080"/>
            </a:solidFill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10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0"/>
            <a:ext cx="7239000" cy="820122"/>
          </a:xfrm>
        </p:spPr>
        <p:txBody>
          <a:bodyPr>
            <a:norm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4800" i="1" cap="none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О ЦВЕТЕ</a:t>
            </a:r>
            <a:endParaRPr lang="ru-RU" sz="4800" i="1" cap="none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4" name="Rectangle 4"/>
          <p:cNvSpPr txBox="1">
            <a:spLocks noChangeArrowheads="1"/>
          </p:cNvSpPr>
          <p:nvPr/>
        </p:nvSpPr>
        <p:spPr>
          <a:xfrm>
            <a:off x="0" y="1000108"/>
            <a:ext cx="8786842" cy="2714625"/>
          </a:xfrm>
          <a:prstGeom prst="rect">
            <a:avLst/>
          </a:prstGeom>
          <a:noFill/>
        </p:spPr>
        <p:txBody>
          <a:bodyPr vert="horz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80008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Для  росписи  используют  контрастные сочетания  ярких  цветов:  </a:t>
            </a: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80008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красного, малинового, жёлтого, оранжевого, </a:t>
            </a:r>
            <a:r>
              <a:rPr kumimoji="0" lang="ru-RU" sz="20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80008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голубого</a:t>
            </a: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80008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 зеленого,   </a:t>
            </a: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80008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синего  и</a:t>
            </a:r>
            <a:r>
              <a:rPr kumimoji="0" lang="ru-RU" sz="2000" b="1" i="0" u="none" strike="noStrike" kern="1200" cap="none" spc="0" normalizeH="0" noProof="0" dirty="0" smtClean="0">
                <a:ln>
                  <a:noFill/>
                </a:ln>
                <a:solidFill>
                  <a:srgbClr val="80008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80008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черного</a:t>
            </a:r>
          </a:p>
        </p:txBody>
      </p:sp>
      <p:pic>
        <p:nvPicPr>
          <p:cNvPr id="7" name="Рисунок 6" descr="075a3fd21ed09647cacff4c85a3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0100" y="2300291"/>
            <a:ext cx="6905620" cy="455770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28575">
            <a:solidFill>
              <a:srgbClr val="800080"/>
            </a:solidFill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3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3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6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3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10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20122"/>
          </a:xfrm>
        </p:spPr>
        <p:txBody>
          <a:bodyPr>
            <a:norm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4800" i="1" cap="none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ЭЛЕМЕНТЫ РОСПИСИ:</a:t>
            </a:r>
            <a:endParaRPr lang="ru-RU" sz="4800" i="1" cap="none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42844" y="714356"/>
            <a:ext cx="2565126" cy="40925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300000"/>
              </a:lnSpc>
              <a:buFont typeface="Wingdings" pitchFamily="2" charset="2"/>
              <a:buChar char="v"/>
            </a:pPr>
            <a:r>
              <a:rPr lang="ru-RU" dirty="0" smtClean="0">
                <a:solidFill>
                  <a:srgbClr val="800080"/>
                </a:solidFill>
              </a:rPr>
              <a:t>КРУГИ</a:t>
            </a:r>
          </a:p>
          <a:p>
            <a:pPr>
              <a:lnSpc>
                <a:spcPct val="300000"/>
              </a:lnSpc>
              <a:buFont typeface="Wingdings" pitchFamily="2" charset="2"/>
              <a:buChar char="v"/>
            </a:pPr>
            <a:r>
              <a:rPr lang="ru-RU" dirty="0" smtClean="0">
                <a:solidFill>
                  <a:srgbClr val="800080"/>
                </a:solidFill>
              </a:rPr>
              <a:t>ТОЧКИ</a:t>
            </a:r>
          </a:p>
          <a:p>
            <a:pPr>
              <a:lnSpc>
                <a:spcPct val="300000"/>
              </a:lnSpc>
              <a:buFont typeface="Wingdings" pitchFamily="2" charset="2"/>
              <a:buChar char="v"/>
            </a:pPr>
            <a:r>
              <a:rPr lang="ru-RU" dirty="0" smtClean="0">
                <a:solidFill>
                  <a:srgbClr val="800080"/>
                </a:solidFill>
              </a:rPr>
              <a:t>КОЛЬЦА</a:t>
            </a:r>
          </a:p>
          <a:p>
            <a:pPr>
              <a:lnSpc>
                <a:spcPct val="300000"/>
              </a:lnSpc>
              <a:buFont typeface="Wingdings" pitchFamily="2" charset="2"/>
              <a:buChar char="v"/>
            </a:pPr>
            <a:r>
              <a:rPr lang="ru-RU" dirty="0" smtClean="0">
                <a:solidFill>
                  <a:srgbClr val="800080"/>
                </a:solidFill>
              </a:rPr>
              <a:t>ПРЯМЫЕ ЛИНИИИ</a:t>
            </a:r>
          </a:p>
          <a:p>
            <a:pPr>
              <a:lnSpc>
                <a:spcPct val="300000"/>
              </a:lnSpc>
              <a:buFont typeface="Wingdings" pitchFamily="2" charset="2"/>
              <a:buChar char="v"/>
            </a:pPr>
            <a:r>
              <a:rPr lang="ru-RU" dirty="0" smtClean="0">
                <a:solidFill>
                  <a:srgbClr val="800080"/>
                </a:solidFill>
              </a:rPr>
              <a:t>ВОЛНИСТЫЕ ЛИНИИ</a:t>
            </a:r>
            <a:endParaRPr lang="ru-RU" dirty="0">
              <a:solidFill>
                <a:srgbClr val="800080"/>
              </a:solidFill>
            </a:endParaRPr>
          </a:p>
        </p:txBody>
      </p:sp>
      <p:pic>
        <p:nvPicPr>
          <p:cNvPr id="9" name="Рисунок 8" descr="2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71604" y="928670"/>
            <a:ext cx="2500330" cy="1643074"/>
          </a:xfrm>
          <a:prstGeom prst="rect">
            <a:avLst/>
          </a:prstGeom>
          <a:ln w="28575">
            <a:solidFill>
              <a:srgbClr val="800080"/>
            </a:solidFill>
          </a:ln>
        </p:spPr>
      </p:pic>
      <p:pic>
        <p:nvPicPr>
          <p:cNvPr id="10" name="Рисунок 9" descr="1.gi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86314" y="928670"/>
            <a:ext cx="2500330" cy="1666887"/>
          </a:xfrm>
          <a:prstGeom prst="rect">
            <a:avLst/>
          </a:prstGeom>
          <a:ln w="28575">
            <a:solidFill>
              <a:srgbClr val="800080"/>
            </a:solidFill>
          </a:ln>
        </p:spPr>
      </p:pic>
      <p:pic>
        <p:nvPicPr>
          <p:cNvPr id="11" name="Рисунок 10" descr="3.gi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57554" y="2857496"/>
            <a:ext cx="2500330" cy="1666887"/>
          </a:xfrm>
          <a:prstGeom prst="rect">
            <a:avLst/>
          </a:prstGeom>
          <a:ln w="28575">
            <a:solidFill>
              <a:srgbClr val="800080"/>
            </a:solidFill>
          </a:ln>
        </p:spPr>
      </p:pic>
      <p:pic>
        <p:nvPicPr>
          <p:cNvPr id="12" name="Рисунок 11" descr="4.gif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786314" y="4929198"/>
            <a:ext cx="2500329" cy="1666887"/>
          </a:xfrm>
          <a:prstGeom prst="rect">
            <a:avLst/>
          </a:prstGeom>
          <a:ln w="28575">
            <a:solidFill>
              <a:srgbClr val="800080"/>
            </a:solidFill>
          </a:ln>
        </p:spPr>
      </p:pic>
      <p:pic>
        <p:nvPicPr>
          <p:cNvPr id="13" name="Рисунок 12" descr="5.gif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429388" y="2857496"/>
            <a:ext cx="2500330" cy="1666887"/>
          </a:xfrm>
          <a:prstGeom prst="rect">
            <a:avLst/>
          </a:prstGeom>
          <a:ln w="28575">
            <a:solidFill>
              <a:srgbClr val="800080"/>
            </a:solidFill>
          </a:ln>
        </p:spPr>
      </p:pic>
      <p:pic>
        <p:nvPicPr>
          <p:cNvPr id="14" name="Рисунок 13" descr="6.gif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571604" y="4905385"/>
            <a:ext cx="2500330" cy="1666887"/>
          </a:xfrm>
          <a:prstGeom prst="rect">
            <a:avLst/>
          </a:prstGeom>
          <a:ln w="28575">
            <a:solidFill>
              <a:srgbClr val="80008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зящная">
  <a:themeElements>
    <a:clrScheme name="Изящная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Изящная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307</TotalTime>
  <Words>430</Words>
  <Application>Microsoft Office PowerPoint</Application>
  <PresentationFormat>Экран (4:3)</PresentationFormat>
  <Paragraphs>73</Paragraphs>
  <Slides>22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3" baseType="lpstr">
      <vt:lpstr>Изящная</vt:lpstr>
      <vt:lpstr>Слайд 1</vt:lpstr>
      <vt:lpstr>ИСТОРИЯ ПРОМЫСЛА</vt:lpstr>
      <vt:lpstr>Слайд 3</vt:lpstr>
      <vt:lpstr>Слайд 4</vt:lpstr>
      <vt:lpstr>Слайд 5</vt:lpstr>
      <vt:lpstr>Слайд 6</vt:lpstr>
      <vt:lpstr>Герои дымковской игрушки:</vt:lpstr>
      <vt:lpstr>О ЦВЕТЕ</vt:lpstr>
      <vt:lpstr>ЭЛЕМЕНТЫ РОСПИСИ:</vt:lpstr>
      <vt:lpstr>УЗОРЫ НА ЮБКЕ</vt:lpstr>
      <vt:lpstr>УЗОРЫ НА ЮБКЕ</vt:lpstr>
      <vt:lpstr>Слайд 12</vt:lpstr>
      <vt:lpstr>Слайд 13</vt:lpstr>
      <vt:lpstr>Слайд 14</vt:lpstr>
      <vt:lpstr>Слайд 15</vt:lpstr>
      <vt:lpstr>ЭТАПЫ ИЗГОТОВЛЕНИЯ</vt:lpstr>
      <vt:lpstr>Слайд 17</vt:lpstr>
      <vt:lpstr>Слайд 18</vt:lpstr>
      <vt:lpstr>Слайд 19</vt:lpstr>
      <vt:lpstr>Слайд 20</vt:lpstr>
      <vt:lpstr>Слайд 21</vt:lpstr>
      <vt:lpstr>Слайд 22</vt:lpstr>
    </vt:vector>
  </TitlesOfParts>
  <Company>Grizli777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Настя</dc:creator>
  <cp:lastModifiedBy>Никита</cp:lastModifiedBy>
  <cp:revision>35</cp:revision>
  <dcterms:created xsi:type="dcterms:W3CDTF">2011-11-13T06:53:53Z</dcterms:created>
  <dcterms:modified xsi:type="dcterms:W3CDTF">2013-09-24T16:35:00Z</dcterms:modified>
</cp:coreProperties>
</file>