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BlueLinesMas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57400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8AAA-F960-49EF-85CB-CF14AEF26835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7C7-AAB5-44E8-B6B7-FC19BE17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lueLinesSlaid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285860"/>
            <a:ext cx="76525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Волшебство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кружев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Снимок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3714752"/>
            <a:ext cx="8062912" cy="17526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ДОУ № 18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«АЛЕНЬКИЙ ЦВЕТОЧЕК» г. АЛЬМЕТЬЕВСКА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САФИНА ЛАРИСА ВАСИЛЬЕВНА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9a7e1_3acbdce3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072064">
            <a:off x="7360697" y="390948"/>
            <a:ext cx="1661119" cy="1286581"/>
          </a:xfrm>
          <a:prstGeom prst="rect">
            <a:avLst/>
          </a:prstGeom>
        </p:spPr>
      </p:pic>
      <p:pic>
        <p:nvPicPr>
          <p:cNvPr id="8" name="Рисунок 7" descr="728d13422433b6e1ab3bf4a89820273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031597">
            <a:off x="979980" y="1308395"/>
            <a:ext cx="1809323" cy="1356992"/>
          </a:xfrm>
          <a:prstGeom prst="rect">
            <a:avLst/>
          </a:prstGeom>
        </p:spPr>
      </p:pic>
      <p:pic>
        <p:nvPicPr>
          <p:cNvPr id="10" name="Рисунок 9" descr="780446-785862b00c5335a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1538" y="4357694"/>
            <a:ext cx="2048847" cy="2734804"/>
          </a:xfrm>
          <a:prstGeom prst="rect">
            <a:avLst/>
          </a:prstGeom>
        </p:spPr>
      </p:pic>
      <p:pic>
        <p:nvPicPr>
          <p:cNvPr id="11" name="Рисунок 10" descr="780350-17248c64cf66ab5e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6715140" y="2285992"/>
            <a:ext cx="1500198" cy="14284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_185974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33239">
            <a:off x="1076248" y="4076652"/>
            <a:ext cx="2230090" cy="2230090"/>
          </a:xfrm>
          <a:prstGeom prst="rect">
            <a:avLst/>
          </a:prstGeom>
        </p:spPr>
      </p:pic>
      <p:pic>
        <p:nvPicPr>
          <p:cNvPr id="7" name="Рисунок 6" descr="param6_2816_P10200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54293">
            <a:off x="1110135" y="335909"/>
            <a:ext cx="2620002" cy="2553673"/>
          </a:xfrm>
          <a:prstGeom prst="rect">
            <a:avLst/>
          </a:prstGeom>
        </p:spPr>
      </p:pic>
      <p:pic>
        <p:nvPicPr>
          <p:cNvPr id="8" name="Рисунок 7" descr="param6_1610_2110max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869196">
            <a:off x="6164904" y="479140"/>
            <a:ext cx="2761806" cy="2354440"/>
          </a:xfrm>
          <a:prstGeom prst="rect">
            <a:avLst/>
          </a:prstGeom>
        </p:spPr>
      </p:pic>
      <p:pic>
        <p:nvPicPr>
          <p:cNvPr id="9" name="Рисунок 8" descr="Снимок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83045">
            <a:off x="6300760" y="3922267"/>
            <a:ext cx="2356894" cy="2550815"/>
          </a:xfrm>
          <a:prstGeom prst="rect">
            <a:avLst/>
          </a:prstGeom>
        </p:spPr>
      </p:pic>
      <p:pic>
        <p:nvPicPr>
          <p:cNvPr id="10" name="Рисунок 9" descr="Снимок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28992" y="2643182"/>
            <a:ext cx="3071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Вологда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всегда была одним из главных центров русского кружевоплетения. Именно </a:t>
            </a:r>
            <a:r>
              <a:rPr lang="ru-RU" sz="1600" dirty="0" smtClean="0"/>
              <a:t>здесь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мастерицы начали плести узоры в виде нежных звездочек-снежинок. Вологодское кружево напоминает узоры инея на стекле, которые исчезнут под первыми лучами мартовского солнца.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8229600" cy="942968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Известны две основные разновидности кружева, изготовляемого вручную: шитое иглой и плетенное на коклюшках. Наибольшее распространение получило плетеное кружево.</a:t>
            </a:r>
            <a:endParaRPr lang="ru-RU" sz="1600" dirty="0"/>
          </a:p>
        </p:txBody>
      </p:sp>
      <p:pic>
        <p:nvPicPr>
          <p:cNvPr id="4" name="Рисунок 3" descr="9742431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1285860"/>
            <a:ext cx="6986606" cy="5239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Снимок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143512"/>
            <a:ext cx="8229600" cy="122712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П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режде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чем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сплетет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девушка первую в своей жизни кружевную косынку, другая мастерица должна приложить к этой работе свои руку и сердце. 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Художник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 кружеву - работа незаметная и почти забытая. Мало кто знает, какими удивительными секретами владеют люди этой профессии.</a:t>
            </a:r>
            <a:endParaRPr lang="ru-RU" sz="1600" dirty="0"/>
          </a:p>
        </p:txBody>
      </p:sp>
      <p:pic>
        <p:nvPicPr>
          <p:cNvPr id="4" name="Рисунок 3" descr="31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57166"/>
            <a:ext cx="6858048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Снимок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8229600" cy="594203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нить наматывается на отдельную палочку - коклюшку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представляет собой точеную или резную палочку, один конец которой утолщен, а на другом имеется шейка с пуговкой для наматывания ниток. В зависимости от того, насколько сложен выплетаемый узор, используется разное число коклюшек – иногда несколько сотен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кружевница быстро перебирает их во время работы, они издают мелодичный перезвон. Самыми звонкими, по мнению многих мастериц, являются вересковые коклюшки.</a:t>
            </a:r>
            <a:endParaRPr lang="ru-RU" sz="1600" dirty="0"/>
          </a:p>
        </p:txBody>
      </p:sp>
      <p:pic>
        <p:nvPicPr>
          <p:cNvPr id="4" name="Рисунок 3" descr="050539_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1857364"/>
            <a:ext cx="3857652" cy="27860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age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582" y="2928934"/>
            <a:ext cx="3810012" cy="26193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71612"/>
            <a:ext cx="3697284" cy="3500462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 наступает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черeд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куфтыря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набитого соломой матерчатого барабана. Этот барабан может называться по-разному: «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болван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«бубен», «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кутуз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пуга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Его укрепляют на специальной подставке «разножке» (небольших козлах), предварительно обернув бумажным сколком.</a:t>
            </a:r>
            <a:endParaRPr lang="ru-RU" sz="1600" dirty="0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785794"/>
            <a:ext cx="4071966" cy="54357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Снимок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8229600" cy="1928826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Сколок – контурный рисунок, по которому будет выплетаться узор.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Мастеров -художников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готовят такие рисунки, называли когда-то «знаменщиками». Рисунок наносится на плотную гладкую бумагу в виде точек. Эту бумагу прикрепляют к барабану. В точки, обозначающие контур рисунка, втыкают булавки. </a:t>
            </a:r>
            <a:endParaRPr lang="ru-RU" dirty="0"/>
          </a:p>
        </p:txBody>
      </p:sp>
      <p:pic>
        <p:nvPicPr>
          <p:cNvPr id="7" name="Рисунок 6" descr="1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1857364"/>
            <a:ext cx="3867825" cy="3875094"/>
          </a:xfrm>
          <a:prstGeom prst="rect">
            <a:avLst/>
          </a:prstGeom>
        </p:spPr>
      </p:pic>
      <p:pic>
        <p:nvPicPr>
          <p:cNvPr id="8" name="Рисунок 7" descr="сколок сцепного круже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857364"/>
            <a:ext cx="3714776" cy="38610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71670" y="5929330"/>
            <a:ext cx="18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Сколок кружева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571501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Кружево, изготовленное </a:t>
            </a:r>
          </a:p>
          <a:p>
            <a:pPr algn="ctr"/>
            <a:r>
              <a:rPr lang="ru-RU" dirty="0" smtClean="0"/>
              <a:t>по данному </a:t>
            </a:r>
            <a:r>
              <a:rPr lang="ru-RU" dirty="0" err="1" smtClean="0"/>
              <a:t>сколоку</a:t>
            </a:r>
            <a:endParaRPr lang="ru-RU" dirty="0"/>
          </a:p>
        </p:txBody>
      </p:sp>
      <p:pic>
        <p:nvPicPr>
          <p:cNvPr id="11" name="Рисунок 10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6417733" cy="481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Снимок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42860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Во время работы мастерица перемещает их по контуру рисунка, вставляя в дырочки на сколке булавки и перекидывая коклюшки, </a:t>
            </a:r>
            <a:r>
              <a:rPr lang="ru-RU" sz="1600" dirty="0" err="1"/>
              <a:t>плетея</a:t>
            </a:r>
            <a:r>
              <a:rPr lang="ru-RU" sz="1600" dirty="0"/>
              <a:t> переплетает нити.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66"/>
            <a:ext cx="8229600" cy="928694"/>
          </a:xfrm>
        </p:spPr>
        <p:txBody>
          <a:bodyPr>
            <a:normAutofit fontScale="92500"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Узоры в кружеве разнообразны. Это могут быть и геометрические фигуры, и мотивы растительного и животного мира, и фантастические существа, и явления природы, и человеческие фигуры, и архитектурные сооружения.</a:t>
            </a:r>
            <a:endParaRPr lang="ru-RU" sz="1600" dirty="0"/>
          </a:p>
        </p:txBody>
      </p:sp>
      <p:pic>
        <p:nvPicPr>
          <p:cNvPr id="5" name="Рисунок 4" descr="00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053058"/>
            <a:ext cx="2571768" cy="2804942"/>
          </a:xfrm>
          <a:prstGeom prst="rect">
            <a:avLst/>
          </a:prstGeom>
        </p:spPr>
      </p:pic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49802" y="1428736"/>
            <a:ext cx="2536380" cy="3392309"/>
          </a:xfrm>
          <a:prstGeom prst="rect">
            <a:avLst/>
          </a:prstGeom>
        </p:spPr>
      </p:pic>
      <p:pic>
        <p:nvPicPr>
          <p:cNvPr id="7" name="Рисунок 6" descr="1472_v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65074" y="1428736"/>
            <a:ext cx="2571768" cy="3429024"/>
          </a:xfrm>
          <a:prstGeom prst="rect">
            <a:avLst/>
          </a:prstGeom>
        </p:spPr>
      </p:pic>
      <p:pic>
        <p:nvPicPr>
          <p:cNvPr id="8" name="Рисунок 7" descr="Снимок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29264"/>
            <a:ext cx="8229600" cy="941374"/>
          </a:xfrm>
        </p:spPr>
        <p:txBody>
          <a:bodyPr>
            <a:normAutofit fontScale="92500"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какими бы сложными ни были изображения, все они состоят из нескольких элементов. В вологодском кружеве контуры рисунка выплетаются тесьмой, которая имеет вид полосы, напоминающей рогожку.</a:t>
            </a:r>
            <a:endParaRPr lang="ru-RU" sz="1600" dirty="0"/>
          </a:p>
        </p:txBody>
      </p:sp>
      <p:pic>
        <p:nvPicPr>
          <p:cNvPr id="6" name="Рисунок 5" descr="5a00290f492e02a8bcdd08f1b1a25a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10128" y="142852"/>
            <a:ext cx="4191028" cy="3143271"/>
          </a:xfrm>
          <a:prstGeom prst="rect">
            <a:avLst/>
          </a:prstGeom>
        </p:spPr>
      </p:pic>
      <p:pic>
        <p:nvPicPr>
          <p:cNvPr id="7" name="Рисунок 6" descr="5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2571744"/>
            <a:ext cx="3541776" cy="2743200"/>
          </a:xfrm>
          <a:prstGeom prst="rect">
            <a:avLst/>
          </a:prstGeom>
        </p:spPr>
      </p:pic>
      <p:pic>
        <p:nvPicPr>
          <p:cNvPr id="8" name="Рисунок 7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66"/>
            <a:ext cx="8229600" cy="142876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Вологодское кружево отличают особая плавность линий рисунка, ритмическое повторение элементов орнамента, богатая узорность. Кружево вызывает эмоции, сходные с впечатлением от звучащей мелодии. Вот почему, наверное, вологодское кружево считают «музыкальным».</a:t>
            </a:r>
            <a:endParaRPr lang="ru-RU" sz="1600" dirty="0"/>
          </a:p>
        </p:txBody>
      </p:sp>
      <p:pic>
        <p:nvPicPr>
          <p:cNvPr id="4" name="Рисунок 3" descr="param6_1603_2118ma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302">
            <a:off x="4852009" y="3074557"/>
            <a:ext cx="3604704" cy="3307316"/>
          </a:xfrm>
          <a:prstGeom prst="rect">
            <a:avLst/>
          </a:prstGeom>
        </p:spPr>
      </p:pic>
      <p:pic>
        <p:nvPicPr>
          <p:cNvPr id="5" name="Рисунок 4" descr="param6_1611_2141ma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696934">
            <a:off x="1465638" y="1900705"/>
            <a:ext cx="3473715" cy="2943973"/>
          </a:xfrm>
          <a:prstGeom prst="rect">
            <a:avLst/>
          </a:prstGeom>
        </p:spPr>
      </p:pic>
      <p:pic>
        <p:nvPicPr>
          <p:cNvPr id="7" name="Рисунок 6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4000504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Может </a:t>
            </a:r>
            <a:r>
              <a:rPr lang="ru-RU" dirty="0"/>
              <a:t>быть, имелось в виду «кружение» повторяющегося узора. А может быть, сыграла свою роль связь с представлением о снежном «кружеве» метели, столь хорошо знакомом русскому человеку.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24" y="428604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Русское название этого изделия родственно слову «кружить». Кстати, когда-то слово «кружево» и писалось как «</a:t>
            </a:r>
            <a:r>
              <a:rPr lang="ru-RU" dirty="0" err="1" smtClean="0"/>
              <a:t>круживо</a:t>
            </a:r>
            <a:r>
              <a:rPr lang="ru-RU" dirty="0" smtClean="0"/>
              <a:t>». Может быть, так указывалось на его назначение: «окружать» нарядной отделкой одежду и предметы быта из ткани.</a:t>
            </a:r>
            <a:endParaRPr lang="ru-RU" dirty="0"/>
          </a:p>
        </p:txBody>
      </p:sp>
      <p:pic>
        <p:nvPicPr>
          <p:cNvPr id="10" name="Рисунок 9" descr="5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357166"/>
            <a:ext cx="4000528" cy="302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239f7_5885772f_X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429000"/>
            <a:ext cx="4190997" cy="3143248"/>
          </a:xfrm>
          <a:prstGeom prst="rect">
            <a:avLst/>
          </a:prstGeom>
        </p:spPr>
      </p:pic>
      <p:pic>
        <p:nvPicPr>
          <p:cNvPr id="11" name="Рисунок 10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f0067b87e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6445511" cy="6429397"/>
          </a:xfrm>
          <a:effectLst>
            <a:softEdge rad="127000"/>
          </a:effectLst>
        </p:spPr>
      </p:pic>
      <p:pic>
        <p:nvPicPr>
          <p:cNvPr id="12" name="Рисунок 11" descr="Снимок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7_1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1065726">
            <a:off x="1405410" y="916341"/>
            <a:ext cx="3820035" cy="3688309"/>
          </a:xfrm>
        </p:spPr>
      </p:pic>
      <p:pic>
        <p:nvPicPr>
          <p:cNvPr id="6" name="Рисунок 5" descr="param6_1604_2115ma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17663">
            <a:off x="5119891" y="2638320"/>
            <a:ext cx="3705134" cy="38348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29256" y="357166"/>
            <a:ext cx="371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Сотни мастериц, во всех уголках страны стали изобретать свое кружево. Вот тогда и вспомнили про льняную ниточку, а вспомнив – удивили весь мир белоснежным, легким как пух, русским кружевом.</a:t>
            </a:r>
            <a:endParaRPr lang="ru-RU" sz="1600" dirty="0"/>
          </a:p>
        </p:txBody>
      </p:sp>
      <p:pic>
        <p:nvPicPr>
          <p:cNvPr id="8" name="Рисунок 7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ram6_355_kos_nka6nhmv-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3857628"/>
            <a:ext cx="4025224" cy="2928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Содержимое 3" descr="183130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357818" y="115898"/>
            <a:ext cx="3649601" cy="4456110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42976" y="642918"/>
            <a:ext cx="421481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деревнях мастерицы – кружевницы начинали заниматься плетением с ранних лет. Но мало, кто плел на продажу. Все больше для себя или в подарок. Если же кружевная косынка доставалась девушке в наследство от матери или бабушки, то свою работу можно было и продать, получив за нее кованые посеребренные сережки, дюжину веретён, а может, еще и пару хороших гребенок. </a:t>
            </a:r>
          </a:p>
          <a:p>
            <a:endParaRPr lang="ru-RU" dirty="0"/>
          </a:p>
        </p:txBody>
      </p:sp>
      <p:pic>
        <p:nvPicPr>
          <p:cNvPr id="9" name="Рисунок 8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88538" y="142852"/>
            <a:ext cx="3612618" cy="464347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5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3905324"/>
            <a:ext cx="4143404" cy="2766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1214414" y="1071546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России до сих пор существует несколько промыслов, из них самые известные - Вологодский, Елецкий, Кировский, </a:t>
            </a:r>
            <a:r>
              <a:rPr lang="ru-RU" dirty="0" err="1" smtClean="0"/>
              <a:t>Белёвский</a:t>
            </a:r>
            <a:r>
              <a:rPr lang="ru-RU" dirty="0"/>
              <a:t>, Михайловский промыслы.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7" name="Рисунок 6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14488"/>
            <a:ext cx="2857520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Елецкое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кружево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отличается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мягким контрастом мелкого изящного узора (растительного и геометрического) и тонкого ажурного фона.  Для него типичны очень легкие и воздушные решетки, соединяющие узор; растительные мотивы имеют черты особой прозрачности. Более разнообразным в последнее время стал цвет изделий.</a:t>
            </a:r>
            <a:endParaRPr lang="ru-RU" sz="1600" dirty="0"/>
          </a:p>
        </p:txBody>
      </p:sp>
      <p:pic>
        <p:nvPicPr>
          <p:cNvPr id="5" name="Рисунок 4" descr="Елецкие кружева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3714752"/>
            <a:ext cx="5000628" cy="29062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Елецкие кружева 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214290"/>
            <a:ext cx="5000660" cy="3081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876"/>
            <a:ext cx="3857652" cy="3286124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 smtClean="0">
                <a:solidFill>
                  <a:srgbClr val="002060"/>
                </a:solidFill>
              </a:rPr>
              <a:t>кировском кружеве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применяют в основном растительный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орнамент.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кировских мастеров нет четкого выделения узора на фоне решетки. Решетка здесь слилась с узором, в силу чего весь узор приобретает большую нарядность и виртуозность рисунка. Мотивы орнамента представляют собой, то звездочки-розетки, то трилистники. </a:t>
            </a:r>
            <a:endParaRPr lang="ru-RU" sz="1600" dirty="0"/>
          </a:p>
        </p:txBody>
      </p:sp>
      <p:pic>
        <p:nvPicPr>
          <p:cNvPr id="6" name="Рисунок 5" descr="Кировское кружево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928934"/>
            <a:ext cx="4019556" cy="3825842"/>
          </a:xfrm>
          <a:prstGeom prst="rect">
            <a:avLst/>
          </a:prstGeom>
        </p:spPr>
      </p:pic>
      <p:pic>
        <p:nvPicPr>
          <p:cNvPr id="7" name="Рисунок 6" descr="Снимок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  <p:pic>
        <p:nvPicPr>
          <p:cNvPr id="5" name="Рисунок 4" descr="Кировское кружево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42852"/>
            <a:ext cx="4071966" cy="33342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071810"/>
            <a:ext cx="3746497" cy="32988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Белёвское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кружево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отличают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затейливые чередования различного вида тесемок, которые цепляясь между собой образуют неповторимые узоры и сочетания. К характерным особенностям относятся ассиметричное построение фестонов. Сильно отличается от всех других замкнутым орнаментом, состоящим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тесемок, квадратов, паучков, змеек. </a:t>
            </a:r>
            <a:endParaRPr lang="ru-RU" dirty="0"/>
          </a:p>
        </p:txBody>
      </p:sp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14290"/>
            <a:ext cx="2652903" cy="2672409"/>
          </a:xfrm>
          <a:prstGeom prst="rect">
            <a:avLst/>
          </a:prstGeom>
        </p:spPr>
      </p:pic>
      <p:pic>
        <p:nvPicPr>
          <p:cNvPr id="7" name="Рисунок 6" descr="Белевское круж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214554"/>
            <a:ext cx="4071934" cy="4500594"/>
          </a:xfrm>
          <a:prstGeom prst="rect">
            <a:avLst/>
          </a:prstGeom>
        </p:spPr>
      </p:pic>
      <p:pic>
        <p:nvPicPr>
          <p:cNvPr id="8" name="Рисунок 7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8941" y="428604"/>
            <a:ext cx="3675059" cy="3571900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Михайловские </a:t>
            </a:r>
            <a:r>
              <a:rPr lang="ru-RU" sz="1600" dirty="0" smtClean="0">
                <a:solidFill>
                  <a:srgbClr val="002060"/>
                </a:solidFill>
              </a:rPr>
              <a:t>кружева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отличает особая техника исполнения. Здесь используют только численный прием кружевоплетения, выполняемый без сколка по счету нитей. Узор их строится в основном из несложных веерообразных мотивов, округлых розеток, фестонов, разнообразных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решетоктонов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600" dirty="0"/>
          </a:p>
        </p:txBody>
      </p:sp>
      <p:pic>
        <p:nvPicPr>
          <p:cNvPr id="4" name="Рисунок 3" descr="Михайловское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214290"/>
            <a:ext cx="4171313" cy="2786082"/>
          </a:xfrm>
          <a:prstGeom prst="rect">
            <a:avLst/>
          </a:prstGeom>
        </p:spPr>
      </p:pic>
      <p:pic>
        <p:nvPicPr>
          <p:cNvPr id="5" name="Рисунок 4" descr="Михайловское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2846" y="3866278"/>
            <a:ext cx="4308310" cy="28488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4071942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Привлекательность этого вида заключается в его колорите, построенном на сочетании красных, зеленых, синих, серых и черных тонов.</a:t>
            </a:r>
            <a:endParaRPr lang="ru-RU" sz="1600" dirty="0"/>
          </a:p>
        </p:txBody>
      </p:sp>
      <p:pic>
        <p:nvPicPr>
          <p:cNvPr id="7" name="Рисунок 6" descr="Снимок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07496" y="3107528"/>
            <a:ext cx="6858001" cy="642942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ueLine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BlueLines</Template>
  <TotalTime>213</TotalTime>
  <Words>728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BlueLines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24</cp:revision>
  <dcterms:created xsi:type="dcterms:W3CDTF">2010-04-19T16:44:48Z</dcterms:created>
  <dcterms:modified xsi:type="dcterms:W3CDTF">2013-09-24T16:36:30Z</dcterms:modified>
</cp:coreProperties>
</file>