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C2BF7-3B7D-4F79-8774-C27941EB01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39EAC-4F6C-4769-960C-9CC8DDDFED95}" type="pres">
      <dgm:prSet presAssocID="{56FC2BF7-3B7D-4F79-8774-C27941EB01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568038-8B24-413F-9468-32354BB2982F}" type="presOf" srcId="{56FC2BF7-3B7D-4F79-8774-C27941EB0129}" destId="{AC739EAC-4F6C-4769-960C-9CC8DDDFED9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6BDF1-83B3-4291-B8DC-8448D50E08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5239F42-1E07-4B76-B821-AD836D3A4D25}">
      <dgm:prSet phldrT="[Текст]" custT="1"/>
      <dgm:spPr/>
      <dgm:t>
        <a:bodyPr/>
        <a:lstStyle/>
        <a:p>
          <a:r>
            <a:rPr lang="ru-RU" sz="2000" dirty="0" smtClean="0"/>
            <a:t>Понимание половых различий</a:t>
          </a:r>
          <a:endParaRPr lang="ru-RU" sz="2000" dirty="0"/>
        </a:p>
      </dgm:t>
    </dgm:pt>
    <dgm:pt modelId="{7C58B90C-9980-40F8-BCED-6DD4F3831BFA}" type="parTrans" cxnId="{F7830318-BD4C-44A0-B3CC-45EE44CFF63E}">
      <dgm:prSet/>
      <dgm:spPr/>
      <dgm:t>
        <a:bodyPr/>
        <a:lstStyle/>
        <a:p>
          <a:endParaRPr lang="ru-RU"/>
        </a:p>
      </dgm:t>
    </dgm:pt>
    <dgm:pt modelId="{53CA9D0E-75BF-46CB-A683-28ACC8F23C04}" type="sibTrans" cxnId="{F7830318-BD4C-44A0-B3CC-45EE44CFF63E}">
      <dgm:prSet/>
      <dgm:spPr/>
      <dgm:t>
        <a:bodyPr/>
        <a:lstStyle/>
        <a:p>
          <a:endParaRPr lang="ru-RU"/>
        </a:p>
      </dgm:t>
    </dgm:pt>
    <dgm:pt modelId="{00081386-9AAF-4A10-AF18-EA2CD3041412}">
      <dgm:prSet phldrT="[Текст]" custT="1"/>
      <dgm:spPr/>
      <dgm:t>
        <a:bodyPr/>
        <a:lstStyle/>
        <a:p>
          <a:r>
            <a:rPr lang="ru-RU" sz="2000" dirty="0" smtClean="0"/>
            <a:t>Гендерная идентификация</a:t>
          </a:r>
          <a:endParaRPr lang="ru-RU" sz="2000" dirty="0"/>
        </a:p>
      </dgm:t>
    </dgm:pt>
    <dgm:pt modelId="{BCC30296-6880-47FD-B917-58EB75231773}" type="parTrans" cxnId="{EEAF4FC5-0534-4D77-BACB-F9B2000DBA06}">
      <dgm:prSet/>
      <dgm:spPr/>
      <dgm:t>
        <a:bodyPr/>
        <a:lstStyle/>
        <a:p>
          <a:endParaRPr lang="ru-RU"/>
        </a:p>
      </dgm:t>
    </dgm:pt>
    <dgm:pt modelId="{DE0FC097-823F-4855-A615-A9870D7465B0}" type="sibTrans" cxnId="{EEAF4FC5-0534-4D77-BACB-F9B2000DBA06}">
      <dgm:prSet/>
      <dgm:spPr/>
      <dgm:t>
        <a:bodyPr/>
        <a:lstStyle/>
        <a:p>
          <a:endParaRPr lang="ru-RU"/>
        </a:p>
      </dgm:t>
    </dgm:pt>
    <dgm:pt modelId="{670CB5D2-57B4-4632-B480-749AC8EF7EB5}">
      <dgm:prSet phldrT="[Текст]" custT="1"/>
      <dgm:spPr/>
      <dgm:t>
        <a:bodyPr/>
        <a:lstStyle/>
        <a:p>
          <a:r>
            <a:rPr lang="ru-RU" sz="2000" dirty="0" smtClean="0"/>
            <a:t>Осознание своего пола (номинативный пол )</a:t>
          </a:r>
          <a:endParaRPr lang="ru-RU" sz="2000" dirty="0"/>
        </a:p>
      </dgm:t>
    </dgm:pt>
    <dgm:pt modelId="{B6F9113E-D483-4CA6-99C9-5ACD8D7286B4}" type="parTrans" cxnId="{28C54771-FCAA-4DA6-A743-BB813A7BF6FD}">
      <dgm:prSet/>
      <dgm:spPr/>
      <dgm:t>
        <a:bodyPr/>
        <a:lstStyle/>
        <a:p>
          <a:endParaRPr lang="ru-RU"/>
        </a:p>
      </dgm:t>
    </dgm:pt>
    <dgm:pt modelId="{C270CC46-58D2-4EDD-90BA-08F37737AE6C}" type="sibTrans" cxnId="{28C54771-FCAA-4DA6-A743-BB813A7BF6FD}">
      <dgm:prSet/>
      <dgm:spPr/>
      <dgm:t>
        <a:bodyPr/>
        <a:lstStyle/>
        <a:p>
          <a:endParaRPr lang="ru-RU"/>
        </a:p>
      </dgm:t>
    </dgm:pt>
    <dgm:pt modelId="{3B641567-9D32-4AE5-A2A1-2D6171BC3381}" type="pres">
      <dgm:prSet presAssocID="{B5D6BDF1-83B3-4291-B8DC-8448D50E0805}" presName="compositeShape" presStyleCnt="0">
        <dgm:presLayoutVars>
          <dgm:chMax val="7"/>
          <dgm:dir/>
          <dgm:resizeHandles val="exact"/>
        </dgm:presLayoutVars>
      </dgm:prSet>
      <dgm:spPr/>
    </dgm:pt>
    <dgm:pt modelId="{DF536794-BEF4-4DCF-8F19-12397A035F4E}" type="pres">
      <dgm:prSet presAssocID="{B5239F42-1E07-4B76-B821-AD836D3A4D25}" presName="circ1" presStyleLbl="vennNode1" presStyleIdx="0" presStyleCnt="3" custScaleX="114286" custScaleY="100211"/>
      <dgm:spPr/>
      <dgm:t>
        <a:bodyPr/>
        <a:lstStyle/>
        <a:p>
          <a:endParaRPr lang="ru-RU"/>
        </a:p>
      </dgm:t>
    </dgm:pt>
    <dgm:pt modelId="{D46DA298-1CAC-4323-A551-59E04A26C70E}" type="pres">
      <dgm:prSet presAssocID="{B5239F42-1E07-4B76-B821-AD836D3A4D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427BE-C3F6-488A-9CE5-DC0508CD04B8}" type="pres">
      <dgm:prSet presAssocID="{00081386-9AAF-4A10-AF18-EA2CD3041412}" presName="circ2" presStyleLbl="vennNode1" presStyleIdx="1" presStyleCnt="3" custScaleX="109337"/>
      <dgm:spPr/>
      <dgm:t>
        <a:bodyPr/>
        <a:lstStyle/>
        <a:p>
          <a:endParaRPr lang="ru-RU"/>
        </a:p>
      </dgm:t>
    </dgm:pt>
    <dgm:pt modelId="{BE7C2A84-32F9-474E-B45C-04374DEEA2D1}" type="pres">
      <dgm:prSet presAssocID="{00081386-9AAF-4A10-AF18-EA2CD30414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8CE82-ED8D-448B-BE14-D014434B0983}" type="pres">
      <dgm:prSet presAssocID="{670CB5D2-57B4-4632-B480-749AC8EF7EB5}" presName="circ3" presStyleLbl="vennNode1" presStyleIdx="2" presStyleCnt="3" custScaleX="105082"/>
      <dgm:spPr/>
      <dgm:t>
        <a:bodyPr/>
        <a:lstStyle/>
        <a:p>
          <a:endParaRPr lang="ru-RU"/>
        </a:p>
      </dgm:t>
    </dgm:pt>
    <dgm:pt modelId="{3B069470-A55F-476C-8FD8-07FFC7B3F210}" type="pres">
      <dgm:prSet presAssocID="{670CB5D2-57B4-4632-B480-749AC8EF7E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845DA-E13E-4830-85DE-5C16A2FB44DF}" type="presOf" srcId="{00081386-9AAF-4A10-AF18-EA2CD3041412}" destId="{29A427BE-C3F6-488A-9CE5-DC0508CD04B8}" srcOrd="0" destOrd="0" presId="urn:microsoft.com/office/officeart/2005/8/layout/venn1"/>
    <dgm:cxn modelId="{28C54771-FCAA-4DA6-A743-BB813A7BF6FD}" srcId="{B5D6BDF1-83B3-4291-B8DC-8448D50E0805}" destId="{670CB5D2-57B4-4632-B480-749AC8EF7EB5}" srcOrd="2" destOrd="0" parTransId="{B6F9113E-D483-4CA6-99C9-5ACD8D7286B4}" sibTransId="{C270CC46-58D2-4EDD-90BA-08F37737AE6C}"/>
    <dgm:cxn modelId="{B0FA4054-78B0-40E0-A558-9FEB54911885}" type="presOf" srcId="{670CB5D2-57B4-4632-B480-749AC8EF7EB5}" destId="{EE88CE82-ED8D-448B-BE14-D014434B0983}" srcOrd="0" destOrd="0" presId="urn:microsoft.com/office/officeart/2005/8/layout/venn1"/>
    <dgm:cxn modelId="{1037EA84-E69F-43FB-9FF9-B83C0A1724CE}" type="presOf" srcId="{B5D6BDF1-83B3-4291-B8DC-8448D50E0805}" destId="{3B641567-9D32-4AE5-A2A1-2D6171BC3381}" srcOrd="0" destOrd="0" presId="urn:microsoft.com/office/officeart/2005/8/layout/venn1"/>
    <dgm:cxn modelId="{745C8E2D-38BD-4905-A289-EA4418BFCAE8}" type="presOf" srcId="{670CB5D2-57B4-4632-B480-749AC8EF7EB5}" destId="{3B069470-A55F-476C-8FD8-07FFC7B3F210}" srcOrd="1" destOrd="0" presId="urn:microsoft.com/office/officeart/2005/8/layout/venn1"/>
    <dgm:cxn modelId="{4D4FA8F0-EF30-4335-A15F-FFDD5A0D7336}" type="presOf" srcId="{B5239F42-1E07-4B76-B821-AD836D3A4D25}" destId="{D46DA298-1CAC-4323-A551-59E04A26C70E}" srcOrd="1" destOrd="0" presId="urn:microsoft.com/office/officeart/2005/8/layout/venn1"/>
    <dgm:cxn modelId="{F7830318-BD4C-44A0-B3CC-45EE44CFF63E}" srcId="{B5D6BDF1-83B3-4291-B8DC-8448D50E0805}" destId="{B5239F42-1E07-4B76-B821-AD836D3A4D25}" srcOrd="0" destOrd="0" parTransId="{7C58B90C-9980-40F8-BCED-6DD4F3831BFA}" sibTransId="{53CA9D0E-75BF-46CB-A683-28ACC8F23C04}"/>
    <dgm:cxn modelId="{4C095839-414A-4D8B-8B67-87906AE09446}" type="presOf" srcId="{B5239F42-1E07-4B76-B821-AD836D3A4D25}" destId="{DF536794-BEF4-4DCF-8F19-12397A035F4E}" srcOrd="0" destOrd="0" presId="urn:microsoft.com/office/officeart/2005/8/layout/venn1"/>
    <dgm:cxn modelId="{EEAF4FC5-0534-4D77-BACB-F9B2000DBA06}" srcId="{B5D6BDF1-83B3-4291-B8DC-8448D50E0805}" destId="{00081386-9AAF-4A10-AF18-EA2CD3041412}" srcOrd="1" destOrd="0" parTransId="{BCC30296-6880-47FD-B917-58EB75231773}" sibTransId="{DE0FC097-823F-4855-A615-A9870D7465B0}"/>
    <dgm:cxn modelId="{136D019B-75B6-46B3-BC20-9D604439988B}" type="presOf" srcId="{00081386-9AAF-4A10-AF18-EA2CD3041412}" destId="{BE7C2A84-32F9-474E-B45C-04374DEEA2D1}" srcOrd="1" destOrd="0" presId="urn:microsoft.com/office/officeart/2005/8/layout/venn1"/>
    <dgm:cxn modelId="{CF03E7F8-2D2E-41B8-988E-6428E223BE8E}" type="presParOf" srcId="{3B641567-9D32-4AE5-A2A1-2D6171BC3381}" destId="{DF536794-BEF4-4DCF-8F19-12397A035F4E}" srcOrd="0" destOrd="0" presId="urn:microsoft.com/office/officeart/2005/8/layout/venn1"/>
    <dgm:cxn modelId="{6C8E287E-A6D9-4635-9BE4-A29177F36555}" type="presParOf" srcId="{3B641567-9D32-4AE5-A2A1-2D6171BC3381}" destId="{D46DA298-1CAC-4323-A551-59E04A26C70E}" srcOrd="1" destOrd="0" presId="urn:microsoft.com/office/officeart/2005/8/layout/venn1"/>
    <dgm:cxn modelId="{852A34AB-1F3B-4FB8-A170-00A223189ECA}" type="presParOf" srcId="{3B641567-9D32-4AE5-A2A1-2D6171BC3381}" destId="{29A427BE-C3F6-488A-9CE5-DC0508CD04B8}" srcOrd="2" destOrd="0" presId="urn:microsoft.com/office/officeart/2005/8/layout/venn1"/>
    <dgm:cxn modelId="{2495A339-981D-48D3-9317-789094FF1F07}" type="presParOf" srcId="{3B641567-9D32-4AE5-A2A1-2D6171BC3381}" destId="{BE7C2A84-32F9-474E-B45C-04374DEEA2D1}" srcOrd="3" destOrd="0" presId="urn:microsoft.com/office/officeart/2005/8/layout/venn1"/>
    <dgm:cxn modelId="{09DE5300-5405-41DC-9CAE-486D8C6A77D3}" type="presParOf" srcId="{3B641567-9D32-4AE5-A2A1-2D6171BC3381}" destId="{EE88CE82-ED8D-448B-BE14-D014434B0983}" srcOrd="4" destOrd="0" presId="urn:microsoft.com/office/officeart/2005/8/layout/venn1"/>
    <dgm:cxn modelId="{BE328D8B-2148-45F1-B18F-9DE948BAE9C9}" type="presParOf" srcId="{3B641567-9D32-4AE5-A2A1-2D6171BC3381}" destId="{3B069470-A55F-476C-8FD8-07FFC7B3F21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36794-BEF4-4DCF-8F19-12397A035F4E}">
      <dsp:nvSpPr>
        <dsp:cNvPr id="0" name=""/>
        <dsp:cNvSpPr/>
      </dsp:nvSpPr>
      <dsp:spPr>
        <a:xfrm>
          <a:off x="2472332" y="139962"/>
          <a:ext cx="3345975" cy="2933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Понимание половых различий</a:t>
          </a:r>
          <a:endParaRPr lang="ru-RU" sz="2000" kern="1200" dirty="0"/>
        </a:p>
      </dsp:txBody>
      <dsp:txXfrm>
        <a:off x="2918462" y="653394"/>
        <a:ext cx="2453715" cy="1320254"/>
      </dsp:txXfrm>
    </dsp:sp>
    <dsp:sp modelId="{29A427BE-C3F6-488A-9CE5-DC0508CD04B8}">
      <dsp:nvSpPr>
        <dsp:cNvPr id="0" name=""/>
        <dsp:cNvSpPr/>
      </dsp:nvSpPr>
      <dsp:spPr>
        <a:xfrm>
          <a:off x="3601198" y="1972876"/>
          <a:ext cx="3201082" cy="2927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Гендерная идентификация</a:t>
          </a:r>
          <a:endParaRPr lang="ru-RU" sz="2000" kern="1200" dirty="0"/>
        </a:p>
      </dsp:txBody>
      <dsp:txXfrm>
        <a:off x="4580196" y="2729204"/>
        <a:ext cx="1920649" cy="1610246"/>
      </dsp:txXfrm>
    </dsp:sp>
    <dsp:sp modelId="{EE88CE82-ED8D-448B-BE14-D014434B0983}">
      <dsp:nvSpPr>
        <dsp:cNvPr id="0" name=""/>
        <dsp:cNvSpPr/>
      </dsp:nvSpPr>
      <dsp:spPr>
        <a:xfrm>
          <a:off x="1550646" y="1972876"/>
          <a:ext cx="3076507" cy="2927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Осознание своего пола (номинативный пол )</a:t>
          </a:r>
          <a:endParaRPr lang="ru-RU" sz="2000" kern="1200" dirty="0"/>
        </a:p>
      </dsp:txBody>
      <dsp:txXfrm>
        <a:off x="1840351" y="2729204"/>
        <a:ext cx="1845904" cy="161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1E0632-3A2A-441E-B8DF-D01A390A24B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9D494A-6408-468C-8F52-B3EE3B994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«Гендерное  развитие  ребёнка».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д\с № 98 « Почемучка».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/>
              <a:t>( Подготовила : Ступина С. В. 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Перед ДОУ стоит задача : перейти от «бесполой педагогики» к воспитанию таких качеств, которые направлены на освоение детьми многообразия гендерных ролей.</a:t>
            </a:r>
            <a:endParaRPr lang="ru-RU" sz="1800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504754" cy="42484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3579862" cy="417646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1547664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</a:t>
            </a:r>
            <a:r>
              <a:rPr lang="ru-RU" dirty="0" smtClean="0"/>
              <a:t>– мальчики!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5949280"/>
            <a:ext cx="189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</a:t>
            </a:r>
            <a:r>
              <a:rPr lang="ru-RU" dirty="0" smtClean="0"/>
              <a:t>– девочки!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Антропологи , этнографы и историки установили относительность представлений о «типично мужском» или «типично женском».</a:t>
            </a:r>
            <a:endParaRPr lang="ru-RU" sz="1800" dirty="0"/>
          </a:p>
        </p:txBody>
      </p:sp>
      <p:pic>
        <p:nvPicPr>
          <p:cNvPr id="4" name="Содержимое 3" descr="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592288" cy="3116833"/>
          </a:xfrm>
          <a:prstGeom prst="hexagon">
            <a:avLst/>
          </a:prstGeom>
          <a:ln w="28575"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Рисунок 4" descr="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2376264" cy="2016224"/>
          </a:xfrm>
          <a:prstGeom prst="ellipse">
            <a:avLst/>
          </a:prstGeom>
          <a:ln w="28575">
            <a:solidFill>
              <a:srgbClr val="FFFF00"/>
            </a:solidFill>
          </a:ln>
          <a:effectLst/>
        </p:spPr>
      </p:pic>
      <p:pic>
        <p:nvPicPr>
          <p:cNvPr id="6" name="Рисунок 5" descr="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484784"/>
            <a:ext cx="2592288" cy="3096344"/>
          </a:xfrm>
          <a:prstGeom prst="flowChartPreparation">
            <a:avLst/>
          </a:prstGeom>
          <a:ln w="28575"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Рисунок 6" descr="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149080"/>
            <a:ext cx="3312368" cy="1800200"/>
          </a:xfrm>
          <a:prstGeom prst="ellipse">
            <a:avLst/>
          </a:prstGeom>
          <a:ln w="28575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75856" y="58772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Футбол </a:t>
            </a:r>
            <a:r>
              <a:rPr lang="ru-RU" dirty="0" smtClean="0"/>
              <a:t>–</a:t>
            </a:r>
            <a:r>
              <a:rPr lang="ru-RU" dirty="0" smtClean="0"/>
              <a:t> </a:t>
            </a:r>
            <a:r>
              <a:rPr lang="ru-RU" dirty="0" smtClean="0"/>
              <a:t>игра для настоящих мужчин.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21297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меня есть жезл и шапка, я теперь всегда в порядке!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1" y="4581128"/>
            <a:ext cx="25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Выглажу бельё и меня </a:t>
            </a:r>
            <a:r>
              <a:rPr lang="ru-RU" dirty="0" smtClean="0"/>
              <a:t>похвалят.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58112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у мамы первая помощница!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динамике формирования гендерной идентичности можно выделить 3 основных периода :</a:t>
            </a:r>
            <a:endParaRPr lang="ru-RU" sz="1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106688" cy="11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23528" y="1412776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Представление о гендерной идентичности человека становится стабильным начиная с 4-5 лет.</a:t>
            </a:r>
            <a:endParaRPr lang="ru-RU" sz="1800" dirty="0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2520280" cy="3024336"/>
          </a:xfrm>
          <a:effectLst>
            <a:softEdge rad="317500"/>
          </a:effectLst>
        </p:spPr>
      </p:pic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72816"/>
            <a:ext cx="2448272" cy="32403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96752"/>
            <a:ext cx="2448272" cy="30963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5949280"/>
            <a:ext cx="281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волнам я мчусь – океана не боюсь!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486916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кто тут грязь развёл?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9" y="4293097"/>
            <a:ext cx="2592287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кто цветы поливать будет?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Семья служит своего рода «преломляющим фильтром» на пути вхождения ребёнка в гендерную культуру.</a:t>
            </a:r>
            <a:endParaRPr lang="ru-RU" sz="1800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3"/>
            <a:ext cx="3054020" cy="201622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2952328" cy="2016224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149080"/>
            <a:ext cx="2952328" cy="216024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149080"/>
            <a:ext cx="3024336" cy="2088232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3573016"/>
            <a:ext cx="200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Семейный вечер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3573016"/>
            <a:ext cx="226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Папа у компьютера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6381328"/>
            <a:ext cx="318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Разгребём дорожку к дому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6381328"/>
            <a:ext cx="25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Мамин вечер на кухне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Таким образом, учёт гендерной специфики предполагает новый подход к дошкольному образованию: процесс воспитания дошкольника непосредственно связан со становлением гендерной идентичности растущей личности.</a:t>
            </a:r>
            <a:endParaRPr lang="ru-RU" sz="1800" dirty="0"/>
          </a:p>
        </p:txBody>
      </p:sp>
      <p:pic>
        <p:nvPicPr>
          <p:cNvPr id="5" name="Рисунок 4" descr="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816424" cy="2880320"/>
          </a:xfrm>
          <a:prstGeom prst="round2Diag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Рисунок 5" descr="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3888432" cy="2880320"/>
          </a:xfrm>
          <a:prstGeom prst="round2Diag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4581128"/>
            <a:ext cx="290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Давай вместе дружить.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7" y="5373217"/>
            <a:ext cx="432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Давайте,мальчики, поможем нашим девочкам.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223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«Гендерное  развитие  ребёнка».</vt:lpstr>
      <vt:lpstr>Перед ДОУ стоит задача : перейти от «бесполой педагогики» к воспитанию таких качеств, которые направлены на освоение детьми многообразия гендерных ролей.</vt:lpstr>
      <vt:lpstr>Антропологи , этнографы и историки установили относительность представлений о «типично мужском» или «типично женском».</vt:lpstr>
      <vt:lpstr>В динамике формирования гендерной идентичности можно выделить 3 основных периода :</vt:lpstr>
      <vt:lpstr>Представление о гендерной идентичности человека становится стабильным начиная с 4-5 лет.</vt:lpstr>
      <vt:lpstr>Семья служит своего рода «преломляющим фильтром» на пути вхождения ребёнка в гендерную культуру.</vt:lpstr>
      <vt:lpstr>Таким образом, учёт гендерной специфики предполагает новый подход к дошкольному образованию: процесс воспитания дошкольника непосредственно связан со становлением гендерной идентичности растущей личности.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«Гендерное  развитие  ребёнка».</dc:title>
  <dc:creator>Светлана</dc:creator>
  <cp:lastModifiedBy>Светлана</cp:lastModifiedBy>
  <cp:revision>20</cp:revision>
  <dcterms:created xsi:type="dcterms:W3CDTF">2012-03-29T15:28:33Z</dcterms:created>
  <dcterms:modified xsi:type="dcterms:W3CDTF">2012-05-28T19:32:58Z</dcterms:modified>
</cp:coreProperties>
</file>