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60" r:id="rId2"/>
    <p:sldId id="256" r:id="rId3"/>
    <p:sldId id="258" r:id="rId4"/>
    <p:sldId id="277" r:id="rId5"/>
    <p:sldId id="264" r:id="rId6"/>
    <p:sldId id="278" r:id="rId7"/>
    <p:sldId id="271" r:id="rId8"/>
    <p:sldId id="279" r:id="rId9"/>
    <p:sldId id="266" r:id="rId10"/>
    <p:sldId id="269" r:id="rId11"/>
    <p:sldId id="281" r:id="rId12"/>
    <p:sldId id="282" r:id="rId13"/>
    <p:sldId id="284" r:id="rId14"/>
    <p:sldId id="283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CCCC00"/>
    <a:srgbClr val="008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6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>
                <a:cs typeface="+mn-cs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8879B-D0CF-48E2-B980-791F0804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7EC28-6A21-4E36-A18D-1518EC962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225CE-A71E-450B-A30B-67EBF341A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A3B24-1574-46B5-BEAB-93A9FD64F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2BC8-2D58-4401-978E-9F8888310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C15E8-2664-4D30-BA66-F5A9B0165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80873-C0C2-41A5-96FF-73F2C7662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14DF-B9D0-4D16-A29D-9C2D86C3B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17D6-182E-4E08-BDD9-9051D978B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124DA-1369-4308-9527-E693D0A9A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5B60-6858-423A-9FCB-FA0B6317B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25F99-5AF6-4BD3-A1D1-8DDA968A2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486-C39E-42C6-BCE7-69E0BD48D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18188A-0725-4646-AB84-C34574BDC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>
                <a:cs typeface="+mn-cs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034" y="1785926"/>
            <a:ext cx="8216900" cy="15081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dirty="0" smtClean="0"/>
              <a:t>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СОСТАВИЛА: ВОСПИТАТЕЛЬ ДОУ № 18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«АЛЕНЬКИЙ ЦВЕТОЧЕК» г. АЛЬМЕТЬЕВСКА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САФИНА ЛАРИСА ВАСИЛЬЕВНА</a:t>
            </a: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9" name="Содержимое 8" descr="2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2285992"/>
            <a:ext cx="3595093" cy="404807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6995" y="341635"/>
            <a:ext cx="835824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i="1" dirty="0">
                <a:ln w="11430"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ЗОЛОТАЯ ХОХЛОМА</a:t>
            </a:r>
          </a:p>
        </p:txBody>
      </p:sp>
      <p:pic>
        <p:nvPicPr>
          <p:cNvPr id="7" name="Рисунок 6" descr="54007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3714752"/>
            <a:ext cx="2515508" cy="289912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41550" y="333375"/>
            <a:ext cx="5643563" cy="838200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  <a:latin typeface="Franklin Gothic Medium" pitchFamily="34" charset="0"/>
              </a:rPr>
              <a:t>ЭЛЕМЕНТЫ РОСПИСИ</a:t>
            </a:r>
          </a:p>
        </p:txBody>
      </p:sp>
      <p:pic>
        <p:nvPicPr>
          <p:cNvPr id="25602" name="Picture 6" descr="765face9559afa4ac87f2e53961b7e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756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001000" cy="2000250"/>
          </a:xfrm>
        </p:spPr>
        <p:txBody>
          <a:bodyPr/>
          <a:lstStyle/>
          <a:p>
            <a:pPr algn="ctr" eaLnBrk="1" hangingPunct="1"/>
            <a:r>
              <a:rPr lang="ru-RU" sz="3200" i="1" smtClean="0">
                <a:solidFill>
                  <a:srgbClr val="FF0000"/>
                </a:solidFill>
                <a:latin typeface="Franklin Gothic Medium" pitchFamily="34" charset="0"/>
              </a:rPr>
              <a:t>ТРАВНЫЙ ОРНАМЕНТ</a:t>
            </a:r>
            <a:r>
              <a:rPr lang="ru-RU" sz="3200" i="1" smtClean="0">
                <a:solidFill>
                  <a:srgbClr val="FFC000"/>
                </a:solidFill>
                <a:latin typeface="Franklin Gothic Medium" pitchFamily="34" charset="0"/>
              </a:rPr>
              <a:t> </a:t>
            </a:r>
            <a:br>
              <a:rPr lang="ru-RU" sz="3200" i="1" smtClean="0">
                <a:solidFill>
                  <a:srgbClr val="FFC000"/>
                </a:solidFill>
                <a:latin typeface="Franklin Gothic Medium" pitchFamily="34" charset="0"/>
              </a:rPr>
            </a:br>
            <a:endParaRPr lang="ru-RU" sz="2800" i="1" smtClean="0">
              <a:solidFill>
                <a:srgbClr val="FFC000"/>
              </a:solidFill>
              <a:latin typeface="Franklin Gothic Medium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132138" y="2349500"/>
            <a:ext cx="3163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i="1">
                <a:solidFill>
                  <a:srgbClr val="FFC000"/>
                </a:solidFill>
              </a:rPr>
              <a:t>ведущий стебель -"криуль"</a:t>
            </a:r>
            <a:br>
              <a:rPr kumimoji="0" lang="ru-RU" i="1">
                <a:solidFill>
                  <a:srgbClr val="FFC000"/>
                </a:solidFill>
              </a:rPr>
            </a:br>
            <a:endParaRPr kumimoji="0" lang="ru-RU" i="1">
              <a:solidFill>
                <a:srgbClr val="FFC000"/>
              </a:solidFill>
            </a:endParaRPr>
          </a:p>
        </p:txBody>
      </p:sp>
      <p:pic>
        <p:nvPicPr>
          <p:cNvPr id="26631" name="Picture 7" descr="1а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6" y="981075"/>
            <a:ext cx="7572427" cy="1368425"/>
          </a:xfrm>
          <a:prstGeom prst="rect">
            <a:avLst/>
          </a:prstGeom>
          <a:noFill/>
        </p:spPr>
      </p:pic>
      <p:pic>
        <p:nvPicPr>
          <p:cNvPr id="26632" name="Picture 8" descr="2а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57224" y="2924175"/>
            <a:ext cx="7500990" cy="1368425"/>
          </a:xfrm>
          <a:prstGeom prst="rect">
            <a:avLst/>
          </a:prstGeom>
          <a:noFill/>
        </p:spPr>
      </p:pic>
      <p:pic>
        <p:nvPicPr>
          <p:cNvPr id="26633" name="Picture 9" descr="3а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7224" y="4797425"/>
            <a:ext cx="7500990" cy="14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8001000" cy="838200"/>
          </a:xfrm>
        </p:spPr>
        <p:txBody>
          <a:bodyPr/>
          <a:lstStyle/>
          <a:p>
            <a:pPr algn="ctr" eaLnBrk="1" hangingPunct="1"/>
            <a:r>
              <a:rPr lang="ru-RU" sz="2800" i="1" smtClean="0">
                <a:solidFill>
                  <a:srgbClr val="FF0000"/>
                </a:solidFill>
                <a:latin typeface="Franklin Gothic Medium" pitchFamily="34" charset="0"/>
              </a:rPr>
              <a:t>УЗОР «ЯГОДКИ»</a:t>
            </a:r>
          </a:p>
        </p:txBody>
      </p:sp>
      <p:pic>
        <p:nvPicPr>
          <p:cNvPr id="27654" name="Picture 6" descr="1б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7088" y="905320"/>
            <a:ext cx="7561262" cy="1594985"/>
          </a:xfrm>
          <a:prstGeom prst="rect">
            <a:avLst/>
          </a:prstGeom>
          <a:noFill/>
        </p:spPr>
      </p:pic>
      <p:pic>
        <p:nvPicPr>
          <p:cNvPr id="27655" name="Picture 7" descr="2б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7088" y="2951943"/>
            <a:ext cx="7561262" cy="1334313"/>
          </a:xfrm>
          <a:prstGeom prst="rect">
            <a:avLst/>
          </a:prstGeom>
          <a:noFill/>
        </p:spPr>
      </p:pic>
      <p:pic>
        <p:nvPicPr>
          <p:cNvPr id="27656" name="Picture 8" descr="3б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27088" y="4727789"/>
            <a:ext cx="7561262" cy="1356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333375"/>
            <a:ext cx="8001000" cy="838200"/>
          </a:xfrm>
        </p:spPr>
        <p:txBody>
          <a:bodyPr/>
          <a:lstStyle/>
          <a:p>
            <a:pPr algn="ctr" eaLnBrk="1" hangingPunct="1"/>
            <a:r>
              <a:rPr lang="ru-RU" sz="2800" i="1" smtClean="0">
                <a:solidFill>
                  <a:srgbClr val="FF0000"/>
                </a:solidFill>
                <a:latin typeface="Franklin Gothic Medium" pitchFamily="34" charset="0"/>
              </a:rPr>
              <a:t>УЗОР «ЛИСТОЧКИ»</a:t>
            </a:r>
          </a:p>
        </p:txBody>
      </p:sp>
      <p:pic>
        <p:nvPicPr>
          <p:cNvPr id="36870" name="Picture 6" descr="1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00113" y="1073154"/>
            <a:ext cx="7416800" cy="1427151"/>
          </a:xfrm>
          <a:prstGeom prst="rect">
            <a:avLst/>
          </a:prstGeom>
          <a:noFill/>
        </p:spPr>
      </p:pic>
      <p:pic>
        <p:nvPicPr>
          <p:cNvPr id="36871" name="Picture 7" descr="2в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0113" y="2871374"/>
            <a:ext cx="7416800" cy="1414881"/>
          </a:xfrm>
          <a:prstGeom prst="rect">
            <a:avLst/>
          </a:prstGeom>
          <a:noFill/>
        </p:spPr>
      </p:pic>
      <p:pic>
        <p:nvPicPr>
          <p:cNvPr id="36872" name="Picture 8" descr="3в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00113" y="4576222"/>
            <a:ext cx="7416800" cy="1607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48650" cy="1214438"/>
          </a:xfrm>
        </p:spPr>
        <p:txBody>
          <a:bodyPr/>
          <a:lstStyle/>
          <a:p>
            <a:pPr algn="ctr" eaLnBrk="1" hangingPunct="1"/>
            <a:r>
              <a:rPr lang="ru-RU" sz="3200" i="1" smtClean="0">
                <a:solidFill>
                  <a:srgbClr val="FF0000"/>
                </a:solidFill>
                <a:latin typeface="Franklin Gothic Medium" pitchFamily="34" charset="0"/>
              </a:rPr>
              <a:t>ОРНАМЕНТ С ЯГОДКАМИ И ЛИСТОЧКАМИ</a:t>
            </a:r>
          </a:p>
        </p:txBody>
      </p:sp>
      <p:pic>
        <p:nvPicPr>
          <p:cNvPr id="28677" name="Picture 5" descr="1С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5650" y="1025349"/>
            <a:ext cx="7632700" cy="1617833"/>
          </a:xfrm>
          <a:prstGeom prst="rect">
            <a:avLst/>
          </a:prstGeom>
          <a:noFill/>
        </p:spPr>
      </p:pic>
      <p:pic>
        <p:nvPicPr>
          <p:cNvPr id="28678" name="Picture 6" descr="2С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5650" y="2863525"/>
            <a:ext cx="7632700" cy="1491312"/>
          </a:xfrm>
          <a:prstGeom prst="rect">
            <a:avLst/>
          </a:prstGeom>
          <a:noFill/>
        </p:spPr>
      </p:pic>
      <p:pic>
        <p:nvPicPr>
          <p:cNvPr id="28679" name="Picture 7" descr="3С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85786" y="4581525"/>
            <a:ext cx="7643866" cy="1649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60f1_f065ffee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55" y="357166"/>
            <a:ext cx="8607501" cy="6073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29063" y="642963"/>
            <a:ext cx="4786312" cy="63579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dirty="0" smtClean="0"/>
              <a:t>	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народе сказывают о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чудо-мастере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который жил в нижегородских лесах. Построил мастер дом в лесу на берегу реки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Хохломки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начал изготовлять посуду. Один раз прилетела к нему жар-птица. Мастер накормил ее крошками. Птица захотела отблагодарить мужика. Задела она своим крылом простую посуду деревянную и посуда в миг превратилась в «золотую». С тех пор стал мужик делать посуду и все его узорные чашки и ложки были похожи на золотые. Узнали об этом в Москве, и послал царь за мастером царских солдат. Когда услышал об этом мастер, он позвал мужиков, рассказал им секрет «золотой» посуды. А сам исчез…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2000" i="1" dirty="0" smtClean="0">
              <a:latin typeface="Informal Roman" pitchFamily="66" charset="0"/>
            </a:endParaRPr>
          </a:p>
        </p:txBody>
      </p:sp>
      <p:pic>
        <p:nvPicPr>
          <p:cNvPr id="18434" name="Picture 7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928688"/>
            <a:ext cx="3511550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6"/>
          <p:cNvSpPr>
            <a:spLocks noChangeArrowheads="1" noChangeShapeType="1" noTextEdit="1"/>
          </p:cNvSpPr>
          <p:nvPr/>
        </p:nvSpPr>
        <p:spPr bwMode="auto">
          <a:xfrm>
            <a:off x="785787" y="5084763"/>
            <a:ext cx="7674002" cy="10080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история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Хохломы</a:t>
            </a:r>
          </a:p>
        </p:txBody>
      </p:sp>
      <p:pic>
        <p:nvPicPr>
          <p:cNvPr id="6" name="Рисунок 5" descr="1_522463802e5e0522463802e62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86182" y="285728"/>
            <a:ext cx="3500462" cy="2622093"/>
          </a:xfrm>
          <a:prstGeom prst="rect">
            <a:avLst/>
          </a:prstGeom>
        </p:spPr>
      </p:pic>
      <p:pic>
        <p:nvPicPr>
          <p:cNvPr id="8" name="Рисунок 7" descr="b0b5c2ec60e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785794"/>
            <a:ext cx="4071966" cy="4453713"/>
          </a:xfrm>
          <a:prstGeom prst="rect">
            <a:avLst/>
          </a:prstGeom>
        </p:spPr>
      </p:pic>
      <p:pic>
        <p:nvPicPr>
          <p:cNvPr id="9" name="Рисунок 8" descr="b2212b56dcc9t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166965" flipH="1">
            <a:off x="4080177" y="2272303"/>
            <a:ext cx="4728644" cy="2655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688975"/>
            <a:ext cx="8280400" cy="56197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800" b="1" i="1" smtClean="0">
                <a:solidFill>
                  <a:srgbClr val="CCCC00"/>
                </a:solidFill>
                <a:latin typeface="Times New Roman" pitchFamily="18" charset="0"/>
              </a:rPr>
              <a:t>Хохломской промысел зародился в Нижегородской области. Город Семеново - родина хохломы. На весь свет прославилась ее деревянная посуда. Она необыкновенна по форме и отличается по цвету. </a:t>
            </a:r>
            <a:br>
              <a:rPr lang="ru-RU" sz="2800" b="1" i="1" smtClean="0">
                <a:solidFill>
                  <a:srgbClr val="CCCC00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rgbClr val="CCCC00"/>
                </a:solidFill>
                <a:latin typeface="Times New Roman" pitchFamily="18" charset="0"/>
              </a:rPr>
              <a:t/>
            </a:r>
            <a:br>
              <a:rPr lang="ru-RU" sz="2800" b="1" i="1" smtClean="0">
                <a:solidFill>
                  <a:srgbClr val="CCCC00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rgbClr val="CCCC00"/>
                </a:solidFill>
                <a:latin typeface="Times New Roman" pitchFamily="18" charset="0"/>
              </a:rPr>
              <a:t>В хохломской росписи художник использует масляные краски четырех цветов: черную, красную, зеленую, желтую. А кисточку художник делает сам из беличьего хвостика. </a:t>
            </a:r>
            <a:br>
              <a:rPr lang="ru-RU" sz="2800" b="1" i="1" smtClean="0">
                <a:solidFill>
                  <a:srgbClr val="CCCC00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rgbClr val="CCCC00"/>
                </a:solidFill>
                <a:latin typeface="Times New Roman" pitchFamily="18" charset="0"/>
              </a:rPr>
              <a:t/>
            </a:r>
            <a:br>
              <a:rPr lang="ru-RU" sz="2800" b="1" i="1" smtClean="0">
                <a:solidFill>
                  <a:srgbClr val="CCCC00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rgbClr val="CCCC00"/>
                </a:solidFill>
                <a:latin typeface="Times New Roman" pitchFamily="18" charset="0"/>
              </a:rPr>
              <a:t>Гибкими подвижными мазками создает «травный» орнамент. Прихотливо изгибаясь, травинки растут то мелкими кустиками, то, соединяясь с вертикальным стеблем, образуют «древко». Часто травка дополняется цветами, ягодами, листьями.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84313"/>
            <a:ext cx="4103687" cy="2587625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4365625"/>
            <a:ext cx="1524000" cy="685800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000000"/>
                </a:solidFill>
              </a:rPr>
              <a:t>«Белье»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00213"/>
            <a:ext cx="41052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534275" cy="1103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Технология промысла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565400" y="5013325"/>
            <a:ext cx="2006600" cy="685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b="1" i="1">
                <a:solidFill>
                  <a:srgbClr val="000000"/>
                </a:solidFill>
                <a:latin typeface="Tahoma" pitchFamily="34" charset="0"/>
              </a:rPr>
              <a:t>Грунтованное изделие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800600" y="4343400"/>
            <a:ext cx="1752600" cy="685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b="1" i="1">
                <a:solidFill>
                  <a:srgbClr val="000000"/>
                </a:solidFill>
                <a:latin typeface="Tahoma" pitchFamily="34" charset="0"/>
              </a:rPr>
              <a:t>Луженое изделие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164388" y="5105400"/>
            <a:ext cx="1598612" cy="685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b="1" i="1">
                <a:solidFill>
                  <a:srgbClr val="000000"/>
                </a:solidFill>
                <a:latin typeface="Tahoma" pitchFamily="34" charset="0"/>
              </a:rPr>
              <a:t>Фоновая роспись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-2457738">
            <a:off x="2268538" y="4221163"/>
            <a:ext cx="581025" cy="762000"/>
          </a:xfrm>
          <a:prstGeom prst="curvedLeftArrow">
            <a:avLst>
              <a:gd name="adj1" fmla="val 26230"/>
              <a:gd name="adj2" fmla="val 52459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-2457738">
            <a:off x="6858000" y="4267200"/>
            <a:ext cx="581025" cy="762000"/>
          </a:xfrm>
          <a:prstGeom prst="curvedLeftArrow">
            <a:avLst>
              <a:gd name="adj1" fmla="val 26230"/>
              <a:gd name="adj2" fmla="val 52459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-750011">
            <a:off x="4670425" y="5229225"/>
            <a:ext cx="838200" cy="685800"/>
          </a:xfrm>
          <a:prstGeom prst="curvedUpArrow">
            <a:avLst>
              <a:gd name="adj1" fmla="val 24444"/>
              <a:gd name="adj2" fmla="val 48889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42938" y="758825"/>
            <a:ext cx="8001000" cy="52625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3200" b="1" i="1" smtClean="0">
                <a:solidFill>
                  <a:srgbClr val="CCCC00"/>
                </a:solidFill>
                <a:latin typeface="Times New Roman" pitchFamily="18" charset="0"/>
              </a:rPr>
              <a:t>Чтобы получить эффект золота, стенки деревянных сосудов сначала грунтуют глиняным раствором, пропитывают вареным льняным маслом - олифой, натирают алюминиевым порошком. </a:t>
            </a:r>
            <a:br>
              <a:rPr lang="ru-RU" sz="3200" b="1" i="1" smtClean="0">
                <a:solidFill>
                  <a:srgbClr val="CCCC00"/>
                </a:solidFill>
                <a:latin typeface="Times New Roman" pitchFamily="18" charset="0"/>
              </a:rPr>
            </a:br>
            <a:r>
              <a:rPr lang="ru-RU" sz="3200" b="1" i="1" smtClean="0">
                <a:solidFill>
                  <a:srgbClr val="CCCC00"/>
                </a:solidFill>
                <a:latin typeface="Times New Roman" pitchFamily="18" charset="0"/>
              </a:rPr>
              <a:t/>
            </a:r>
            <a:br>
              <a:rPr lang="ru-RU" sz="3200" b="1" i="1" smtClean="0">
                <a:solidFill>
                  <a:srgbClr val="CCCC00"/>
                </a:solidFill>
                <a:latin typeface="Times New Roman" pitchFamily="18" charset="0"/>
              </a:rPr>
            </a:br>
            <a:r>
              <a:rPr lang="ru-RU" sz="3200" b="1" i="1" smtClean="0">
                <a:solidFill>
                  <a:srgbClr val="CCCC00"/>
                </a:solidFill>
                <a:latin typeface="Times New Roman" pitchFamily="18" charset="0"/>
              </a:rPr>
              <a:t>На серебристую поверхность наносят роспись, изделие лакируют и подвергают термической обработке в специальных печах. При нагревании лак желтеет, и под янтарной пленкой серебристые узоры становятся золотыми.</a:t>
            </a:r>
            <a:br>
              <a:rPr lang="ru-RU" sz="3200" b="1" i="1" smtClean="0">
                <a:solidFill>
                  <a:srgbClr val="CCCC00"/>
                </a:solidFill>
                <a:latin typeface="Times New Roman" pitchFamily="18" charset="0"/>
              </a:rPr>
            </a:br>
            <a:endParaRPr lang="ru-RU" sz="3200" b="1" i="1" smtClean="0">
              <a:solidFill>
                <a:srgbClr val="CC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135938" cy="1055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Основные цвета росписи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11188" y="2798763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0" lang="ru-RU" sz="4000" b="1" i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Желтый</a:t>
            </a:r>
            <a:endParaRPr kumimoji="0" lang="ru-RU" sz="4000" b="1" i="1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11188" y="4022725"/>
            <a:ext cx="2592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0" lang="ru-RU" sz="4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Черный</a:t>
            </a:r>
            <a:endParaRPr kumimoji="0" lang="ru-RU" sz="4000" b="1" i="1" dirty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11188" y="5175250"/>
            <a:ext cx="310355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kumimoji="0" lang="ru-RU" sz="4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Зеленый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25475" y="1574800"/>
            <a:ext cx="2651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kumimoji="0"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Красный</a:t>
            </a:r>
          </a:p>
        </p:txBody>
      </p:sp>
      <p:pic>
        <p:nvPicPr>
          <p:cNvPr id="8" name="Рисунок 7" descr="ff2d0e80318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8992" y="1063891"/>
            <a:ext cx="5446872" cy="5794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48650" cy="55483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i="1" smtClean="0">
                <a:latin typeface="Times New Roman" pitchFamily="18" charset="0"/>
              </a:rPr>
              <a:t>Цвета Хохломы имеют глубокий смысл . </a:t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</a:rPr>
              <a:t> </a:t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Красный </a:t>
            </a:r>
            <a:r>
              <a:rPr lang="ru-RU" sz="32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- красивый .</a:t>
            </a:r>
            <a:r>
              <a:rPr lang="ru-RU" sz="3200" b="1" i="1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ru-RU" sz="3200" b="1" i="1" smtClean="0">
                <a:latin typeface="Times New Roman" pitchFamily="18" charset="0"/>
              </a:rPr>
              <a:t>Исконно русский цвет жизни, огня, плодородия, здоровья . </a:t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</a:rPr>
              <a:t/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solidFill>
                  <a:srgbClr val="CCCC00"/>
                </a:solidFill>
                <a:latin typeface="Times New Roman" pitchFamily="18" charset="0"/>
              </a:rPr>
              <a:t>Желтый </a:t>
            </a:r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</a:rPr>
              <a:t>(з</a:t>
            </a:r>
            <a:r>
              <a:rPr lang="ru-RU" sz="32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олотой) - Свечение Солнца.</a:t>
            </a:r>
            <a:r>
              <a:rPr lang="ru-RU" sz="32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br>
              <a:rPr lang="ru-RU" sz="32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2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32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Черный</a:t>
            </a:r>
            <a:r>
              <a:rPr lang="ru-RU" sz="3200" b="1" i="1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 - цвет земли, изобилия и мудрости. </a:t>
            </a:r>
            <a:br>
              <a:rPr lang="ru-RU" sz="3200" b="1" i="1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</a:br>
            <a:r>
              <a:rPr lang="ru-RU" sz="3200" b="1" i="1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/>
            </a:r>
            <a:br>
              <a:rPr lang="ru-RU" sz="3200" b="1" i="1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</a:br>
            <a:r>
              <a:rPr lang="ru-RU" sz="32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А </a:t>
            </a:r>
            <a:r>
              <a:rPr lang="ru-RU" sz="3200" b="1" i="1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зелёный </a:t>
            </a:r>
            <a:r>
              <a:rPr lang="ru-RU" sz="32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- цвет травы, цветущей природы и вечной молодости!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/>
            </a:r>
            <a:b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</a:br>
            <a:endParaRPr lang="ru-RU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80645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Виды росписи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8313" y="1773238"/>
            <a:ext cx="82804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2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«Верховая»</a:t>
            </a:r>
          </a:p>
          <a:p>
            <a:pPr algn="ctr">
              <a:defRPr/>
            </a:pPr>
            <a:r>
              <a:rPr kumimoji="0" lang="ru-RU" sz="2800" b="1" i="1">
                <a:solidFill>
                  <a:srgbClr val="FF9900"/>
                </a:solidFill>
              </a:rPr>
              <a:t>К «верховой» росписи принято относить «травку» - роспись, включающая изображения травинок, веточек, написанных красной и парной краской на золотом фоне.</a:t>
            </a:r>
          </a:p>
          <a:p>
            <a:pPr>
              <a:defRPr/>
            </a:pPr>
            <a:r>
              <a:rPr kumimoji="0" lang="ru-RU" sz="2400">
                <a:solidFill>
                  <a:srgbClr val="FF9900"/>
                </a:solidFill>
                <a:latin typeface="Arial" charset="0"/>
              </a:rPr>
              <a:t>	</a:t>
            </a:r>
          </a:p>
          <a:p>
            <a:pPr algn="ctr">
              <a:defRPr/>
            </a:pPr>
            <a:r>
              <a:rPr kumimoji="0" lang="ru-RU" sz="2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«Под фон» </a:t>
            </a:r>
          </a:p>
          <a:p>
            <a:pPr algn="ctr">
              <a:defRPr/>
            </a:pPr>
            <a:r>
              <a:rPr kumimoji="0" lang="ru-RU" sz="2800" b="1" i="1">
                <a:solidFill>
                  <a:srgbClr val="FF9900"/>
                </a:solidFill>
              </a:rPr>
              <a:t>Особенностью росписи  «под фон» является силуэтный золотистый рисунок на черном и красном фоне.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Selling a Product or Service</Template>
  <TotalTime>562</TotalTime>
  <Words>154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Selling a Product or Service</vt:lpstr>
      <vt:lpstr>Слайд 1</vt:lpstr>
      <vt:lpstr>Слайд 2</vt:lpstr>
      <vt:lpstr>Слайд 3</vt:lpstr>
      <vt:lpstr>Хохломской промысел зародился в Нижегородской области. Город Семеново - родина хохломы. На весь свет прославилась ее деревянная посуда. Она необыкновенна по форме и отличается по цвету.   В хохломской росписи художник использует масляные краски четырех цветов: черную, красную, зеленую, желтую. А кисточку художник делает сам из беличьего хвостика.   Гибкими подвижными мазками создает «травный» орнамент. Прихотливо изгибаясь, травинки растут то мелкими кустиками, то, соединяясь с вертикальным стеблем, образуют «древко». Часто травка дополняется цветами, ягодами, листьями. </vt:lpstr>
      <vt:lpstr>«Белье»</vt:lpstr>
      <vt:lpstr>Чтобы получить эффект золота, стенки деревянных сосудов сначала грунтуют глиняным раствором, пропитывают вареным льняным маслом - олифой, натирают алюминиевым порошком.   На серебристую поверхность наносят роспись, изделие лакируют и подвергают термической обработке в специальных печах. При нагревании лак желтеет, и под янтарной пленкой серебристые узоры становятся золотыми. </vt:lpstr>
      <vt:lpstr>Слайд 7</vt:lpstr>
      <vt:lpstr>Цвета Хохломы имеют глубокий смысл .    Красный - красивый . Исконно русский цвет жизни, огня, плодородия, здоровья .   Желтый (золотой) - Свечение Солнца.   Черный - цвет земли, изобилия и мудрости.   А зелёный - цвет травы, цветущей природы и вечной молодости! </vt:lpstr>
      <vt:lpstr>Слайд 9</vt:lpstr>
      <vt:lpstr>ЭЛЕМЕНТЫ РОСПИСИ</vt:lpstr>
      <vt:lpstr>ТРАВНЫЙ ОРНАМЕНТ  </vt:lpstr>
      <vt:lpstr>УЗОР «ЯГОДКИ»</vt:lpstr>
      <vt:lpstr>УЗОР «ЛИСТОЧКИ»</vt:lpstr>
      <vt:lpstr>ОРНАМЕНТ С ЯГОДКАМИ И ЛИСТОЧКАМИ</vt:lpstr>
      <vt:lpstr>Слайд 15</vt:lpstr>
    </vt:vector>
  </TitlesOfParts>
  <Company>SEKTOR LTD Ink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Легенда</dc:title>
  <dc:creator>Пользователь User</dc:creator>
  <cp:lastModifiedBy>Никита</cp:lastModifiedBy>
  <cp:revision>53</cp:revision>
  <dcterms:created xsi:type="dcterms:W3CDTF">2008-10-28T11:07:07Z</dcterms:created>
  <dcterms:modified xsi:type="dcterms:W3CDTF">2013-09-24T16:33:12Z</dcterms:modified>
</cp:coreProperties>
</file>