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86" r:id="rId2"/>
    <p:sldId id="265" r:id="rId3"/>
    <p:sldId id="268" r:id="rId4"/>
    <p:sldId id="273" r:id="rId5"/>
    <p:sldId id="274" r:id="rId6"/>
    <p:sldId id="309" r:id="rId7"/>
    <p:sldId id="281" r:id="rId8"/>
    <p:sldId id="282" r:id="rId9"/>
    <p:sldId id="283" r:id="rId10"/>
    <p:sldId id="285" r:id="rId11"/>
    <p:sldId id="276" r:id="rId12"/>
    <p:sldId id="31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70" autoAdjust="0"/>
  </p:normalViewPr>
  <p:slideViewPr>
    <p:cSldViewPr>
      <p:cViewPr varScale="1">
        <p:scale>
          <a:sx n="67" d="100"/>
          <a:sy n="67" d="100"/>
        </p:scale>
        <p:origin x="-606" y="3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10000">
        <p14:honeycomb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10000">
        <p14:honeycomb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10000">
        <p14:honeycomb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10000">
        <p14:honeycomb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10000">
        <p14:honeycomb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10000">
        <p14:honeycomb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10000">
        <p14:honeycomb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10000">
        <p14:honeycomb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10000">
        <p14:honeycomb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10000">
        <p14:honeycomb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10000">
        <p14:honeycomb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mc:AlternateContent xmlns:mc="http://schemas.openxmlformats.org/markup-compatibility/2006" xmlns:p14="http://schemas.microsoft.com/office/powerpoint/2010/main">
    <mc:Choice Requires="p14">
      <p:transition spd="slow" p14:dur="4400" advClick="0" advTm="10000">
        <p14:honeycomb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13068944" y="6525344"/>
            <a:ext cx="144016" cy="432048"/>
          </a:xfrm>
        </p:spPr>
        <p:txBody>
          <a:bodyPr/>
          <a:lstStyle/>
          <a:p>
            <a:pPr marL="0" lvl="0" indent="0" algn="ctr">
              <a:spcBef>
                <a:spcPct val="20000"/>
              </a:spcBef>
              <a:spcAft>
                <a:spcPts val="300"/>
              </a:spcAft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3568" y="620688"/>
            <a:ext cx="7632848" cy="5400600"/>
          </a:xfrm>
        </p:spPr>
        <p:txBody>
          <a:bodyPr>
            <a:normAutofit fontScale="47500" lnSpcReduction="20000"/>
          </a:bodyPr>
          <a:lstStyle/>
          <a:p>
            <a:pPr algn="ctr"/>
            <a:endParaRPr lang="ru-RU" sz="7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7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7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Презентация </a:t>
            </a:r>
            <a:r>
              <a:rPr lang="ru-RU" sz="7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работе с    </a:t>
            </a:r>
            <a:r>
              <a:rPr lang="ru-RU" sz="7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родителями</a:t>
            </a:r>
            <a:endParaRPr lang="ru-RU" sz="7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7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7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Тема </a:t>
            </a:r>
            <a:r>
              <a:rPr lang="ru-RU" sz="7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презентации</a:t>
            </a:r>
            <a:r>
              <a:rPr lang="ru-RU" sz="72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7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«Система </a:t>
            </a:r>
            <a:r>
              <a:rPr lang="ru-RU" sz="7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взаимодействия с родителями, способствующая установлению   партнерских отношений в </a:t>
            </a:r>
            <a:r>
              <a:rPr lang="ru-RU" sz="72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воспитании </a:t>
            </a:r>
            <a:r>
              <a:rPr lang="ru-RU" sz="7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детей»     </a:t>
            </a:r>
            <a:endParaRPr lang="ru-RU" sz="7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7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 flipV="1">
            <a:off x="10908704" y="5949280"/>
            <a:ext cx="144016" cy="7200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122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:dissolve/>
      </p:transition>
    </mc:Choice>
    <mc:Fallback xmlns="">
      <p:transition spd="slow" advClick="0" advTm="10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11484768" y="4372168"/>
            <a:ext cx="144016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569688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3000" b="1" dirty="0">
                <a:solidFill>
                  <a:schemeClr val="accent1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родителей всегда актуальны те проблемы, которые связаны:</a:t>
            </a:r>
          </a:p>
          <a:p>
            <a:pPr marL="4572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-с физическим и психическим здоровьем детей;</a:t>
            </a:r>
          </a:p>
          <a:p>
            <a:pPr marL="4572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-с вопросами общения родителей и детей;</a:t>
            </a:r>
          </a:p>
          <a:p>
            <a:pPr marL="4572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-с интеллектуальным развитием ребенка;</a:t>
            </a:r>
          </a:p>
          <a:p>
            <a:pPr marL="4572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-с обучением родителей конкретным  знаниям и умениям;</a:t>
            </a:r>
          </a:p>
          <a:p>
            <a:pPr marL="4572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-с положительным опытом семейного воспитания.</a:t>
            </a: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9859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10000">
        <p14:vortex dir="r"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08904" y="3140968"/>
            <a:ext cx="72008" cy="1150064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" indent="0" algn="ctr">
              <a:spcAft>
                <a:spcPts val="1000"/>
              </a:spcAft>
              <a:buNone/>
            </a:pPr>
            <a:r>
              <a:rPr lang="ru-RU" sz="40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Ф</a:t>
            </a:r>
            <a:r>
              <a:rPr lang="ru-RU" sz="40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ормы </a:t>
            </a:r>
            <a:r>
              <a:rPr lang="ru-RU" sz="40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работы </a:t>
            </a:r>
            <a:r>
              <a:rPr lang="ru-RU" sz="40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с родителями</a:t>
            </a:r>
            <a:endParaRPr lang="ru-RU" sz="4000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06550" y="4272267"/>
            <a:ext cx="2376264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групповые и общие родительские собрания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3476715" y="2027800"/>
            <a:ext cx="2160240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совместные праздники и досуги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6037312" y="4164254"/>
            <a:ext cx="2135088" cy="14249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наглядная агитация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134842" y="5085184"/>
            <a:ext cx="2543682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Дни открытых дверей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273120" y="2348880"/>
            <a:ext cx="2880319" cy="14184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Индивидуальные и групповые </a:t>
            </a:r>
            <a:r>
              <a:rPr lang="ru-RU" dirty="0" err="1" smtClean="0"/>
              <a:t>консультациии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6037312" y="2621058"/>
            <a:ext cx="2567136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анкетирование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195736" y="1700808"/>
            <a:ext cx="122413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508104" y="1700808"/>
            <a:ext cx="1596752" cy="920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5" idx="0"/>
          </p:cNvCxnSpPr>
          <p:nvPr/>
        </p:nvCxnSpPr>
        <p:spPr>
          <a:xfrm>
            <a:off x="4463526" y="1694502"/>
            <a:ext cx="93309" cy="3332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220072" y="1700808"/>
            <a:ext cx="1086408" cy="25714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4" idx="7"/>
          </p:cNvCxnSpPr>
          <p:nvPr/>
        </p:nvCxnSpPr>
        <p:spPr>
          <a:xfrm flipH="1">
            <a:off x="2534818" y="1700808"/>
            <a:ext cx="1317102" cy="27929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139952" y="1700808"/>
            <a:ext cx="144016" cy="33843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11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14:prism isContent="1"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7622232" cy="7056784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Цель психолого-педагогического просвещения, образования родителей </a:t>
            </a:r>
            <a:r>
              <a:rPr lang="ru-RU" sz="2400" dirty="0">
                <a:solidFill>
                  <a:prstClr val="black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 помочь родителям правильно выстроить свои взаимоотношения с детьми, что будет способствовать полноценному развитию ребенка и позитивной самореализации родителей. Родительский всеобуч становится для родителей не дополнительной обязанностью, а возможностью найти  ответ на интересующий  вопрос воспитания, помощь и поддержку в трудной жизненной ситуации, поделиться положительным опытом семейного воспитания, утвердиться в своих правильных позициях либо подкорректировать ошибки в воспитании.</a:t>
            </a:r>
            <a:r>
              <a:rPr lang="ru-RU" sz="24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24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59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10000">
        <p:blinds dir="vert"/>
      </p:transition>
    </mc:Choice>
    <mc:Fallback xmlns="">
      <p:transition spd="slow" advClick="0" advTm="1000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11340752" y="4372168"/>
            <a:ext cx="144016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692696"/>
            <a:ext cx="7992888" cy="4410824"/>
          </a:xfrm>
        </p:spPr>
        <p:txBody>
          <a:bodyPr>
            <a:noAutofit/>
          </a:bodyPr>
          <a:lstStyle/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200" dirty="0" smtClean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Работа </a:t>
            </a:r>
            <a:r>
              <a:rPr lang="ru-RU" sz="3200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с родителями 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– 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это сложная и важная часть деятельности педагога, включающая повышение уровня педагогических знаний, умений и навыков родителей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</a:p>
          <a:p>
            <a:pPr marL="45720" indent="0" algn="ctr">
              <a:buNone/>
            </a:pP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Помощь 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педагогов в семейном 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воспитании нужна  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для создания необходимых условий правильного воспитания детей; взаимодействие воспитателей и родителей в процессе развития дете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й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62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10000">
        <p:blinds dir="vert"/>
      </p:transition>
    </mc:Choice>
    <mc:Fallback xmlns="">
      <p:transition spd="slow" advClick="0" advTm="1000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Шестиугольник 1"/>
          <p:cNvSpPr/>
          <p:nvPr/>
        </p:nvSpPr>
        <p:spPr>
          <a:xfrm>
            <a:off x="3352027" y="2706223"/>
            <a:ext cx="2808312" cy="2016224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Calibri"/>
                <a:ea typeface="Times New Roman"/>
                <a:cs typeface="Times New Roman"/>
              </a:rPr>
              <a:t>основные задачи, стоящие перед дошкольным учреждением в работе с родителями:</a:t>
            </a:r>
            <a:br>
              <a:rPr lang="ru-RU" sz="1600" b="1" dirty="0">
                <a:solidFill>
                  <a:schemeClr val="bg1"/>
                </a:solidFill>
                <a:latin typeface="Calibri"/>
                <a:ea typeface="Times New Roman"/>
                <a:cs typeface="Times New Roman"/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Ромб 2"/>
          <p:cNvSpPr/>
          <p:nvPr/>
        </p:nvSpPr>
        <p:spPr>
          <a:xfrm>
            <a:off x="251520" y="548680"/>
            <a:ext cx="2448272" cy="2592288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Calibri"/>
                <a:ea typeface="Times New Roman"/>
                <a:cs typeface="Times New Roman"/>
              </a:rPr>
              <a:t> </a:t>
            </a:r>
            <a:r>
              <a:rPr lang="ru-RU" sz="1600" b="1" dirty="0">
                <a:solidFill>
                  <a:schemeClr val="bg1"/>
                </a:solidFill>
                <a:latin typeface="Calibri"/>
                <a:ea typeface="Times New Roman"/>
                <a:cs typeface="Times New Roman"/>
              </a:rPr>
              <a:t>изучение семей </a:t>
            </a:r>
            <a:r>
              <a:rPr lang="ru-RU" sz="1600" b="1" dirty="0" smtClean="0">
                <a:solidFill>
                  <a:schemeClr val="bg1"/>
                </a:solidFill>
                <a:latin typeface="Calibri"/>
                <a:ea typeface="Times New Roman"/>
                <a:cs typeface="Times New Roman"/>
              </a:rPr>
              <a:t>детей</a:t>
            </a:r>
            <a:r>
              <a:rPr lang="ru-RU" sz="1600" b="1" dirty="0">
                <a:solidFill>
                  <a:schemeClr val="bg1"/>
                </a:solidFill>
                <a:latin typeface="Calibri"/>
                <a:ea typeface="Times New Roman"/>
                <a:cs typeface="Times New Roman"/>
              </a:rPr>
              <a:t/>
            </a:r>
            <a:br>
              <a:rPr lang="ru-RU" sz="1600" b="1" dirty="0">
                <a:solidFill>
                  <a:schemeClr val="bg1"/>
                </a:solidFill>
                <a:latin typeface="Calibri"/>
                <a:ea typeface="Times New Roman"/>
                <a:cs typeface="Times New Roman"/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Ромб 3"/>
          <p:cNvSpPr/>
          <p:nvPr/>
        </p:nvSpPr>
        <p:spPr>
          <a:xfrm>
            <a:off x="5940152" y="548680"/>
            <a:ext cx="2592288" cy="280831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Calibri"/>
                <a:ea typeface="Times New Roman"/>
                <a:cs typeface="Times New Roman"/>
              </a:rPr>
              <a:t>изучение </a:t>
            </a:r>
            <a:r>
              <a:rPr lang="ru-RU" sz="1600" b="1" dirty="0">
                <a:solidFill>
                  <a:schemeClr val="bg1"/>
                </a:solidFill>
                <a:latin typeface="Calibri"/>
                <a:ea typeface="Times New Roman"/>
                <a:cs typeface="Times New Roman"/>
              </a:rPr>
              <a:t>семейного опыта воспитания и обучения </a:t>
            </a:r>
            <a:r>
              <a:rPr lang="ru-RU" sz="1600" b="1" dirty="0" smtClean="0">
                <a:solidFill>
                  <a:schemeClr val="bg1"/>
                </a:solidFill>
                <a:latin typeface="Calibri"/>
                <a:ea typeface="Times New Roman"/>
                <a:cs typeface="Times New Roman"/>
              </a:rPr>
              <a:t>детей</a:t>
            </a:r>
            <a:r>
              <a:rPr lang="ru-RU" sz="16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alibri"/>
                <a:ea typeface="Times New Roman"/>
                <a:cs typeface="Times New Roman"/>
              </a:rPr>
              <a:t/>
            </a:r>
            <a:br>
              <a:rPr lang="ru-RU" sz="16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alibri"/>
                <a:ea typeface="Times New Roman"/>
                <a:cs typeface="Times New Roman"/>
              </a:rPr>
            </a:br>
            <a:endParaRPr lang="ru-RU" sz="16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Ромб 4"/>
          <p:cNvSpPr/>
          <p:nvPr/>
        </p:nvSpPr>
        <p:spPr>
          <a:xfrm>
            <a:off x="251520" y="3714335"/>
            <a:ext cx="2916832" cy="2979338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Calibri"/>
                <a:ea typeface="Times New Roman"/>
                <a:cs typeface="Times New Roman"/>
              </a:rPr>
              <a:t>привлечение </a:t>
            </a:r>
            <a:r>
              <a:rPr lang="ru-RU" sz="1600" b="1" dirty="0">
                <a:solidFill>
                  <a:schemeClr val="bg1"/>
                </a:solidFill>
                <a:latin typeface="Calibri"/>
                <a:ea typeface="Times New Roman"/>
                <a:cs typeface="Times New Roman"/>
              </a:rPr>
              <a:t>родителей к активному участию в деятельности дошкольного учреждения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6" name="Ромб 5"/>
          <p:cNvSpPr/>
          <p:nvPr/>
        </p:nvSpPr>
        <p:spPr>
          <a:xfrm>
            <a:off x="5940153" y="3992095"/>
            <a:ext cx="2952328" cy="2701578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просвещение 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родителей в области педагогики и детской психологии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 flipV="1">
            <a:off x="1907704" y="2492896"/>
            <a:ext cx="1584176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2051720" y="4293096"/>
            <a:ext cx="158417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5940152" y="2348880"/>
            <a:ext cx="108012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940152" y="4293096"/>
            <a:ext cx="108012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 flipV="1">
            <a:off x="1907704" y="2492896"/>
            <a:ext cx="1584176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6043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0000">
        <p:checker/>
      </p:transition>
    </mc:Choice>
    <mc:Fallback xmlns="">
      <p:transition spd="slow" advClick="0" advTm="1000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13717016" y="4293096"/>
            <a:ext cx="72008" cy="2016224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340768"/>
            <a:ext cx="8424936" cy="4032448"/>
          </a:xfrm>
        </p:spPr>
        <p:txBody>
          <a:bodyPr>
            <a:normAutofit fontScale="70000" lnSpcReduction="20000"/>
          </a:bodyPr>
          <a:lstStyle/>
          <a:p>
            <a:pPr marL="45720" lvl="0" indent="0" algn="ctr">
              <a:lnSpc>
                <a:spcPct val="115000"/>
              </a:lnSpc>
              <a:spcAft>
                <a:spcPts val="1000"/>
              </a:spcAft>
              <a:buClr>
                <a:srgbClr val="F14124">
                  <a:lumMod val="75000"/>
                </a:srgbClr>
              </a:buClr>
              <a:buNone/>
            </a:pPr>
            <a:r>
              <a:rPr lang="ru-RU" sz="41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Большая </a:t>
            </a:r>
            <a:r>
              <a:rPr lang="ru-RU" sz="4100" b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часть родителей- непрофессиональные воспитатели, им требуется квалифицированная педагогическая , психологическая помощь в решение проблем воспитания, в установлении добросердечных  отношений с детьми, с одной стороны, и с возрастанием образовательного уровня некоторой части родителей, считающих </a:t>
            </a:r>
            <a:r>
              <a:rPr lang="ru-RU" sz="41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непогрешимыми </a:t>
            </a:r>
            <a:r>
              <a:rPr lang="ru-RU" sz="4100" b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их педагогические позиции, с другой стороны</a:t>
            </a:r>
            <a:r>
              <a:rPr lang="ru-RU" sz="35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966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24928" y="4372168"/>
            <a:ext cx="144016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7632848" cy="5289768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400" dirty="0" smtClean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400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привлечения родителей к деятельности дошкольного учреждения разработана специальная методика, которая включает 3 этапа:</a:t>
            </a:r>
          </a:p>
          <a:p>
            <a:pPr marL="45720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этап- актуализация потребностей родителей в образовании собственного ребенка;</a:t>
            </a:r>
          </a:p>
          <a:p>
            <a:pPr marL="45720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этап- педагогическое просвещение  родителей как заказчиков на образовательные услуги в дошкольном учреждении;</a:t>
            </a:r>
          </a:p>
          <a:p>
            <a:pPr marL="45720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этап- партнерство педагогов и родителей в деятельности дошкольного учреждения, в основу которого заложены идеи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гуманизации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отношений, приоритет общечеловеческих ценностей с акцентом на личностно-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деятельностный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подход.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344780"/>
      </p:ext>
    </p:extLst>
  </p:cSld>
  <p:clrMapOvr>
    <a:masterClrMapping/>
  </p:clrMapOvr>
  <p:transition spd="slow" advClick="0" advTm="10000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12276854" y="4347387"/>
            <a:ext cx="72009" cy="45719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076256" cy="3474720"/>
          </a:xfrm>
        </p:spPr>
        <p:txBody>
          <a:bodyPr>
            <a:normAutofit/>
          </a:bodyPr>
          <a:lstStyle/>
          <a:p>
            <a:pPr marL="640080" lvl="2" indent="0" algn="ctr">
              <a:buNone/>
            </a:pPr>
            <a:r>
              <a:rPr lang="ru-RU" sz="3600" b="1" dirty="0" smtClean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Основные блоки по работе с родителями</a:t>
            </a:r>
            <a:endParaRPr lang="ru-RU" sz="3600" b="1" dirty="0">
              <a:solidFill>
                <a:srgbClr val="0070C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1763688" y="1844824"/>
            <a:ext cx="201622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292080" y="1844824"/>
            <a:ext cx="122413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498897" y="2408311"/>
            <a:ext cx="2621904" cy="19798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15000"/>
              </a:lnSpc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Педагогическое просвещение родителей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327556" y="2408311"/>
            <a:ext cx="2741042" cy="19798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Включение родителей в деятельность ДОУ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79512" y="5085184"/>
            <a:ext cx="3096344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15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Повышение педагогической грамотности родителей</a:t>
            </a: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1547664" y="4388113"/>
            <a:ext cx="0" cy="6970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5076056" y="5085184"/>
            <a:ext cx="3240360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Times New Roman"/>
                <a:cs typeface="Times New Roman" pitchFamily="18" charset="0"/>
              </a:rPr>
              <a:t>Создание условий для включения родителей в планирование, организацию и контроль за деятельностью ДОУ.</a:t>
            </a: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6696236" y="4388113"/>
            <a:ext cx="1841" cy="6970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22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84768" y="4372168"/>
            <a:ext cx="72008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692696"/>
            <a:ext cx="6400800" cy="3474720"/>
          </a:xfrm>
        </p:spPr>
        <p:txBody>
          <a:bodyPr>
            <a:normAutofit fontScale="25000" lnSpcReduction="20000"/>
          </a:bodyPr>
          <a:lstStyle/>
          <a:p>
            <a:pPr marL="45720" indent="0" algn="ctr">
              <a:buNone/>
            </a:pPr>
            <a:r>
              <a:rPr lang="ru-RU" sz="8600" b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DejaVu Sans"/>
                <a:cs typeface="Times New Roman" pitchFamily="18" charset="0"/>
              </a:rPr>
              <a:t>ПАМЯТКА ДЛЯ ВОСПИТАТЕЛЯ</a:t>
            </a:r>
            <a:br>
              <a:rPr lang="ru-RU" sz="8600" b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DejaVu Sans"/>
                <a:cs typeface="Times New Roman" pitchFamily="18" charset="0"/>
              </a:rPr>
            </a:br>
            <a:r>
              <a:rPr lang="ru-RU" sz="8600" b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DejaVu Sans"/>
                <a:cs typeface="Times New Roman" pitchFamily="18" charset="0"/>
              </a:rPr>
              <a:t>Рекомендации для вовлечения родителей в совместную </a:t>
            </a:r>
            <a:r>
              <a:rPr lang="ru-RU" sz="8600" b="1" dirty="0" smtClean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DejaVu Sans"/>
                <a:cs typeface="Times New Roman" pitchFamily="18" charset="0"/>
              </a:rPr>
              <a:t>деятельность</a:t>
            </a:r>
          </a:p>
          <a:p>
            <a:pPr marL="0" lvl="0" indent="0" fontAlgn="base">
              <a:spcAft>
                <a:spcPct val="0"/>
              </a:spcAft>
              <a:buClrTx/>
              <a:buSzTx/>
              <a:buNone/>
            </a:pPr>
            <a:r>
              <a:rPr lang="ru-RU" sz="8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Важно </a:t>
            </a:r>
            <a:r>
              <a:rPr lang="ru-RU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создать и использовать возможности для доверительного общения.</a:t>
            </a:r>
          </a:p>
          <a:p>
            <a:pPr marL="0" lvl="0" indent="0" fontAlgn="base">
              <a:spcAft>
                <a:spcPct val="0"/>
              </a:spcAft>
              <a:buClrTx/>
              <a:buSzTx/>
              <a:buNone/>
            </a:pP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*Нужно </a:t>
            </a:r>
            <a:r>
              <a:rPr lang="ru-RU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использовать различные виды деятельности и обмениваться информацией друг с другом.</a:t>
            </a:r>
          </a:p>
          <a:p>
            <a:pPr marL="0" lvl="0" indent="0" fontAlgn="base">
              <a:spcAft>
                <a:spcPct val="0"/>
              </a:spcAft>
              <a:buClrTx/>
              <a:buSzTx/>
              <a:buNone/>
            </a:pP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*Уделять </a:t>
            </a:r>
            <a:r>
              <a:rPr lang="ru-RU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время для совместных дискуссий с семьями.</a:t>
            </a:r>
          </a:p>
          <a:p>
            <a:pPr marL="0" lvl="0" indent="0" fontAlgn="base">
              <a:spcAft>
                <a:spcPct val="0"/>
              </a:spcAft>
              <a:buClrTx/>
              <a:buSzTx/>
              <a:buNone/>
            </a:pP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*Создавать </a:t>
            </a:r>
            <a:r>
              <a:rPr lang="ru-RU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разные клубы (по интересам).</a:t>
            </a:r>
          </a:p>
          <a:p>
            <a:pPr marL="0" lvl="0" indent="0" fontAlgn="base">
              <a:spcAft>
                <a:spcPct val="0"/>
              </a:spcAft>
              <a:buClrTx/>
              <a:buSzTx/>
              <a:buNone/>
            </a:pP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*Стараться </a:t>
            </a:r>
            <a:r>
              <a:rPr lang="ru-RU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внимательно слушать.</a:t>
            </a:r>
          </a:p>
          <a:p>
            <a:pPr marL="0" lvl="0" indent="0" fontAlgn="base">
              <a:spcAft>
                <a:spcPct val="0"/>
              </a:spcAft>
              <a:buClrTx/>
              <a:buSzTx/>
              <a:buNone/>
            </a:pP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*Важно </a:t>
            </a:r>
            <a:r>
              <a:rPr lang="ru-RU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вносить большое количество интересных ролей для родителей</a:t>
            </a:r>
            <a:r>
              <a:rPr lang="ru-RU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41418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14:prism isContent="1"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84768" y="4372168"/>
            <a:ext cx="72008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71600" y="692696"/>
            <a:ext cx="6472808" cy="3690744"/>
          </a:xfrm>
        </p:spPr>
        <p:txBody>
          <a:bodyPr>
            <a:normAutofit fontScale="25000" lnSpcReduction="20000"/>
          </a:bodyPr>
          <a:lstStyle/>
          <a:p>
            <a:pPr marL="0" lvl="0" indent="0" algn="ctr" fontAlgn="base">
              <a:spcAft>
                <a:spcPct val="0"/>
              </a:spcAft>
              <a:buClrTx/>
              <a:buSzTx/>
              <a:buNone/>
            </a:pPr>
            <a:r>
              <a:rPr lang="ru-RU" sz="9600" b="1" dirty="0" smtClean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DejaVu Sans"/>
                <a:cs typeface="Times New Roman" pitchFamily="18" charset="0"/>
              </a:rPr>
              <a:t>Советы</a:t>
            </a:r>
            <a:r>
              <a:rPr lang="ru-RU" sz="9600" b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DejaVu Sans"/>
                <a:cs typeface="Times New Roman" pitchFamily="18" charset="0"/>
              </a:rPr>
              <a:t>, которые помогут активизировать участие </a:t>
            </a:r>
            <a:r>
              <a:rPr lang="ru-RU" sz="9600" b="1" dirty="0" smtClean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DejaVu Sans"/>
                <a:cs typeface="Times New Roman" pitchFamily="18" charset="0"/>
              </a:rPr>
              <a:t>родителей:</a:t>
            </a:r>
            <a:endParaRPr lang="ru-RU" sz="9600" dirty="0">
              <a:solidFill>
                <a:srgbClr val="0070C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-Проявляйте </a:t>
            </a:r>
            <a:r>
              <a:rPr lang="ru-RU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взаимное уважение друг к другу. </a:t>
            </a: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-Поощряйте </a:t>
            </a:r>
            <a:r>
              <a:rPr lang="ru-RU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инициативу, творчество и фантазию родителей, помогайте им.</a:t>
            </a: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-Привлекайте </a:t>
            </a:r>
            <a:r>
              <a:rPr lang="ru-RU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родителей, к занимательным мероприятиям детского сада и группы.</a:t>
            </a: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-Используйте </a:t>
            </a:r>
            <a:r>
              <a:rPr lang="ru-RU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разнообразные виды участия родителей, проявляйте чуткость и понимание.</a:t>
            </a: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-Помните</a:t>
            </a:r>
            <a:r>
              <a:rPr lang="ru-RU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!!! У всех людей - разные ресурсы и образ жизни. Что свойственно одному человеку, не подходит другому.</a:t>
            </a: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-Позвольте </a:t>
            </a:r>
            <a:r>
              <a:rPr lang="ru-RU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родителям самим выбирать, какую помощь они могут оказать детскому саду.</a:t>
            </a: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-Доводите </a:t>
            </a:r>
            <a:r>
              <a:rPr lang="ru-RU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 сведения родителей, что их участие в жизни ДОУ и группы ценится, а      любая помощь с их стороны приветствуется.</a:t>
            </a: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-Говорите  </a:t>
            </a:r>
            <a:r>
              <a:rPr lang="ru-RU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семьям о надеждах, возлагаемых воспитателями на родителей.</a:t>
            </a: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-Будьте </a:t>
            </a:r>
            <a:r>
              <a:rPr lang="ru-RU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терпеливыми к ним.</a:t>
            </a:r>
          </a:p>
          <a:p>
            <a:endParaRPr lang="ru-RU" sz="6000" dirty="0" smtClean="0">
              <a:solidFill>
                <a:srgbClr val="0000FF"/>
              </a:solidFill>
              <a:latin typeface="Arial" pitchFamily="34" charset="0"/>
              <a:ea typeface="DejaVu Sans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4950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14:ferris dir="l"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12492880" y="4372168"/>
            <a:ext cx="72008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836712"/>
            <a:ext cx="6400800" cy="3474720"/>
          </a:xfrm>
        </p:spPr>
        <p:txBody>
          <a:bodyPr>
            <a:noAutofit/>
          </a:bodyPr>
          <a:lstStyle/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Делайте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ударения на сильные стороны семьи и давайте положительные оценки.</a:t>
            </a: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Поддерживайте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тесные контакты. </a:t>
            </a: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Высказывайте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свою признательность им.</a:t>
            </a: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Напоминайте родителям, что вы рады любому их участию.</a:t>
            </a: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Постарайтесь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заинтересовать и привлечь всю семью.</a:t>
            </a: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Поощряйте посещаемость родительских собраний.</a:t>
            </a: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Сохраняйте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конфиденциальность любой информации.</a:t>
            </a: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Обучайтесь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навыкам сотрудничества.</a:t>
            </a:r>
          </a:p>
          <a:p>
            <a:pPr marL="0" lvl="0" indent="0" algn="just" fontAlgn="base">
              <a:spcAft>
                <a:spcPct val="0"/>
              </a:spcAft>
              <a:buClrTx/>
              <a:buSzTx/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Создавайте совместные развивающие занятия с родителями и детьми для укрепления их взаимопонимания</a:t>
            </a:r>
          </a:p>
        </p:txBody>
      </p:sp>
    </p:spTree>
    <p:extLst>
      <p:ext uri="{BB962C8B-B14F-4D97-AF65-F5344CB8AC3E}">
        <p14:creationId xmlns:p14="http://schemas.microsoft.com/office/powerpoint/2010/main" val="1752131249"/>
      </p:ext>
    </p:extLst>
  </p:cSld>
  <p:clrMapOvr>
    <a:masterClrMapping/>
  </p:clrMapOvr>
  <p:transition spd="slow" advClick="0" advTm="10000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601</TotalTime>
  <Words>552</Words>
  <Application>Microsoft Office PowerPoint</Application>
  <PresentationFormat>Экран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Цель психолого-педагогического просвещения, образования родителей - помочь родителям правильно выстроить свои взаимоотношения с детьми, что будет способствовать полноценному развитию ребенка и позитивной самореализации родителей. Родительский всеобуч становится для родителей не дополнительной обязанностью, а возможностью найти  ответ на интересующий  вопрос воспитания, помощь и поддержку в трудной жизненной ситуации, поделиться положительным опытом семейного воспитания, утвердиться в своих правильных позициях либо подкорректировать ошибки в воспитании.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взаимодействия с родителями, способствующая установлению   партнерских отношений в воспитании детей</dc:title>
  <dc:creator>12345</dc:creator>
  <cp:lastModifiedBy>12345</cp:lastModifiedBy>
  <cp:revision>73</cp:revision>
  <dcterms:created xsi:type="dcterms:W3CDTF">2013-02-06T17:52:01Z</dcterms:created>
  <dcterms:modified xsi:type="dcterms:W3CDTF">2013-09-22T19:16:19Z</dcterms:modified>
</cp:coreProperties>
</file>