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3F20B-7CA7-47C8-9A68-34005E860991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E06F25-BEF1-4800-B895-C4B99B35DC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ru-RU" sz="1200" b="1" i="0" u="none" strike="noStrik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Общая характеристика занятий.</a:t>
            </a:r>
            <a:endParaRPr lang="ru-RU" sz="1200" b="1" i="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 70-е гг. встал вопрос об активизации познавательной дея­тельности учащихся школ, преодолении противоречия искусствен­ного расчленения по предметному признаку. Ученик не воспринимал целостно ни учебный материал, ни картину окружающего мира. Это привело к активному поиску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межпредметных</a:t>
            </a:r>
            <a:r>
              <a:rPr lang="ru-RU" sz="1200" b="0" i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связей, использованию их в дифференцированном обучении. В данный момент встает вопрос об использовании интегративного подхода к образованию детей дошкольного возраста, организации интег­рированных занятий. Потребность в этом объясняется целым рядом причин.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Мир, окружающий детей, познается ими в своем многообразии и единстве, а зачастую разделы дошкольной образовательной программы, направленные на изучение отдельных явлений этого единства, не дают представления о целом явлении, дробя его на разрозненные фрагменты.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Интегрированные занятия развивают потенциал самих воспитанников, побуждают к активному познанию окружающей действительности, осмыслению и нахождению причинно-следственных связей, развитию логики, мышления, коммуникативных способностей.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Форма проведения интегрированных занятий нестандартна, интересна. Использование различных видов работы в течение занятия поддерживает внимание воспитанников на высоком уровне, что позволяет говорить о достаточной эффективности занятий. Интегрированные занятия раскрывают значительные педагогические возможности, снимают утомляемость, перенапряжение воспитанников за счет переключения на разнообразные виды деятельности, ощутимо повышают познавательный интерес, служат развитию воображения, внимания, мышления, речи и памяти.</a:t>
            </a:r>
          </a:p>
          <a:p>
            <a:pPr lvl="0"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Интеграция в современном обществе объясняет необходимость интеграции в образовании. Современному обществу необходимы высококлассные, хорошо подготовленные специалисты. Для удовлетворения этой потребности подготовку образованных специалистов необходимо начинать с детского сада, младших классов, чему и способствует интеграция в ДОУ, начальной школе.</a:t>
            </a:r>
          </a:p>
          <a:p>
            <a:pPr lvl="0"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 счет усиления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межпредметных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связей высвобождаются часы, которые можно использовать для изучения иностранного языка, изобразительного искусства, музыки, для развивающей деятельности воспитанников, а также дополнительных занятий практической направленности.</a:t>
            </a:r>
          </a:p>
          <a:p>
            <a:pPr lvl="0"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Интеграция дает возможность для самореализации, самовыражения, творчества педагога, способствует раскрытию его способностей [24]. «Миру сегодня не достает своего собственного образа, потому что этот образ может быть сформирован при помо­щи универсальной системы значений — синтеза» [40, с. 26]. Осуществленный на этом уровне синтез как взаимодействие, соединение (интеграция) выступает основным принципом построения содержания и приводит к такому важному познавательному результату, как формирование целостной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естественно-научной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картины мира. Это ведет к появлению качественно нового типа знаний, находящего выражение в общенаучных понятиях, категориях, подходах.</a:t>
            </a:r>
          </a:p>
          <a:p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b="0" i="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endParaRPr lang="ru-RU" b="0" i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06F25-BEF1-4800-B895-C4B99B35DC9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методической литературе по дошкольному образованию нет четкого определения особенностей комбинированных, комплекс­ных и интегрированных видов занятий, часто одно подменяется другим или интегрированное занятие путают с комплексным, ком­бинированным.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Интегрированное занятие отличается от традиционного исполь­зованием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межпредметных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связей, предусматривающих лишь эпи­зодическое включение материала других предметов. Предметом анализа в нем выступают многоплановые объекты, информация о сущности которых содержится в различных программах или раз­делах программы.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Н.Е. Васюкова, О.И. Чехонина дают следующую характеристику данным видам занятий.</a:t>
            </a:r>
          </a:p>
          <a:p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Комбинированное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— сочетание разных видов деятельности или нескольких дидактических задач, не имеющих логических связей между собой (после рисования идет подвижная игра).</a:t>
            </a:r>
          </a:p>
          <a:p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Комплексное —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реализация задач средствами разных видов дея­тельности при ассоциативных связях между ними (беседа о пра­вилах пожарной безопасности переходит в рисование плаката по теме или в игру «Пожарные на учении»). При этом один вид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­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41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тельности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доминирует, а второй его дополняет, создает эмоцио­нальный настрой.</a:t>
            </a:r>
          </a:p>
          <a:p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Интегрированные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— соединяют знания из разных образователь­ных областей на равноправной основе, дополняя друг друга (рас­сматривание такого понятия, как «настроение» через произведе­ния музыки, литературы, живописи). При этом на занятии воспи­татель имеет возможность решить несколько задач развития. По сути, понятие «интегрированное занятие» рассматривается более широко, чем некая организованная форма обучения детей, имею­щая фиксированное время и место в режиме дня [8].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форме интегрированных занятий целесо­образно проводить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обобщающие занятия,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 которых будут рас­крыты проблемы, наиболее важные для двух или нескольких разделов.</a:t>
            </a:r>
          </a:p>
          <a:p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06F25-BEF1-4800-B895-C4B99B35DC9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733800"/>
            <a:ext cx="8229600" cy="2273491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Интегрированные занятия в образовательном процессе ДОУ.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МБДОУ «Киреевский детский сад комбинированного вида №6 «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Алёнушка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  муниципального образования Киреевский район.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85800" y="1828800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Мастер-класс инструктора по ФК </a:t>
            </a:r>
            <a:b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Разумовой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Е.В.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838200" y="5334000"/>
            <a:ext cx="7696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38200" y="4267200"/>
            <a:ext cx="7696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38200" y="3200400"/>
            <a:ext cx="7696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38200" y="2209800"/>
            <a:ext cx="7696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38200" y="1219200"/>
            <a:ext cx="7696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3400" y="1143000"/>
            <a:ext cx="8153400" cy="486429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сложность отбора учебного материала;</a:t>
            </a:r>
          </a:p>
          <a:p>
            <a:pPr>
              <a:lnSpc>
                <a:spcPct val="90000"/>
              </a:lnSpc>
              <a:buNone/>
            </a:pPr>
            <a:endParaRPr lang="ru-RU" sz="21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endParaRPr lang="ru-RU" sz="21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подробное структурирование занятия;</a:t>
            </a:r>
          </a:p>
          <a:p>
            <a:pPr>
              <a:lnSpc>
                <a:spcPct val="90000"/>
              </a:lnSpc>
              <a:buNone/>
            </a:pPr>
            <a:endParaRPr lang="ru-RU" sz="21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endParaRPr lang="ru-RU" sz="21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проблема личной совместимости педагогов;</a:t>
            </a:r>
          </a:p>
          <a:p>
            <a:pPr>
              <a:lnSpc>
                <a:spcPct val="90000"/>
              </a:lnSpc>
              <a:buNone/>
            </a:pPr>
            <a:endParaRPr lang="ru-RU" sz="21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endParaRPr lang="ru-RU" sz="21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общий подход к оценке знаний и умений детей;</a:t>
            </a:r>
          </a:p>
          <a:p>
            <a:pPr>
              <a:lnSpc>
                <a:spcPct val="90000"/>
              </a:lnSpc>
              <a:buNone/>
            </a:pPr>
            <a:endParaRPr lang="ru-RU" sz="21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endParaRPr lang="ru-RU" sz="21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согласованное применение одинаковых терминов и понятий.</a:t>
            </a:r>
          </a:p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i="1" u="sng" dirty="0" smtClean="0">
                <a:latin typeface="Times New Roman" pitchFamily="18" charset="0"/>
                <a:cs typeface="Times New Roman" pitchFamily="18" charset="0"/>
              </a:rPr>
              <a:t>Трудности проведения </a:t>
            </a:r>
            <a:br>
              <a:rPr lang="ru-RU" sz="3100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i="1" u="sng" dirty="0" smtClean="0">
                <a:latin typeface="Times New Roman" pitchFamily="18" charset="0"/>
                <a:cs typeface="Times New Roman" pitchFamily="18" charset="0"/>
              </a:rPr>
              <a:t>интегрированного занятия 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06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8600" y="533400"/>
            <a:ext cx="2895600" cy="2324458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352800" y="2514600"/>
            <a:ext cx="2971800" cy="22288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4" name="Рисунок 3" descr="S600178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5800" y="609600"/>
            <a:ext cx="3107650" cy="2233634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304800"/>
            <a:ext cx="8183562" cy="4413250"/>
          </a:xfrm>
        </p:spPr>
        <p:txBody>
          <a:bodyPr>
            <a:normAutofit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« В  гостях   у  краски »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      </a:t>
            </a:r>
            <a:r>
              <a:rPr lang="ru-RU" b="1" i="1" dirty="0" smtClean="0">
                <a:solidFill>
                  <a:srgbClr val="FF0000"/>
                </a:solidFill>
                <a:latin typeface="Monotype Corsiva" pitchFamily="66" charset="0"/>
              </a:rPr>
              <a:t>«Морской мир»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b="1" dirty="0" smtClean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/>
          <a:srcRect t="12500" r="8594" b="9375"/>
          <a:stretch>
            <a:fillRect/>
          </a:stretch>
        </p:blipFill>
        <p:spPr bwMode="auto">
          <a:xfrm>
            <a:off x="533400" y="2743200"/>
            <a:ext cx="2971800" cy="1905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6" cstate="print"/>
          <a:srcRect b="15625"/>
          <a:stretch>
            <a:fillRect/>
          </a:stretch>
        </p:blipFill>
        <p:spPr bwMode="auto">
          <a:xfrm>
            <a:off x="1371600" y="3962400"/>
            <a:ext cx="3251200" cy="2057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54281" name="TextBox 8"/>
          <p:cNvSpPr txBox="1">
            <a:spLocks noChangeArrowheads="1"/>
          </p:cNvSpPr>
          <p:nvPr/>
        </p:nvSpPr>
        <p:spPr bwMode="auto">
          <a:xfrm>
            <a:off x="838200" y="3581400"/>
            <a:ext cx="4413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Monotype Corsiva" pitchFamily="66" charset="0"/>
              </a:rPr>
              <a:t>«День защитников Отечества»</a:t>
            </a:r>
          </a:p>
        </p:txBody>
      </p:sp>
      <p:pic>
        <p:nvPicPr>
          <p:cNvPr id="11" name="Picture 1" descr="C:\1   мои документы\доктор айболит 15.04.2010\подготовительная группа А\IMG_0239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86400" y="3429000"/>
            <a:ext cx="2950779" cy="2166394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4" name="Прямоугольник 13"/>
          <p:cNvSpPr/>
          <p:nvPr/>
        </p:nvSpPr>
        <p:spPr>
          <a:xfrm>
            <a:off x="5410200" y="3505200"/>
            <a:ext cx="2209800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«Айболит</a:t>
            </a:r>
            <a:r>
              <a:rPr lang="ru-RU" sz="2800" b="1" spc="6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»</a:t>
            </a:r>
            <a:endParaRPr lang="ru-RU" sz="28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72200" y="1600200"/>
            <a:ext cx="2971800" cy="1447800"/>
          </a:xfrm>
          <a:prstGeom prst="rect">
            <a:avLst/>
          </a:prstGeom>
          <a:noFill/>
        </p:spPr>
        <p:txBody>
          <a:bodyPr spcFirstLastPara="1" wrap="none">
            <a:prstTxWarp prst="textButton">
              <a:avLst>
                <a:gd name="adj" fmla="val 10638136"/>
              </a:avLst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latin typeface="+mn-lt"/>
              </a:rPr>
              <a:t>МБДОУ</a:t>
            </a:r>
            <a:endParaRPr lang="ru-RU" sz="2800" b="1" dirty="0">
              <a:ln>
                <a:solidFill>
                  <a:schemeClr val="accent2">
                    <a:lumMod val="75000"/>
                  </a:schemeClr>
                </a:solidFill>
              </a:ln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>
                  <a:solidFill>
                    <a:schemeClr val="accent2">
                      <a:lumMod val="75000"/>
                    </a:schemeClr>
                  </a:solidFill>
                </a:ln>
                <a:latin typeface="+mn-lt"/>
              </a:rPr>
              <a:t> «Киреевский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>
                  <a:solidFill>
                    <a:schemeClr val="accent2">
                      <a:lumMod val="75000"/>
                    </a:schemeClr>
                  </a:solidFill>
                </a:ln>
                <a:latin typeface="+mn-lt"/>
              </a:rPr>
              <a:t>детский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>
                  <a:solidFill>
                    <a:schemeClr val="accent2">
                      <a:lumMod val="75000"/>
                    </a:schemeClr>
                  </a:solidFill>
                </a:ln>
                <a:latin typeface="+mn-lt"/>
              </a:rPr>
              <a:t>сад №6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>
                  <a:solidFill>
                    <a:schemeClr val="accent2">
                      <a:lumMod val="75000"/>
                    </a:schemeClr>
                  </a:solidFill>
                </a:ln>
                <a:latin typeface="+mn-lt"/>
              </a:rPr>
              <a:t> «Аленушка»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+mn-lt"/>
            </a:endParaRPr>
          </a:p>
        </p:txBody>
      </p:sp>
      <p:pic>
        <p:nvPicPr>
          <p:cNvPr id="15" name="Рисунок 14" descr="три поросенка 021.jpg"/>
          <p:cNvPicPr>
            <a:picLocks noChangeAspect="1"/>
          </p:cNvPicPr>
          <p:nvPr/>
        </p:nvPicPr>
        <p:blipFill>
          <a:blip r:embed="rId8" cstate="print">
            <a:lum contrast="10000"/>
          </a:blip>
          <a:stretch>
            <a:fillRect/>
          </a:stretch>
        </p:blipFill>
        <p:spPr>
          <a:xfrm>
            <a:off x="3200400" y="4724400"/>
            <a:ext cx="2713194" cy="1949079"/>
          </a:xfrm>
          <a:prstGeom prst="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54287" name="TextBox 15"/>
          <p:cNvSpPr txBox="1">
            <a:spLocks noChangeArrowheads="1"/>
          </p:cNvSpPr>
          <p:nvPr/>
        </p:nvSpPr>
        <p:spPr bwMode="auto">
          <a:xfrm>
            <a:off x="3124200" y="6019800"/>
            <a:ext cx="30210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latin typeface="Monotype Corsiva" pitchFamily="66" charset="0"/>
              </a:rPr>
              <a:t>«Три поросенка учатся </a:t>
            </a:r>
          </a:p>
          <a:p>
            <a:r>
              <a:rPr lang="ru-RU" sz="2400" b="1">
                <a:solidFill>
                  <a:srgbClr val="FF0000"/>
                </a:solidFill>
                <a:latin typeface="Monotype Corsiva" pitchFamily="66" charset="0"/>
              </a:rPr>
              <a:t>архитектурному делу»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>
            <a:normAutofit fontScale="70000" lnSpcReduction="20000"/>
          </a:bodyPr>
          <a:lstStyle/>
          <a:p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Предметная область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физическая культура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Мастер-класс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Интегрированные занятия в образовательном процессе ДОУ.</a:t>
            </a:r>
          </a:p>
          <a:p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Ведущий мастер-класса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Разумова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Елена Владимировна- инструктор по ФК – высшей категории, воспитатель-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категории.</a:t>
            </a:r>
          </a:p>
          <a:p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Слушатели-участники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инструктора по ФК, воспитатели ДОУ.</a:t>
            </a:r>
          </a:p>
          <a:p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Цели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раскрыть теорию и практику интегрированного обучения в ДОУ, технологию подготовки, проведения и анализа интегрированного занятия. </a:t>
            </a:r>
          </a:p>
          <a:p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Раскрыть значимость интеграции в образовательном процессе ДОУ.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Познакомить с опытом своей работы.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Обучить ___________________________</a:t>
            </a:r>
          </a:p>
          <a:p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Актуальность: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Благодаря интегрированным занятиям возможно избежать перегрузок детей, освободив время для игры, сохранив их физическое, психическое и социальное здоровье, развивая все стороны личности дошкольника.</a:t>
            </a:r>
          </a:p>
          <a:p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Прогнозируемый результат мастер-класса: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Интеграция образовательной среды деятельности педагога.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Расширение знаний об использовании интегрированных занятий.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Вовлечение педагогов в проектную деятельность.</a:t>
            </a:r>
          </a:p>
          <a:p>
            <a:pPr lvl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609600" y="4876800"/>
            <a:ext cx="7848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9600" y="4114800"/>
            <a:ext cx="5943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09600" y="3276600"/>
            <a:ext cx="3657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09600" y="2286000"/>
            <a:ext cx="8305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09600" y="1524000"/>
            <a:ext cx="6248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09600" y="762000"/>
            <a:ext cx="3429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/>
          </a:bodyPr>
          <a:lstStyle/>
          <a:p>
            <a:pPr algn="ctr"/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Причины</a:t>
            </a:r>
            <a:endParaRPr lang="ru-RU" sz="2800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169091"/>
          </a:xfrm>
        </p:spPr>
        <p:txBody>
          <a:bodyPr>
            <a:noAutofit/>
          </a:bodyPr>
          <a:lstStyle/>
          <a:p>
            <a:pPr lvl="0" algn="just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Единство познания окружающего мира.</a:t>
            </a:r>
          </a:p>
          <a:p>
            <a:pPr lvl="0" algn="just"/>
            <a:endPara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endPara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Интегрированные занятия развивают потенциал самих воспитанников.</a:t>
            </a:r>
          </a:p>
          <a:p>
            <a:pPr lvl="0" algn="just"/>
            <a:endPara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endPara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Форма проведения интегрированных занятий нестандартна, интересна. Они раскрывают значительные педагогические возможности.</a:t>
            </a:r>
          </a:p>
          <a:p>
            <a:pPr lvl="0" algn="just"/>
            <a:endPara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endPara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Необходимость интеграции в образовании. </a:t>
            </a:r>
          </a:p>
          <a:p>
            <a:pPr lvl="0" algn="just"/>
            <a:endPara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endPara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Высвобождение часов за счет усиления </a:t>
            </a:r>
            <a:r>
              <a:rPr lang="ru-RU" sz="1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межпредметных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связей.</a:t>
            </a:r>
          </a:p>
          <a:p>
            <a:pPr lvl="0" algn="just"/>
            <a:endPara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endPara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Интеграция дает возможность для самореализации, самовыражения, творчества педагога.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16691"/>
          </a:xfrm>
        </p:spPr>
        <p:txBody>
          <a:bodyPr>
            <a:normAutofit fontScale="62500" lnSpcReduction="20000"/>
          </a:bodyPr>
          <a:lstStyle/>
          <a:p>
            <a:pPr marL="3140075" indent="-3030538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—       сочетание разных видов деятельности или           нескольких дидактических задач, не имеющих логических связей между собой (после рисования идет подвижная игра).</a:t>
            </a:r>
          </a:p>
          <a:p>
            <a:pPr marL="3143250" indent="0">
              <a:buNone/>
            </a:pP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реализация задач средствами разных видов дея­тельности при ассоциативных связях между ними (беседа о пра­вилах пожарной безопасности переходит в рисование плаката по теме или в игру «Пожарные на учении»). При этом один вид деятельности доминирует, а второй его дополняет, создает эмоцио­нальный настрой.</a:t>
            </a:r>
          </a:p>
          <a:p>
            <a:pPr marL="3143250" indent="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— соединяют знания из разных образователь­ных областей на равноправной основе, дополняя друг друга (рас­сматривание такого понятия, как «настроение» через произведе­ния музыки, литературы, живописи). При этом на занятии воспи­татель имеет возможность решить несколько задач развития. По сути, понятие «интегрированное занятие» рассматривается более широко, чем некая организованная форма обучения детей, имею­щая фиксированное время и место в режиме дня [8].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Характеристика занятий по 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Н.Е. Васюковой и  О.И.Чехониной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14400" y="1066800"/>
            <a:ext cx="2667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Комбинированное</a:t>
            </a:r>
            <a:endParaRPr lang="ru-RU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14400" y="1981200"/>
            <a:ext cx="2667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Комплексное</a:t>
            </a:r>
            <a:endParaRPr lang="ru-RU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14400" y="3352800"/>
            <a:ext cx="26670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Интегрированное</a:t>
            </a:r>
            <a:endParaRPr lang="ru-RU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838200" y="4267200"/>
            <a:ext cx="7010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38200" y="3352800"/>
            <a:ext cx="4724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38200" y="2438400"/>
            <a:ext cx="4343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38200" y="1524000"/>
            <a:ext cx="6629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формирование в единстве знаний и умений;</a:t>
            </a:r>
          </a:p>
          <a:p>
            <a:pPr lvl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коммуникативность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умений;</a:t>
            </a:r>
          </a:p>
          <a:p>
            <a:pPr lvl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повышение интереса к учению;</a:t>
            </a:r>
          </a:p>
          <a:p>
            <a:pPr lvl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снятие напряженности, страха, неуверенности.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i="1" u="sng" dirty="0" smtClean="0">
                <a:latin typeface="Times New Roman" pitchFamily="18" charset="0"/>
                <a:cs typeface="Times New Roman" pitchFamily="18" charset="0"/>
              </a:rPr>
              <a:t>Педагогические возможности интегрированного занятия: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4529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способствуют повышению мотивации обучения, формированию познавательного интереса воспитанников, целостной картины мира и рассмотрению явления с нескольких сторон;</a:t>
            </a:r>
          </a:p>
          <a:p>
            <a:pPr lvl="0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в большей степени, чем обычные занятия, способствуют развитию речи, формированию умения воспитанников сравнивать, обобщать, делать выводы, интенсификации учебно-воспитательного процесса, снимают перенапряжение, перегрузку;</a:t>
            </a:r>
          </a:p>
          <a:p>
            <a:pPr lvl="0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углубляют представление о понятии, закономерностях, связанных с понятием, расширяют кругозор, способствуют формированию разносторонне развитой, гармонически и интеллектуально развитой личности;</a:t>
            </a:r>
          </a:p>
          <a:p>
            <a:pPr lvl="0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основываются на нахождении новых связей между фактами, которые подтверждают или углубляют определенные выводы, наблюдения воспитанников в различных предметах;</a:t>
            </a:r>
          </a:p>
          <a:p>
            <a:pPr lvl="0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эмоционально развивают детей, так как основаны на элементах музыки, живописи, литературы, пластики движения и др.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i="1" u="sng" dirty="0" smtClean="0">
                <a:latin typeface="Times New Roman" pitchFamily="18" charset="0"/>
                <a:cs typeface="Times New Roman" pitchFamily="18" charset="0"/>
              </a:rPr>
              <a:t>Преимущества интегрированных занятий: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838200" y="5029200"/>
            <a:ext cx="7543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38200" y="4038600"/>
            <a:ext cx="7543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38200" y="3048000"/>
            <a:ext cx="7543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38200" y="1447800"/>
            <a:ext cx="7620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38200" y="2133600"/>
            <a:ext cx="7620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5949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все занятие подчинено авторскому замыслу;</a:t>
            </a:r>
          </a:p>
          <a:p>
            <a:pPr>
              <a:lnSpc>
                <a:spcPct val="90000"/>
              </a:lnSpc>
              <a:buNone/>
            </a:pPr>
            <a:endParaRPr lang="ru-RU" sz="21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занятие составляет единое целое, этапы занятия — фрагменты целого;</a:t>
            </a:r>
          </a:p>
          <a:p>
            <a:pPr>
              <a:lnSpc>
                <a:spcPct val="90000"/>
              </a:lnSpc>
              <a:buNone/>
            </a:pPr>
            <a:endParaRPr lang="ru-RU" sz="21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этапы и компоненты занятия находятся в логико-структурной зависимости;</a:t>
            </a:r>
          </a:p>
          <a:p>
            <a:pPr>
              <a:lnSpc>
                <a:spcPct val="90000"/>
              </a:lnSpc>
              <a:buNone/>
            </a:pPr>
            <a:endParaRPr lang="ru-RU" sz="21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отобранный для занятия дидактический материал соответствует замыслу;</a:t>
            </a:r>
          </a:p>
          <a:p>
            <a:pPr>
              <a:lnSpc>
                <a:spcPct val="90000"/>
              </a:lnSpc>
              <a:buNone/>
            </a:pPr>
            <a:endParaRPr lang="ru-RU" sz="21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цепочка сведений организована как «данное» и «новое» и отражает не только структурную, но и смысловую связанность.</a:t>
            </a:r>
          </a:p>
          <a:p>
            <a:pPr>
              <a:lnSpc>
                <a:spcPct val="90000"/>
              </a:lnSpc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i="1" u="sng" dirty="0" smtClean="0">
                <a:latin typeface="Times New Roman" pitchFamily="18" charset="0"/>
                <a:cs typeface="Times New Roman" pitchFamily="18" charset="0"/>
              </a:rPr>
              <a:t>Закономерности интегрированного занятия </a:t>
            </a:r>
            <a:br>
              <a:rPr lang="ru-RU" sz="3100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i="1" u="sng" dirty="0" smtClean="0">
                <a:latin typeface="Times New Roman" pitchFamily="18" charset="0"/>
                <a:cs typeface="Times New Roman" pitchFamily="18" charset="0"/>
              </a:rPr>
              <a:t>(О.С. </a:t>
            </a:r>
            <a:r>
              <a:rPr lang="ru-RU" sz="3100" i="1" u="sng" dirty="0" err="1" smtClean="0">
                <a:latin typeface="Times New Roman" pitchFamily="18" charset="0"/>
                <a:cs typeface="Times New Roman" pitchFamily="18" charset="0"/>
              </a:rPr>
              <a:t>Бадовская</a:t>
            </a:r>
            <a:r>
              <a:rPr lang="ru-RU" sz="3100" i="1" u="sng" dirty="0" smtClean="0">
                <a:latin typeface="Times New Roman" pitchFamily="18" charset="0"/>
                <a:cs typeface="Times New Roman" pitchFamily="18" charset="0"/>
              </a:rPr>
              <a:t>):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38200" y="4191000"/>
            <a:ext cx="7620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38200" y="2133600"/>
            <a:ext cx="7620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38200" y="3124200"/>
            <a:ext cx="7620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026091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комплекс знаний и умений и свободное оперирование ими;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ru-RU" sz="21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ru-RU" sz="21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соотношение изученного и изучаемого;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ru-RU" sz="21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ru-RU" sz="21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соединение отдельных зачетов в один общий.</a:t>
            </a:r>
          </a:p>
          <a:p>
            <a:pPr>
              <a:buFont typeface="Wingdings" pitchFamily="2" charset="2"/>
              <a:buChar char="Ø"/>
            </a:pP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i="1" u="sng" dirty="0" smtClean="0">
                <a:latin typeface="Times New Roman" pitchFamily="18" charset="0"/>
                <a:cs typeface="Times New Roman" pitchFamily="18" charset="0"/>
              </a:rPr>
              <a:t>Соблюдение этих закономерностей позволяет рассматривать занятие как научно-деловое построение, в котором важны: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sz="230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152</TotalTime>
  <Words>1070</Words>
  <Application>Microsoft Office PowerPoint</Application>
  <PresentationFormat>Экран (4:3)</PresentationFormat>
  <Paragraphs>123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МБДОУ «Киреевский детский сад комбинированного вида №6 «Алёнушка»  муниципального образования Киреевский район.</vt:lpstr>
      <vt:lpstr> </vt:lpstr>
      <vt:lpstr>Слайд 3</vt:lpstr>
      <vt:lpstr>Причины</vt:lpstr>
      <vt:lpstr> Характеристика занятий по  Н.Е. Васюковой и  О.И.Чехониной  </vt:lpstr>
      <vt:lpstr> Педагогические возможности интегрированного занятия: </vt:lpstr>
      <vt:lpstr> Преимущества интегрированных занятий: </vt:lpstr>
      <vt:lpstr> Закономерности интегрированного занятия  (О.С. Бадовская): </vt:lpstr>
      <vt:lpstr>Соблюдение этих закономерностей позволяет рассматривать занятие как научно-деловое построение, в котором важны: </vt:lpstr>
      <vt:lpstr>Трудности проведения  интегрированного занятия 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инструктора по ФК  Разумовой Е.В.</dc:title>
  <cp:lastModifiedBy>1</cp:lastModifiedBy>
  <cp:revision>27</cp:revision>
  <dcterms:modified xsi:type="dcterms:W3CDTF">2013-02-04T15:03:28Z</dcterms:modified>
</cp:coreProperties>
</file>