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6" r:id="rId3"/>
    <p:sldId id="267" r:id="rId4"/>
    <p:sldId id="266" r:id="rId5"/>
    <p:sldId id="265" r:id="rId6"/>
    <p:sldId id="264" r:id="rId7"/>
    <p:sldId id="263" r:id="rId8"/>
    <p:sldId id="262" r:id="rId9"/>
    <p:sldId id="261" r:id="rId10"/>
    <p:sldId id="258" r:id="rId11"/>
    <p:sldId id="259" r:id="rId12"/>
    <p:sldId id="260" r:id="rId13"/>
    <p:sldId id="270" r:id="rId14"/>
    <p:sldId id="271" r:id="rId15"/>
    <p:sldId id="272" r:id="rId16"/>
    <p:sldId id="275" r:id="rId17"/>
    <p:sldId id="280" r:id="rId18"/>
    <p:sldId id="282" r:id="rId19"/>
    <p:sldId id="281" r:id="rId20"/>
    <p:sldId id="279" r:id="rId21"/>
    <p:sldId id="278" r:id="rId22"/>
    <p:sldId id="276" r:id="rId23"/>
    <p:sldId id="277" r:id="rId24"/>
    <p:sldId id="273" r:id="rId25"/>
    <p:sldId id="283" r:id="rId26"/>
    <p:sldId id="291" r:id="rId27"/>
    <p:sldId id="290" r:id="rId28"/>
    <p:sldId id="289" r:id="rId29"/>
    <p:sldId id="288" r:id="rId30"/>
    <p:sldId id="287" r:id="rId31"/>
    <p:sldId id="286" r:id="rId32"/>
    <p:sldId id="285" r:id="rId33"/>
    <p:sldId id="284" r:id="rId34"/>
    <p:sldId id="257" r:id="rId3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588"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334E5510-F688-4B8D-A6B9-F3FEF3D089F3}" type="datetimeFigureOut">
              <a:rPr lang="ru-RU"/>
              <a:pPr>
                <a:defRPr/>
              </a:pPr>
              <a:t>29.05.2012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D57E308-36AC-4705-8131-82889E4B860B}"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4041240-E5EA-4AE8-B1E3-92F9E19F4D3D}" type="datetimeFigureOut">
              <a:rPr lang="ru-RU"/>
              <a:pPr>
                <a:defRPr/>
              </a:pPr>
              <a:t>29.05.2012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22E3543-D413-48A8-98C8-57352A602C45}"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DB04D9F-D14E-4233-B3C7-03510889AFF0}" type="datetimeFigureOut">
              <a:rPr lang="ru-RU"/>
              <a:pPr>
                <a:defRPr/>
              </a:pPr>
              <a:t>29.05.2012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1CA2DBA-75BC-420F-BA8A-CAFF3D4996C3}"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BCB4DEB-0C5B-4EAC-B3E7-77799D671F34}" type="datetimeFigureOut">
              <a:rPr lang="ru-RU"/>
              <a:pPr>
                <a:defRPr/>
              </a:pPr>
              <a:t>29.05.2012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50377A1-D1CA-4DC4-9325-C46271AAEF5B}"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AEBB64C6-4DA0-42B5-8BA4-48A05E609FE4}" type="datetimeFigureOut">
              <a:rPr lang="ru-RU"/>
              <a:pPr>
                <a:defRPr/>
              </a:pPr>
              <a:t>29.05.2012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265AB9A-0268-4956-9E2F-DA1FA991395F}"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51FBBD13-DDEC-4F6A-BEF3-B58CFD0D56D5}" type="datetimeFigureOut">
              <a:rPr lang="ru-RU"/>
              <a:pPr>
                <a:defRPr/>
              </a:pPr>
              <a:t>29.05.2012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0A44373-5A52-4478-B81B-20161BC1D6A5}"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5E5ABA40-0721-4AC8-9697-156D892D555D}" type="datetimeFigureOut">
              <a:rPr lang="ru-RU"/>
              <a:pPr>
                <a:defRPr/>
              </a:pPr>
              <a:t>29.05.2012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BB29E98B-1FE1-4959-9363-0A3F44737BAA}"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AA99E840-5B51-4339-994A-A76AB84CFEA0}" type="datetimeFigureOut">
              <a:rPr lang="ru-RU"/>
              <a:pPr>
                <a:defRPr/>
              </a:pPr>
              <a:t>29.05.2012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3E79C7CC-0CEA-4FF5-A6C7-ECC8056F5922}"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F6267287-5683-45CC-9AAC-41C0270A2470}" type="datetimeFigureOut">
              <a:rPr lang="ru-RU"/>
              <a:pPr>
                <a:defRPr/>
              </a:pPr>
              <a:t>29.05.2012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8ED09439-71E2-4A84-B851-75C33579E060}"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5685DB9-4877-499D-BD4C-BEF686CE6F7C}" type="datetimeFigureOut">
              <a:rPr lang="ru-RU"/>
              <a:pPr>
                <a:defRPr/>
              </a:pPr>
              <a:t>29.05.2012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38A8D6B-61EC-45DC-AB8D-2FDDAA7455D1}"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1274F65-A197-4FD2-92D5-3A10AC591888}" type="datetimeFigureOut">
              <a:rPr lang="ru-RU"/>
              <a:pPr>
                <a:defRPr/>
              </a:pPr>
              <a:t>29.05.2012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7926517-5956-4EBE-A412-4E77E344FC40}"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C48A5A8-6DE1-4EEF-A338-7CDC6F2522F0}" type="datetimeFigureOut">
              <a:rPr lang="ru-RU"/>
              <a:pPr>
                <a:defRPr/>
              </a:pPr>
              <a:t>29.05.2012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CAB1457-8CCD-43BB-8351-C05F277587CB}"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file:///F:\1\&#1087;&#1088;&#1080;&#1088;&#1086;&#1076;&#1072;%20&#1084;&#1091;&#1079;&#1099;&#1082;&#1072;\&#1087;&#1088;&#1080;&#1088;&#1086;&#1076;&#1072;\07%20&#1043;&#1086;&#1083;&#1086;&#1089;%20&#1083;&#1077;&#1089;&#1072;.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3" descr="3d36_20070326_1802508893.jpg"/>
          <p:cNvPicPr>
            <a:picLocks noChangeAspect="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ctrTitle"/>
          </p:nvPr>
        </p:nvSpPr>
        <p:spPr>
          <a:xfrm>
            <a:off x="785786" y="357166"/>
            <a:ext cx="7643866" cy="5072098"/>
          </a:xfrm>
        </p:spPr>
        <p:txBody>
          <a:bodyPr rtlCol="0">
            <a:normAutofit/>
          </a:bodyPr>
          <a:lstStyle/>
          <a:p>
            <a:pPr eaLnBrk="1" fontAlgn="auto" hangingPunct="1">
              <a:spcAft>
                <a:spcPts val="0"/>
              </a:spcAft>
              <a:defRPr/>
            </a:pPr>
            <a:r>
              <a:rPr lang="ru-RU" sz="4000" b="1" dirty="0" smtClean="0">
                <a:ln w="31550" cmpd="sng">
                  <a:solidFill>
                    <a:schemeClr val="accent4">
                      <a:lumMod val="50000"/>
                    </a:schemeClr>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rPr>
              <a:t>МДОУ «Киреевский детский сад комбинированного вида №6 «Алёнушка»</a:t>
            </a:r>
            <a:br>
              <a:rPr lang="ru-RU" sz="4000" b="1" dirty="0" smtClean="0">
                <a:ln w="31550" cmpd="sng">
                  <a:solidFill>
                    <a:schemeClr val="accent4">
                      <a:lumMod val="50000"/>
                    </a:schemeClr>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rPr>
            </a:br>
            <a:r>
              <a:rPr lang="ru-RU" sz="4000" b="1" dirty="0" smtClean="0">
                <a:ln w="31550" cmpd="sng">
                  <a:solidFill>
                    <a:schemeClr val="accent4">
                      <a:lumMod val="50000"/>
                    </a:schemeClr>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rPr>
              <a:t>администрации муниципального образования </a:t>
            </a:r>
            <a:br>
              <a:rPr lang="ru-RU" sz="4000" b="1" dirty="0" smtClean="0">
                <a:ln w="31550" cmpd="sng">
                  <a:solidFill>
                    <a:schemeClr val="accent4">
                      <a:lumMod val="50000"/>
                    </a:schemeClr>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rPr>
            </a:br>
            <a:r>
              <a:rPr lang="ru-RU" sz="4000" b="1" dirty="0" smtClean="0">
                <a:ln w="31550" cmpd="sng">
                  <a:solidFill>
                    <a:schemeClr val="accent4">
                      <a:lumMod val="50000"/>
                    </a:schemeClr>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rPr>
              <a:t>Киреевский район</a:t>
            </a:r>
            <a:endParaRPr lang="ru-RU" sz="4000" b="1" dirty="0">
              <a:ln w="31550" cmpd="sng">
                <a:solidFill>
                  <a:schemeClr val="accent4">
                    <a:lumMod val="50000"/>
                  </a:schemeClr>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endParaRPr>
          </a:p>
        </p:txBody>
      </p:sp>
      <p:pic>
        <p:nvPicPr>
          <p:cNvPr id="5" name="07 Голос леса.mp3">
            <a:hlinkClick r:id="" action="ppaction://media"/>
          </p:cNvPr>
          <p:cNvPicPr>
            <a:picLocks noRot="1" noChangeAspect="1"/>
          </p:cNvPicPr>
          <p:nvPr>
            <a:audioFile r:link="rId1"/>
          </p:nvPr>
        </p:nvPicPr>
        <p:blipFill>
          <a:blip r:embed="rId4" cstate="screen"/>
          <a:srcRect/>
          <a:stretch>
            <a:fillRect/>
          </a:stretch>
        </p:blipFill>
        <p:spPr bwMode="auto">
          <a:xfrm>
            <a:off x="8839200" y="6553200"/>
            <a:ext cx="304800" cy="304800"/>
          </a:xfrm>
          <a:prstGeom prst="rect">
            <a:avLst/>
          </a:prstGeom>
          <a:noFill/>
          <a:ln w="9525">
            <a:noFill/>
            <a:miter lim="800000"/>
            <a:headEnd/>
            <a:tailEnd/>
          </a:ln>
        </p:spPr>
      </p:pic>
    </p:spTree>
  </p:cSld>
  <p:clrMapOvr>
    <a:masterClrMapping/>
  </p:clrMapOvr>
  <p:transition advTm="3343">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repeatCount="indefinite"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a:p>
        </p:txBody>
      </p:sp>
      <p:pic>
        <p:nvPicPr>
          <p:cNvPr id="11268" name="Рисунок 3" descr="3d36_20070326_1802508893.jpg"/>
          <p:cNvPicPr>
            <a:picLocks noChangeAspect="1"/>
          </p:cNvPicPr>
          <p:nvPr/>
        </p:nvPicPr>
        <p:blipFill>
          <a:blip r:embed="rId2" cstate="screen"/>
          <a:srcRect/>
          <a:stretch>
            <a:fillRect/>
          </a:stretch>
        </p:blipFill>
        <p:spPr bwMode="auto">
          <a:xfrm>
            <a:off x="0" y="0"/>
            <a:ext cx="9144000" cy="6858000"/>
          </a:xfrm>
          <a:prstGeom prst="rect">
            <a:avLst/>
          </a:prstGeom>
          <a:noFill/>
          <a:ln w="9525">
            <a:solidFill>
              <a:schemeClr val="tx1"/>
            </a:solidFill>
            <a:miter lim="800000"/>
            <a:headEnd/>
            <a:tailEnd/>
          </a:ln>
        </p:spPr>
      </p:pic>
      <p:sp>
        <p:nvSpPr>
          <p:cNvPr id="11269" name="AutoShape 18"/>
          <p:cNvSpPr>
            <a:spLocks noChangeArrowheads="1"/>
          </p:cNvSpPr>
          <p:nvPr/>
        </p:nvSpPr>
        <p:spPr bwMode="auto">
          <a:xfrm>
            <a:off x="2286000" y="1571625"/>
            <a:ext cx="180975" cy="428625"/>
          </a:xfrm>
          <a:prstGeom prst="cube">
            <a:avLst>
              <a:gd name="adj" fmla="val 25000"/>
            </a:avLst>
          </a:prstGeom>
          <a:solidFill>
            <a:srgbClr val="FFFFFF"/>
          </a:solidFill>
          <a:ln w="9525">
            <a:solidFill>
              <a:srgbClr val="000000"/>
            </a:solidFill>
            <a:miter lim="800000"/>
            <a:headEnd/>
            <a:tailEnd/>
          </a:ln>
        </p:spPr>
        <p:txBody>
          <a:bodyPr/>
          <a:lstStyle/>
          <a:p>
            <a:endParaRPr lang="ru-RU">
              <a:latin typeface="Calibri" pitchFamily="34" charset="0"/>
            </a:endParaRPr>
          </a:p>
        </p:txBody>
      </p:sp>
      <p:sp>
        <p:nvSpPr>
          <p:cNvPr id="11270" name="AutoShape 7"/>
          <p:cNvSpPr>
            <a:spLocks noChangeArrowheads="1"/>
          </p:cNvSpPr>
          <p:nvPr/>
        </p:nvSpPr>
        <p:spPr bwMode="auto">
          <a:xfrm>
            <a:off x="2928938" y="1571625"/>
            <a:ext cx="180975" cy="428625"/>
          </a:xfrm>
          <a:prstGeom prst="cube">
            <a:avLst>
              <a:gd name="adj" fmla="val 25000"/>
            </a:avLst>
          </a:prstGeom>
          <a:solidFill>
            <a:srgbClr val="FFFFFF"/>
          </a:solidFill>
          <a:ln w="9525">
            <a:solidFill>
              <a:srgbClr val="000000"/>
            </a:solidFill>
            <a:miter lim="800000"/>
            <a:headEnd/>
            <a:tailEnd/>
          </a:ln>
        </p:spPr>
        <p:txBody>
          <a:bodyPr/>
          <a:lstStyle/>
          <a:p>
            <a:endParaRPr lang="ru-RU">
              <a:latin typeface="Calibri" pitchFamily="34" charset="0"/>
            </a:endParaRPr>
          </a:p>
        </p:txBody>
      </p:sp>
      <p:sp>
        <p:nvSpPr>
          <p:cNvPr id="11271" name="AutoShape 17"/>
          <p:cNvSpPr>
            <a:spLocks noChangeArrowheads="1"/>
          </p:cNvSpPr>
          <p:nvPr/>
        </p:nvSpPr>
        <p:spPr bwMode="auto">
          <a:xfrm>
            <a:off x="5500688" y="1571625"/>
            <a:ext cx="180975" cy="428625"/>
          </a:xfrm>
          <a:prstGeom prst="cube">
            <a:avLst>
              <a:gd name="adj" fmla="val 25000"/>
            </a:avLst>
          </a:prstGeom>
          <a:solidFill>
            <a:srgbClr val="FFFFFF"/>
          </a:solidFill>
          <a:ln w="9525">
            <a:solidFill>
              <a:srgbClr val="000000"/>
            </a:solidFill>
            <a:miter lim="800000"/>
            <a:headEnd/>
            <a:tailEnd/>
          </a:ln>
        </p:spPr>
        <p:txBody>
          <a:bodyPr/>
          <a:lstStyle/>
          <a:p>
            <a:endParaRPr lang="ru-RU">
              <a:latin typeface="Calibri" pitchFamily="34" charset="0"/>
            </a:endParaRPr>
          </a:p>
        </p:txBody>
      </p:sp>
      <p:sp>
        <p:nvSpPr>
          <p:cNvPr id="11272" name="AutoShape 10"/>
          <p:cNvSpPr>
            <a:spLocks noChangeArrowheads="1"/>
          </p:cNvSpPr>
          <p:nvPr/>
        </p:nvSpPr>
        <p:spPr bwMode="auto">
          <a:xfrm>
            <a:off x="3571875" y="1571625"/>
            <a:ext cx="180975" cy="428625"/>
          </a:xfrm>
          <a:prstGeom prst="cube">
            <a:avLst>
              <a:gd name="adj" fmla="val 25000"/>
            </a:avLst>
          </a:prstGeom>
          <a:solidFill>
            <a:srgbClr val="FFFFFF"/>
          </a:solidFill>
          <a:ln w="9525">
            <a:solidFill>
              <a:srgbClr val="000000"/>
            </a:solidFill>
            <a:miter lim="800000"/>
            <a:headEnd/>
            <a:tailEnd/>
          </a:ln>
        </p:spPr>
        <p:txBody>
          <a:bodyPr/>
          <a:lstStyle/>
          <a:p>
            <a:endParaRPr lang="ru-RU">
              <a:latin typeface="Calibri" pitchFamily="34" charset="0"/>
            </a:endParaRPr>
          </a:p>
        </p:txBody>
      </p:sp>
      <p:sp>
        <p:nvSpPr>
          <p:cNvPr id="11273" name="AutoShape 8"/>
          <p:cNvSpPr>
            <a:spLocks noChangeArrowheads="1"/>
          </p:cNvSpPr>
          <p:nvPr/>
        </p:nvSpPr>
        <p:spPr bwMode="auto">
          <a:xfrm>
            <a:off x="4929188" y="1571625"/>
            <a:ext cx="180975" cy="428625"/>
          </a:xfrm>
          <a:prstGeom prst="cube">
            <a:avLst>
              <a:gd name="adj" fmla="val 25000"/>
            </a:avLst>
          </a:prstGeom>
          <a:solidFill>
            <a:srgbClr val="FFFFFF"/>
          </a:solidFill>
          <a:ln w="9525">
            <a:solidFill>
              <a:srgbClr val="000000"/>
            </a:solidFill>
            <a:miter lim="800000"/>
            <a:headEnd/>
            <a:tailEnd/>
          </a:ln>
        </p:spPr>
        <p:txBody>
          <a:bodyPr/>
          <a:lstStyle/>
          <a:p>
            <a:endParaRPr lang="ru-RU">
              <a:latin typeface="Calibri" pitchFamily="34" charset="0"/>
            </a:endParaRPr>
          </a:p>
        </p:txBody>
      </p:sp>
      <p:sp>
        <p:nvSpPr>
          <p:cNvPr id="11274" name="AutoShape 9"/>
          <p:cNvSpPr>
            <a:spLocks noChangeArrowheads="1"/>
          </p:cNvSpPr>
          <p:nvPr/>
        </p:nvSpPr>
        <p:spPr bwMode="auto">
          <a:xfrm>
            <a:off x="4286250" y="1571625"/>
            <a:ext cx="180975" cy="428625"/>
          </a:xfrm>
          <a:prstGeom prst="cube">
            <a:avLst>
              <a:gd name="adj" fmla="val 25000"/>
            </a:avLst>
          </a:prstGeom>
          <a:solidFill>
            <a:srgbClr val="FFFFFF"/>
          </a:solidFill>
          <a:ln w="9525">
            <a:solidFill>
              <a:srgbClr val="000000"/>
            </a:solidFill>
            <a:miter lim="800000"/>
            <a:headEnd/>
            <a:tailEnd/>
          </a:ln>
        </p:spPr>
        <p:txBody>
          <a:bodyPr/>
          <a:lstStyle/>
          <a:p>
            <a:endParaRPr lang="ru-RU">
              <a:latin typeface="Calibri" pitchFamily="34" charset="0"/>
            </a:endParaRPr>
          </a:p>
        </p:txBody>
      </p:sp>
      <p:cxnSp>
        <p:nvCxnSpPr>
          <p:cNvPr id="11275" name="AutoShape 6"/>
          <p:cNvCxnSpPr>
            <a:cxnSpLocks noChangeShapeType="1"/>
          </p:cNvCxnSpPr>
          <p:nvPr/>
        </p:nvCxnSpPr>
        <p:spPr bwMode="auto">
          <a:xfrm>
            <a:off x="2500313" y="2071688"/>
            <a:ext cx="371475" cy="0"/>
          </a:xfrm>
          <a:prstGeom prst="straightConnector1">
            <a:avLst/>
          </a:prstGeom>
          <a:noFill/>
          <a:ln w="9525">
            <a:solidFill>
              <a:srgbClr val="000000"/>
            </a:solidFill>
            <a:round/>
            <a:headEnd type="triangle" w="med" len="med"/>
            <a:tailEnd type="triangle" w="med" len="med"/>
          </a:ln>
        </p:spPr>
      </p:cxnSp>
      <p:sp>
        <p:nvSpPr>
          <p:cNvPr id="11276" name="AutoShape 16"/>
          <p:cNvSpPr>
            <a:spLocks noChangeArrowheads="1"/>
          </p:cNvSpPr>
          <p:nvPr/>
        </p:nvSpPr>
        <p:spPr bwMode="auto">
          <a:xfrm>
            <a:off x="5357813" y="1643063"/>
            <a:ext cx="466725" cy="133350"/>
          </a:xfrm>
          <a:prstGeom prst="curvedDownArrow">
            <a:avLst>
              <a:gd name="adj1" fmla="val 70000"/>
              <a:gd name="adj2" fmla="val 140000"/>
              <a:gd name="adj3" fmla="val 33333"/>
            </a:avLst>
          </a:prstGeom>
          <a:solidFill>
            <a:srgbClr val="FFFFFF"/>
          </a:solidFill>
          <a:ln w="9525">
            <a:solidFill>
              <a:srgbClr val="000000"/>
            </a:solidFill>
            <a:miter lim="800000"/>
            <a:headEnd/>
            <a:tailEnd/>
          </a:ln>
        </p:spPr>
        <p:txBody>
          <a:bodyPr/>
          <a:lstStyle/>
          <a:p>
            <a:endParaRPr lang="ru-RU">
              <a:latin typeface="Calibri" pitchFamily="34" charset="0"/>
            </a:endParaRPr>
          </a:p>
        </p:txBody>
      </p:sp>
      <p:sp>
        <p:nvSpPr>
          <p:cNvPr id="11277" name="AutoShape 11"/>
          <p:cNvSpPr>
            <a:spLocks noChangeArrowheads="1"/>
          </p:cNvSpPr>
          <p:nvPr/>
        </p:nvSpPr>
        <p:spPr bwMode="auto">
          <a:xfrm>
            <a:off x="2143125" y="1643063"/>
            <a:ext cx="466725" cy="133350"/>
          </a:xfrm>
          <a:prstGeom prst="curvedDownArrow">
            <a:avLst>
              <a:gd name="adj1" fmla="val 70000"/>
              <a:gd name="adj2" fmla="val 140000"/>
              <a:gd name="adj3" fmla="val 33333"/>
            </a:avLst>
          </a:prstGeom>
          <a:solidFill>
            <a:srgbClr val="FFFFFF"/>
          </a:solidFill>
          <a:ln w="9525">
            <a:solidFill>
              <a:srgbClr val="000000"/>
            </a:solidFill>
            <a:miter lim="800000"/>
            <a:headEnd/>
            <a:tailEnd/>
          </a:ln>
        </p:spPr>
        <p:txBody>
          <a:bodyPr/>
          <a:lstStyle/>
          <a:p>
            <a:endParaRPr lang="ru-RU">
              <a:latin typeface="Calibri" pitchFamily="34" charset="0"/>
            </a:endParaRPr>
          </a:p>
        </p:txBody>
      </p:sp>
      <p:sp>
        <p:nvSpPr>
          <p:cNvPr id="11278" name="AutoShape 12"/>
          <p:cNvSpPr>
            <a:spLocks noChangeArrowheads="1"/>
          </p:cNvSpPr>
          <p:nvPr/>
        </p:nvSpPr>
        <p:spPr bwMode="auto">
          <a:xfrm>
            <a:off x="2857500" y="1643063"/>
            <a:ext cx="466725" cy="133350"/>
          </a:xfrm>
          <a:prstGeom prst="curvedDownArrow">
            <a:avLst>
              <a:gd name="adj1" fmla="val 70000"/>
              <a:gd name="adj2" fmla="val 140000"/>
              <a:gd name="adj3" fmla="val 33333"/>
            </a:avLst>
          </a:prstGeom>
          <a:solidFill>
            <a:srgbClr val="FFFFFF"/>
          </a:solidFill>
          <a:ln w="9525">
            <a:solidFill>
              <a:srgbClr val="000000"/>
            </a:solidFill>
            <a:miter lim="800000"/>
            <a:headEnd/>
            <a:tailEnd/>
          </a:ln>
        </p:spPr>
        <p:txBody>
          <a:bodyPr/>
          <a:lstStyle/>
          <a:p>
            <a:endParaRPr lang="ru-RU">
              <a:latin typeface="Calibri" pitchFamily="34" charset="0"/>
            </a:endParaRPr>
          </a:p>
        </p:txBody>
      </p:sp>
      <p:sp>
        <p:nvSpPr>
          <p:cNvPr id="11279" name="AutoShape 13"/>
          <p:cNvSpPr>
            <a:spLocks noChangeArrowheads="1"/>
          </p:cNvSpPr>
          <p:nvPr/>
        </p:nvSpPr>
        <p:spPr bwMode="auto">
          <a:xfrm>
            <a:off x="3429000" y="1643063"/>
            <a:ext cx="466725" cy="133350"/>
          </a:xfrm>
          <a:prstGeom prst="curvedDownArrow">
            <a:avLst>
              <a:gd name="adj1" fmla="val 70000"/>
              <a:gd name="adj2" fmla="val 140000"/>
              <a:gd name="adj3" fmla="val 33333"/>
            </a:avLst>
          </a:prstGeom>
          <a:solidFill>
            <a:srgbClr val="FFFFFF"/>
          </a:solidFill>
          <a:ln w="9525">
            <a:solidFill>
              <a:srgbClr val="000000"/>
            </a:solidFill>
            <a:miter lim="800000"/>
            <a:headEnd/>
            <a:tailEnd/>
          </a:ln>
        </p:spPr>
        <p:txBody>
          <a:bodyPr/>
          <a:lstStyle/>
          <a:p>
            <a:endParaRPr lang="ru-RU">
              <a:latin typeface="Calibri" pitchFamily="34" charset="0"/>
            </a:endParaRPr>
          </a:p>
        </p:txBody>
      </p:sp>
      <p:sp>
        <p:nvSpPr>
          <p:cNvPr id="11280" name="AutoShape 14"/>
          <p:cNvSpPr>
            <a:spLocks noChangeArrowheads="1"/>
          </p:cNvSpPr>
          <p:nvPr/>
        </p:nvSpPr>
        <p:spPr bwMode="auto">
          <a:xfrm>
            <a:off x="4143375" y="1643063"/>
            <a:ext cx="466725" cy="133350"/>
          </a:xfrm>
          <a:prstGeom prst="curvedDownArrow">
            <a:avLst>
              <a:gd name="adj1" fmla="val 70000"/>
              <a:gd name="adj2" fmla="val 140000"/>
              <a:gd name="adj3" fmla="val 33333"/>
            </a:avLst>
          </a:prstGeom>
          <a:solidFill>
            <a:srgbClr val="FFFFFF"/>
          </a:solidFill>
          <a:ln w="9525">
            <a:solidFill>
              <a:srgbClr val="000000"/>
            </a:solidFill>
            <a:miter lim="800000"/>
            <a:headEnd/>
            <a:tailEnd/>
          </a:ln>
        </p:spPr>
        <p:txBody>
          <a:bodyPr/>
          <a:lstStyle/>
          <a:p>
            <a:endParaRPr lang="ru-RU">
              <a:latin typeface="Calibri" pitchFamily="34" charset="0"/>
            </a:endParaRPr>
          </a:p>
        </p:txBody>
      </p:sp>
      <p:sp>
        <p:nvSpPr>
          <p:cNvPr id="11281" name="AutoShape 15"/>
          <p:cNvSpPr>
            <a:spLocks noChangeArrowheads="1"/>
          </p:cNvSpPr>
          <p:nvPr/>
        </p:nvSpPr>
        <p:spPr bwMode="auto">
          <a:xfrm>
            <a:off x="4786313" y="1643063"/>
            <a:ext cx="466725" cy="133350"/>
          </a:xfrm>
          <a:prstGeom prst="curvedDownArrow">
            <a:avLst>
              <a:gd name="adj1" fmla="val 70000"/>
              <a:gd name="adj2" fmla="val 140000"/>
              <a:gd name="adj3" fmla="val 33333"/>
            </a:avLst>
          </a:prstGeom>
          <a:solidFill>
            <a:srgbClr val="FFFFFF"/>
          </a:solidFill>
          <a:ln w="9525">
            <a:solidFill>
              <a:srgbClr val="000000"/>
            </a:solidFill>
            <a:miter lim="800000"/>
            <a:headEnd/>
            <a:tailEnd/>
          </a:ln>
        </p:spPr>
        <p:txBody>
          <a:bodyPr/>
          <a:lstStyle/>
          <a:p>
            <a:endParaRPr lang="ru-RU">
              <a:latin typeface="Calibri" pitchFamily="34" charset="0"/>
            </a:endParaRPr>
          </a:p>
        </p:txBody>
      </p:sp>
      <p:sp>
        <p:nvSpPr>
          <p:cNvPr id="11282" name="AutoShape 20"/>
          <p:cNvSpPr>
            <a:spLocks noChangeArrowheads="1"/>
          </p:cNvSpPr>
          <p:nvPr/>
        </p:nvSpPr>
        <p:spPr bwMode="auto">
          <a:xfrm>
            <a:off x="6000750" y="1785938"/>
            <a:ext cx="609600" cy="1600200"/>
          </a:xfrm>
          <a:prstGeom prst="curvedLeftArrow">
            <a:avLst>
              <a:gd name="adj1" fmla="val 52500"/>
              <a:gd name="adj2" fmla="val 105000"/>
              <a:gd name="adj3" fmla="val 33333"/>
            </a:avLst>
          </a:prstGeom>
          <a:solidFill>
            <a:srgbClr val="FFFFFF"/>
          </a:solidFill>
          <a:ln w="9525">
            <a:solidFill>
              <a:srgbClr val="000000"/>
            </a:solidFill>
            <a:miter lim="800000"/>
            <a:headEnd/>
            <a:tailEnd/>
          </a:ln>
        </p:spPr>
        <p:txBody>
          <a:bodyPr/>
          <a:lstStyle/>
          <a:p>
            <a:endParaRPr lang="ru-RU">
              <a:latin typeface="Calibri" pitchFamily="34" charset="0"/>
            </a:endParaRPr>
          </a:p>
        </p:txBody>
      </p:sp>
      <p:sp>
        <p:nvSpPr>
          <p:cNvPr id="5123" name="AutoShape 3"/>
          <p:cNvSpPr>
            <a:spLocks noChangeArrowheads="1"/>
          </p:cNvSpPr>
          <p:nvPr/>
        </p:nvSpPr>
        <p:spPr bwMode="auto">
          <a:xfrm>
            <a:off x="2643188" y="2643188"/>
            <a:ext cx="2438400" cy="685800"/>
          </a:xfrm>
          <a:prstGeom prst="flowChartPredefinedProcess">
            <a:avLst/>
          </a:prstGeom>
          <a:gradFill rotWithShape="0">
            <a:gsLst>
              <a:gs pos="0">
                <a:srgbClr val="666666"/>
              </a:gs>
              <a:gs pos="50000">
                <a:srgbClr val="CCCCCC"/>
              </a:gs>
              <a:gs pos="100000">
                <a:srgbClr val="666666"/>
              </a:gs>
            </a:gsLst>
            <a:lin ang="18900000" scaled="1"/>
          </a:gradFill>
          <a:ln w="12700">
            <a:solidFill>
              <a:srgbClr val="666666"/>
            </a:solidFill>
            <a:miter lim="800000"/>
            <a:headEnd/>
            <a:tailEnd/>
          </a:ln>
          <a:effectLst>
            <a:outerShdw dist="28398" dir="3806097" algn="ctr" rotWithShape="0">
              <a:srgbClr val="7F7F7F">
                <a:alpha val="50000"/>
              </a:srgbClr>
            </a:outerShdw>
          </a:effectLst>
        </p:spPr>
        <p:txBody>
          <a:bodyPr/>
          <a:lstStyle/>
          <a:p>
            <a:pPr fontAlgn="auto">
              <a:spcBef>
                <a:spcPts val="0"/>
              </a:spcBef>
              <a:spcAft>
                <a:spcPts val="0"/>
              </a:spcAft>
              <a:defRPr/>
            </a:pPr>
            <a:endParaRPr lang="ru-RU">
              <a:latin typeface="+mn-lt"/>
            </a:endParaRPr>
          </a:p>
        </p:txBody>
      </p:sp>
      <p:sp>
        <p:nvSpPr>
          <p:cNvPr id="11284" name="AutoShape 2"/>
          <p:cNvSpPr>
            <a:spLocks noChangeArrowheads="1"/>
          </p:cNvSpPr>
          <p:nvPr/>
        </p:nvSpPr>
        <p:spPr bwMode="auto">
          <a:xfrm>
            <a:off x="2571750" y="2714625"/>
            <a:ext cx="2438400" cy="685800"/>
          </a:xfrm>
          <a:prstGeom prst="flowChartPredefinedProcess">
            <a:avLst/>
          </a:prstGeom>
          <a:solidFill>
            <a:srgbClr val="FFFFFF"/>
          </a:solidFill>
          <a:ln w="9525">
            <a:solidFill>
              <a:srgbClr val="000000"/>
            </a:solidFill>
            <a:miter lim="800000"/>
            <a:headEnd/>
            <a:tailEnd/>
          </a:ln>
        </p:spPr>
        <p:txBody>
          <a:bodyPr/>
          <a:lstStyle/>
          <a:p>
            <a:endParaRPr lang="ru-RU">
              <a:latin typeface="Calibri" pitchFamily="34" charset="0"/>
            </a:endParaRPr>
          </a:p>
        </p:txBody>
      </p:sp>
      <p:cxnSp>
        <p:nvCxnSpPr>
          <p:cNvPr id="11285" name="AutoShape 4"/>
          <p:cNvCxnSpPr>
            <a:cxnSpLocks noChangeShapeType="1"/>
          </p:cNvCxnSpPr>
          <p:nvPr/>
        </p:nvCxnSpPr>
        <p:spPr bwMode="auto">
          <a:xfrm flipV="1">
            <a:off x="2571750" y="2643188"/>
            <a:ext cx="47625" cy="57150"/>
          </a:xfrm>
          <a:prstGeom prst="straightConnector1">
            <a:avLst/>
          </a:prstGeom>
          <a:noFill/>
          <a:ln w="9525">
            <a:solidFill>
              <a:srgbClr val="000000"/>
            </a:solidFill>
            <a:round/>
            <a:headEnd/>
            <a:tailEnd/>
          </a:ln>
        </p:spPr>
      </p:cxnSp>
      <p:cxnSp>
        <p:nvCxnSpPr>
          <p:cNvPr id="11286" name="AutoShape 1"/>
          <p:cNvCxnSpPr>
            <a:cxnSpLocks noChangeShapeType="1"/>
          </p:cNvCxnSpPr>
          <p:nvPr/>
        </p:nvCxnSpPr>
        <p:spPr bwMode="auto">
          <a:xfrm flipV="1">
            <a:off x="5000625" y="3357563"/>
            <a:ext cx="47625" cy="57150"/>
          </a:xfrm>
          <a:prstGeom prst="straightConnector1">
            <a:avLst/>
          </a:prstGeom>
          <a:noFill/>
          <a:ln w="9525">
            <a:solidFill>
              <a:srgbClr val="000000"/>
            </a:solidFill>
            <a:round/>
            <a:headEnd/>
            <a:tailEnd/>
          </a:ln>
        </p:spPr>
      </p:cxnSp>
      <p:cxnSp>
        <p:nvCxnSpPr>
          <p:cNvPr id="11287" name="AutoShape 5"/>
          <p:cNvCxnSpPr>
            <a:cxnSpLocks noChangeShapeType="1"/>
          </p:cNvCxnSpPr>
          <p:nvPr/>
        </p:nvCxnSpPr>
        <p:spPr bwMode="auto">
          <a:xfrm flipV="1">
            <a:off x="5000625" y="2643188"/>
            <a:ext cx="47625" cy="57150"/>
          </a:xfrm>
          <a:prstGeom prst="straightConnector1">
            <a:avLst/>
          </a:prstGeom>
          <a:noFill/>
          <a:ln w="9525">
            <a:solidFill>
              <a:srgbClr val="000000"/>
            </a:solidFill>
            <a:round/>
            <a:headEnd/>
            <a:tailEnd/>
          </a:ln>
        </p:spPr>
      </p:cxnSp>
      <p:sp>
        <p:nvSpPr>
          <p:cNvPr id="11288" name="AutoShape 19"/>
          <p:cNvSpPr>
            <a:spLocks noChangeArrowheads="1"/>
          </p:cNvSpPr>
          <p:nvPr/>
        </p:nvSpPr>
        <p:spPr bwMode="auto">
          <a:xfrm flipV="1">
            <a:off x="1143000" y="1714500"/>
            <a:ext cx="828675" cy="1628775"/>
          </a:xfrm>
          <a:prstGeom prst="curvedRightArrow">
            <a:avLst>
              <a:gd name="adj1" fmla="val 35161"/>
              <a:gd name="adj2" fmla="val 77238"/>
              <a:gd name="adj3" fmla="val 34481"/>
            </a:avLst>
          </a:prstGeom>
          <a:solidFill>
            <a:srgbClr val="FFFFFF"/>
          </a:solidFill>
          <a:ln w="9525">
            <a:solidFill>
              <a:srgbClr val="000000"/>
            </a:solidFill>
            <a:miter lim="800000"/>
            <a:headEnd/>
            <a:tailEnd/>
          </a:ln>
        </p:spPr>
        <p:txBody>
          <a:bodyPr/>
          <a:lstStyle/>
          <a:p>
            <a:endParaRPr lang="ru-RU">
              <a:latin typeface="Calibri" pitchFamily="34" charset="0"/>
            </a:endParaRPr>
          </a:p>
        </p:txBody>
      </p:sp>
      <p:sp>
        <p:nvSpPr>
          <p:cNvPr id="11289" name="Rectangle 21"/>
          <p:cNvSpPr>
            <a:spLocks noChangeArrowheads="1"/>
          </p:cNvSpPr>
          <p:nvPr/>
        </p:nvSpPr>
        <p:spPr bwMode="auto">
          <a:xfrm>
            <a:off x="428625" y="0"/>
            <a:ext cx="7715250" cy="923925"/>
          </a:xfrm>
          <a:prstGeom prst="rect">
            <a:avLst/>
          </a:prstGeom>
          <a:noFill/>
          <a:ln w="9525">
            <a:noFill/>
            <a:miter lim="800000"/>
            <a:headEnd/>
            <a:tailEnd/>
          </a:ln>
        </p:spPr>
        <p:txBody>
          <a:bodyPr anchor="ctr">
            <a:spAutoFit/>
          </a:bodyPr>
          <a:lstStyle/>
          <a:p>
            <a:r>
              <a:rPr lang="ru-RU" b="1" u="sng">
                <a:latin typeface="Times New Roman" pitchFamily="18" charset="0"/>
                <a:cs typeface="Times New Roman" pitchFamily="18" charset="0"/>
              </a:rPr>
              <a:t>Инструктор:</a:t>
            </a:r>
            <a:r>
              <a:rPr lang="ru-RU" b="1">
                <a:latin typeface="Times New Roman" pitchFamily="18" charset="0"/>
                <a:cs typeface="Times New Roman" pitchFamily="18" charset="0"/>
              </a:rPr>
              <a:t> </a:t>
            </a:r>
            <a:r>
              <a:rPr lang="ru-RU">
                <a:latin typeface="Times New Roman" pitchFamily="18" charset="0"/>
                <a:cs typeface="Times New Roman" pitchFamily="18" charset="0"/>
              </a:rPr>
              <a:t>- Сделав зарядку, поросята весело шли играть и в лужах кувыркаться:   </a:t>
            </a:r>
            <a:endParaRPr lang="ru-RU"/>
          </a:p>
          <a:p>
            <a:pPr eaLnBrk="0" hangingPunct="0"/>
            <a:endParaRPr lang="ru-RU"/>
          </a:p>
        </p:txBody>
      </p:sp>
      <p:sp>
        <p:nvSpPr>
          <p:cNvPr id="11290" name="Rectangle 22"/>
          <p:cNvSpPr>
            <a:spLocks noChangeArrowheads="1"/>
          </p:cNvSpPr>
          <p:nvPr/>
        </p:nvSpPr>
        <p:spPr bwMode="auto">
          <a:xfrm>
            <a:off x="857250" y="457200"/>
            <a:ext cx="8286750" cy="830263"/>
          </a:xfrm>
          <a:prstGeom prst="rect">
            <a:avLst/>
          </a:prstGeom>
          <a:noFill/>
          <a:ln w="9525">
            <a:noFill/>
            <a:miter lim="800000"/>
            <a:headEnd/>
            <a:tailEnd/>
          </a:ln>
        </p:spPr>
        <p:txBody>
          <a:bodyPr anchor="ctr">
            <a:spAutoFit/>
          </a:bodyPr>
          <a:lstStyle/>
          <a:p>
            <a:pPr>
              <a:tabLst>
                <a:tab pos="704850" algn="l"/>
                <a:tab pos="3552825" algn="l"/>
              </a:tabLst>
            </a:pPr>
            <a:r>
              <a:rPr lang="ru-RU" sz="1200" i="1">
                <a:latin typeface="Times New Roman" pitchFamily="18" charset="0"/>
                <a:cs typeface="Times New Roman" pitchFamily="18" charset="0"/>
              </a:rPr>
              <a:t>                                                </a:t>
            </a:r>
            <a:r>
              <a:rPr lang="ru-RU">
                <a:latin typeface="Times New Roman" pitchFamily="18" charset="0"/>
                <a:cs typeface="Times New Roman" pitchFamily="18" charset="0"/>
              </a:rPr>
              <a:t>*</a:t>
            </a:r>
            <a:r>
              <a:rPr lang="ru-RU" i="1">
                <a:latin typeface="Times New Roman" pitchFamily="18" charset="0"/>
                <a:cs typeface="Times New Roman" pitchFamily="18" charset="0"/>
              </a:rPr>
              <a:t>бег с препятствиям:    перешагивание через  кирпичики;</a:t>
            </a:r>
            <a:endParaRPr lang="ru-RU"/>
          </a:p>
          <a:p>
            <a:pPr eaLnBrk="0" hangingPunct="0">
              <a:tabLst>
                <a:tab pos="704850" algn="l"/>
                <a:tab pos="3552825" algn="l"/>
              </a:tabLst>
            </a:pPr>
            <a:r>
              <a:rPr lang="ru-RU" sz="1200" i="1">
                <a:latin typeface="Times New Roman" pitchFamily="18" charset="0"/>
                <a:cs typeface="Times New Roman" pitchFamily="18" charset="0"/>
              </a:rPr>
              <a:t>                                                                                          </a:t>
            </a:r>
            <a:endParaRPr lang="ru-RU" sz="1100"/>
          </a:p>
          <a:p>
            <a:pPr eaLnBrk="0" hangingPunct="0">
              <a:tabLst>
                <a:tab pos="704850" algn="l"/>
                <a:tab pos="3552825" algn="l"/>
              </a:tabLst>
            </a:pPr>
            <a:endParaRPr lang="ru-RU"/>
          </a:p>
        </p:txBody>
      </p:sp>
      <p:sp>
        <p:nvSpPr>
          <p:cNvPr id="11291" name="Rectangle 23"/>
          <p:cNvSpPr>
            <a:spLocks noChangeArrowheads="1"/>
          </p:cNvSpPr>
          <p:nvPr/>
        </p:nvSpPr>
        <p:spPr bwMode="auto">
          <a:xfrm>
            <a:off x="2714625" y="714375"/>
            <a:ext cx="5857875" cy="369888"/>
          </a:xfrm>
          <a:prstGeom prst="rect">
            <a:avLst/>
          </a:prstGeom>
          <a:noFill/>
          <a:ln w="9525">
            <a:noFill/>
            <a:miter lim="800000"/>
            <a:headEnd/>
            <a:tailEnd/>
          </a:ln>
        </p:spPr>
        <p:txBody>
          <a:bodyPr anchor="ctr">
            <a:spAutoFit/>
          </a:bodyPr>
          <a:lstStyle/>
          <a:p>
            <a:pPr algn="just">
              <a:tabLst>
                <a:tab pos="704850" algn="l"/>
                <a:tab pos="3552825" algn="l"/>
              </a:tabLst>
            </a:pPr>
            <a:r>
              <a:rPr lang="ru-RU" sz="1200" i="1">
                <a:latin typeface="Times New Roman" pitchFamily="18" charset="0"/>
                <a:cs typeface="Times New Roman" pitchFamily="18" charset="0"/>
              </a:rPr>
              <a:t> </a:t>
            </a:r>
            <a:r>
              <a:rPr lang="ru-RU" i="1">
                <a:latin typeface="Times New Roman" pitchFamily="18" charset="0"/>
                <a:cs typeface="Times New Roman" pitchFamily="18" charset="0"/>
              </a:rPr>
              <a:t>катится по мату</a:t>
            </a:r>
            <a:r>
              <a:rPr lang="ru-RU">
                <a:cs typeface="Times New Roman" pitchFamily="18" charset="0"/>
              </a:rPr>
              <a:t> </a:t>
            </a:r>
            <a:r>
              <a:rPr lang="ru-RU" i="1">
                <a:latin typeface="Times New Roman" pitchFamily="18" charset="0"/>
                <a:cs typeface="Times New Roman" pitchFamily="18" charset="0"/>
              </a:rPr>
              <a:t>из положения лежа  в группировке.</a:t>
            </a:r>
            <a:endParaRPr lang="ru-RU"/>
          </a:p>
        </p:txBody>
      </p:sp>
      <p:sp>
        <p:nvSpPr>
          <p:cNvPr id="11292" name="Rectangle 24"/>
          <p:cNvSpPr>
            <a:spLocks noChangeArrowheads="1"/>
          </p:cNvSpPr>
          <p:nvPr/>
        </p:nvSpPr>
        <p:spPr bwMode="auto">
          <a:xfrm>
            <a:off x="0" y="1357313"/>
            <a:ext cx="9144000" cy="457200"/>
          </a:xfrm>
          <a:prstGeom prst="rect">
            <a:avLst/>
          </a:prstGeom>
          <a:noFill/>
          <a:ln w="9525">
            <a:noFill/>
            <a:miter lim="800000"/>
            <a:headEnd/>
            <a:tailEnd/>
          </a:ln>
        </p:spPr>
        <p:txBody>
          <a:bodyPr wrap="none" anchor="ctr">
            <a:spAutoFit/>
          </a:bodyPr>
          <a:lstStyle/>
          <a:p>
            <a:endParaRPr lang="ru-RU"/>
          </a:p>
        </p:txBody>
      </p:sp>
      <p:sp>
        <p:nvSpPr>
          <p:cNvPr id="11293" name="Rectangle 26"/>
          <p:cNvSpPr>
            <a:spLocks noChangeArrowheads="1"/>
          </p:cNvSpPr>
          <p:nvPr/>
        </p:nvSpPr>
        <p:spPr bwMode="auto">
          <a:xfrm>
            <a:off x="0" y="2286000"/>
            <a:ext cx="9144000" cy="457200"/>
          </a:xfrm>
          <a:prstGeom prst="rect">
            <a:avLst/>
          </a:prstGeom>
          <a:noFill/>
          <a:ln w="9525">
            <a:noFill/>
            <a:miter lim="800000"/>
            <a:headEnd/>
            <a:tailEnd/>
          </a:ln>
        </p:spPr>
        <p:txBody>
          <a:bodyPr wrap="none" anchor="ctr">
            <a:spAutoFit/>
          </a:bodyPr>
          <a:lstStyle/>
          <a:p>
            <a:endParaRPr lang="ru-RU"/>
          </a:p>
        </p:txBody>
      </p:sp>
      <p:sp>
        <p:nvSpPr>
          <p:cNvPr id="11294" name="TextBox 30"/>
          <p:cNvSpPr txBox="1">
            <a:spLocks noChangeArrowheads="1"/>
          </p:cNvSpPr>
          <p:nvPr/>
        </p:nvSpPr>
        <p:spPr bwMode="auto">
          <a:xfrm>
            <a:off x="2428875" y="1785938"/>
            <a:ext cx="581025" cy="285750"/>
          </a:xfrm>
          <a:prstGeom prst="rect">
            <a:avLst/>
          </a:prstGeom>
          <a:noFill/>
          <a:ln w="9525">
            <a:noFill/>
            <a:miter lim="800000"/>
            <a:headEnd/>
            <a:tailEnd/>
          </a:ln>
        </p:spPr>
        <p:txBody>
          <a:bodyPr>
            <a:spAutoFit/>
          </a:bodyPr>
          <a:lstStyle/>
          <a:p>
            <a:r>
              <a:rPr lang="ru-RU" sz="1200">
                <a:latin typeface="Times New Roman" pitchFamily="18" charset="0"/>
                <a:cs typeface="Times New Roman" pitchFamily="18" charset="0"/>
              </a:rPr>
              <a:t>5осм</a:t>
            </a:r>
          </a:p>
        </p:txBody>
      </p:sp>
      <p:sp>
        <p:nvSpPr>
          <p:cNvPr id="11295" name="Прямоугольник 32"/>
          <p:cNvSpPr>
            <a:spLocks noChangeArrowheads="1"/>
          </p:cNvSpPr>
          <p:nvPr/>
        </p:nvSpPr>
        <p:spPr bwMode="auto">
          <a:xfrm>
            <a:off x="7072313" y="2428875"/>
            <a:ext cx="1893887" cy="923925"/>
          </a:xfrm>
          <a:prstGeom prst="rect">
            <a:avLst/>
          </a:prstGeom>
          <a:noFill/>
          <a:ln w="9525">
            <a:noFill/>
            <a:miter lim="800000"/>
            <a:headEnd/>
            <a:tailEnd/>
          </a:ln>
        </p:spPr>
        <p:txBody>
          <a:bodyPr>
            <a:spAutoFit/>
          </a:bodyPr>
          <a:lstStyle/>
          <a:p>
            <a:r>
              <a:rPr lang="ru-RU" i="1">
                <a:latin typeface="Times New Roman" pitchFamily="18" charset="0"/>
                <a:cs typeface="Times New Roman" pitchFamily="18" charset="0"/>
              </a:rPr>
              <a:t> </a:t>
            </a:r>
            <a:r>
              <a:rPr lang="ru-RU">
                <a:latin typeface="Times New Roman" pitchFamily="18" charset="0"/>
                <a:cs typeface="Times New Roman" pitchFamily="18" charset="0"/>
              </a:rPr>
              <a:t>- бегали, играли, </a:t>
            </a:r>
          </a:p>
          <a:p>
            <a:r>
              <a:rPr lang="ru-RU">
                <a:latin typeface="Times New Roman" pitchFamily="18" charset="0"/>
                <a:cs typeface="Times New Roman" pitchFamily="18" charset="0"/>
              </a:rPr>
              <a:t>да и не заметили, </a:t>
            </a:r>
          </a:p>
          <a:p>
            <a:r>
              <a:rPr lang="ru-RU">
                <a:latin typeface="Times New Roman" pitchFamily="18" charset="0"/>
                <a:cs typeface="Times New Roman" pitchFamily="18" charset="0"/>
              </a:rPr>
              <a:t>как лето прошло. </a:t>
            </a:r>
          </a:p>
        </p:txBody>
      </p:sp>
      <p:pic>
        <p:nvPicPr>
          <p:cNvPr id="32" name="Рисунок 31" descr="три поросенка 013.jpg"/>
          <p:cNvPicPr>
            <a:picLocks noChangeAspect="1"/>
          </p:cNvPicPr>
          <p:nvPr/>
        </p:nvPicPr>
        <p:blipFill>
          <a:blip r:embed="rId3" cstate="screen"/>
          <a:stretch>
            <a:fillRect/>
          </a:stretch>
        </p:blipFill>
        <p:spPr>
          <a:xfrm>
            <a:off x="571472" y="3714752"/>
            <a:ext cx="3857652" cy="2893239"/>
          </a:xfrm>
          <a:prstGeom prst="ellipse">
            <a:avLst/>
          </a:prstGeom>
          <a:ln>
            <a:noFill/>
          </a:ln>
          <a:effectLst>
            <a:softEdge rad="112500"/>
          </a:effectLst>
        </p:spPr>
      </p:pic>
      <p:pic>
        <p:nvPicPr>
          <p:cNvPr id="35" name="Рисунок 34" descr="три поросенка 018.jpg"/>
          <p:cNvPicPr>
            <a:picLocks noChangeAspect="1"/>
          </p:cNvPicPr>
          <p:nvPr/>
        </p:nvPicPr>
        <p:blipFill>
          <a:blip r:embed="rId4" cstate="screen"/>
          <a:stretch>
            <a:fillRect/>
          </a:stretch>
        </p:blipFill>
        <p:spPr>
          <a:xfrm>
            <a:off x="4500562" y="3786190"/>
            <a:ext cx="4245229" cy="2762248"/>
          </a:xfrm>
          <a:prstGeom prst="ellipse">
            <a:avLst/>
          </a:prstGeom>
          <a:ln>
            <a:noFill/>
          </a:ln>
          <a:effectLst>
            <a:softEdge rad="112500"/>
          </a:effectLst>
        </p:spPr>
      </p:pic>
    </p:spTree>
  </p:cSld>
  <p:clrMapOvr>
    <a:masterClrMapping/>
  </p:clrMapOvr>
  <p:transition advTm="4890">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a:p>
        </p:txBody>
      </p:sp>
      <p:pic>
        <p:nvPicPr>
          <p:cNvPr id="12292" name="Рисунок 3" descr="3d36_20070326_1802508893.jpg"/>
          <p:cNvPicPr>
            <a:picLocks noChangeAspect="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pic>
        <p:nvPicPr>
          <p:cNvPr id="5" name="Рисунок 4" descr="три поросенка 014.jpg"/>
          <p:cNvPicPr>
            <a:picLocks noChangeAspect="1"/>
          </p:cNvPicPr>
          <p:nvPr/>
        </p:nvPicPr>
        <p:blipFill>
          <a:blip r:embed="rId3" cstate="screen"/>
          <a:stretch>
            <a:fillRect/>
          </a:stretch>
        </p:blipFill>
        <p:spPr>
          <a:xfrm>
            <a:off x="428596" y="357167"/>
            <a:ext cx="4095778" cy="3071834"/>
          </a:xfrm>
          <a:prstGeom prst="ellipse">
            <a:avLst/>
          </a:prstGeom>
          <a:ln>
            <a:noFill/>
          </a:ln>
          <a:effectLst>
            <a:softEdge rad="112500"/>
          </a:effectLst>
        </p:spPr>
      </p:pic>
      <p:pic>
        <p:nvPicPr>
          <p:cNvPr id="6" name="Рисунок 5" descr="три поросенка 015.jpg"/>
          <p:cNvPicPr>
            <a:picLocks noChangeAspect="1"/>
          </p:cNvPicPr>
          <p:nvPr/>
        </p:nvPicPr>
        <p:blipFill>
          <a:blip r:embed="rId4" cstate="screen"/>
          <a:stretch>
            <a:fillRect/>
          </a:stretch>
        </p:blipFill>
        <p:spPr>
          <a:xfrm>
            <a:off x="428596" y="3429000"/>
            <a:ext cx="4254501" cy="3190876"/>
          </a:xfrm>
          <a:prstGeom prst="ellipse">
            <a:avLst/>
          </a:prstGeom>
          <a:ln>
            <a:noFill/>
          </a:ln>
          <a:effectLst>
            <a:softEdge rad="112500"/>
          </a:effectLst>
        </p:spPr>
      </p:pic>
      <p:pic>
        <p:nvPicPr>
          <p:cNvPr id="7" name="Рисунок 6" descr="три поросенка 018.jpg"/>
          <p:cNvPicPr>
            <a:picLocks noChangeAspect="1"/>
          </p:cNvPicPr>
          <p:nvPr/>
        </p:nvPicPr>
        <p:blipFill>
          <a:blip r:embed="rId5" cstate="screen"/>
          <a:stretch>
            <a:fillRect/>
          </a:stretch>
        </p:blipFill>
        <p:spPr>
          <a:xfrm>
            <a:off x="4500562" y="328440"/>
            <a:ext cx="4320814" cy="3029122"/>
          </a:xfrm>
          <a:prstGeom prst="ellipse">
            <a:avLst/>
          </a:prstGeom>
          <a:ln>
            <a:noFill/>
          </a:ln>
          <a:effectLst>
            <a:softEdge rad="112500"/>
          </a:effectLst>
        </p:spPr>
      </p:pic>
      <p:pic>
        <p:nvPicPr>
          <p:cNvPr id="8" name="Рисунок 7" descr="три поросенка 022.jpg"/>
          <p:cNvPicPr>
            <a:picLocks noChangeAspect="1"/>
          </p:cNvPicPr>
          <p:nvPr/>
        </p:nvPicPr>
        <p:blipFill>
          <a:blip r:embed="rId6" cstate="screen"/>
          <a:stretch>
            <a:fillRect/>
          </a:stretch>
        </p:blipFill>
        <p:spPr>
          <a:xfrm>
            <a:off x="4643438" y="3357562"/>
            <a:ext cx="4286280" cy="3214710"/>
          </a:xfrm>
          <a:prstGeom prst="ellipse">
            <a:avLst/>
          </a:prstGeom>
          <a:ln>
            <a:noFill/>
          </a:ln>
          <a:effectLst>
            <a:softEdge rad="112500"/>
          </a:effectLst>
        </p:spPr>
      </p:pic>
      <p:sp>
        <p:nvSpPr>
          <p:cNvPr id="12297" name="Прямоугольник 8"/>
          <p:cNvSpPr>
            <a:spLocks noChangeArrowheads="1"/>
          </p:cNvSpPr>
          <p:nvPr/>
        </p:nvSpPr>
        <p:spPr bwMode="auto">
          <a:xfrm>
            <a:off x="1785938" y="3143250"/>
            <a:ext cx="5357812" cy="369888"/>
          </a:xfrm>
          <a:prstGeom prst="rect">
            <a:avLst/>
          </a:prstGeom>
          <a:noFill/>
          <a:ln w="9525">
            <a:noFill/>
            <a:miter lim="800000"/>
            <a:headEnd/>
            <a:tailEnd/>
          </a:ln>
        </p:spPr>
        <p:txBody>
          <a:bodyPr>
            <a:spAutoFit/>
          </a:bodyPr>
          <a:lstStyle/>
          <a:p>
            <a:r>
              <a:rPr lang="ru-RU">
                <a:latin typeface="Times New Roman" pitchFamily="18" charset="0"/>
                <a:cs typeface="Times New Roman" pitchFamily="18" charset="0"/>
              </a:rPr>
              <a:t>- бегали, играли, да и не заметили, как лето прошло. </a:t>
            </a:r>
          </a:p>
        </p:txBody>
      </p:sp>
    </p:spTree>
  </p:cSld>
  <p:clrMapOvr>
    <a:masterClrMapping/>
  </p:clrMapOvr>
  <p:transition advTm="3141">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a:p>
        </p:txBody>
      </p:sp>
      <p:pic>
        <p:nvPicPr>
          <p:cNvPr id="13316" name="Рисунок 3" descr="3d36_20070326_1802508893.jpg"/>
          <p:cNvPicPr>
            <a:picLocks noChangeAspect="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13317" name="Rectangle 1"/>
          <p:cNvSpPr>
            <a:spLocks noChangeArrowheads="1"/>
          </p:cNvSpPr>
          <p:nvPr/>
        </p:nvSpPr>
        <p:spPr bwMode="auto">
          <a:xfrm>
            <a:off x="428625" y="0"/>
            <a:ext cx="8215313" cy="1970088"/>
          </a:xfrm>
          <a:prstGeom prst="rect">
            <a:avLst/>
          </a:prstGeom>
          <a:noFill/>
          <a:ln w="9525">
            <a:noFill/>
            <a:miter lim="800000"/>
            <a:headEnd/>
            <a:tailEnd/>
          </a:ln>
        </p:spPr>
        <p:txBody>
          <a:bodyPr anchor="ctr">
            <a:spAutoFit/>
          </a:bodyPr>
          <a:lstStyle/>
          <a:p>
            <a:pPr algn="just">
              <a:tabLst>
                <a:tab pos="3495675" algn="l"/>
              </a:tabLst>
            </a:pPr>
            <a:endParaRPr lang="ru-RU" sz="1400" b="1" u="sng">
              <a:latin typeface="Times New Roman" pitchFamily="18" charset="0"/>
              <a:cs typeface="Times New Roman" pitchFamily="18" charset="0"/>
            </a:endParaRPr>
          </a:p>
          <a:p>
            <a:pPr algn="just">
              <a:tabLst>
                <a:tab pos="3495675" algn="l"/>
              </a:tabLst>
            </a:pPr>
            <a:r>
              <a:rPr lang="ru-RU" b="1" u="sng">
                <a:latin typeface="Times New Roman" pitchFamily="18" charset="0"/>
                <a:cs typeface="Times New Roman" pitchFamily="18" charset="0"/>
              </a:rPr>
              <a:t>Наф –наф:</a:t>
            </a:r>
            <a:r>
              <a:rPr lang="ru-RU" b="1">
                <a:latin typeface="Times New Roman" pitchFamily="18" charset="0"/>
                <a:cs typeface="Times New Roman" pitchFamily="18" charset="0"/>
              </a:rPr>
              <a:t> </a:t>
            </a:r>
            <a:r>
              <a:rPr lang="ru-RU">
                <a:latin typeface="Times New Roman" pitchFamily="18" charset="0"/>
                <a:cs typeface="Times New Roman" pitchFamily="18" charset="0"/>
              </a:rPr>
              <a:t>- Пора  нам подумать о зиме. Я весь дрожу от холода. Давайте построим дом  и будим там жить.</a:t>
            </a:r>
            <a:endParaRPr lang="ru-RU"/>
          </a:p>
          <a:p>
            <a:pPr algn="just" eaLnBrk="0" hangingPunct="0">
              <a:tabLst>
                <a:tab pos="3495675" algn="l"/>
              </a:tabLst>
            </a:pPr>
            <a:r>
              <a:rPr lang="ru-RU" b="1" u="sng">
                <a:latin typeface="Times New Roman" pitchFamily="18" charset="0"/>
                <a:cs typeface="Times New Roman" pitchFamily="18" charset="0"/>
              </a:rPr>
              <a:t>Ниф - ниф: </a:t>
            </a:r>
            <a:r>
              <a:rPr lang="ru-RU">
                <a:latin typeface="Times New Roman" pitchFamily="18" charset="0"/>
                <a:cs typeface="Times New Roman" pitchFamily="18" charset="0"/>
              </a:rPr>
              <a:t>- Как же мы будим строить, если не умеем. Помните, как однажды нас чуть не съели.</a:t>
            </a:r>
            <a:endParaRPr lang="ru-RU"/>
          </a:p>
          <a:p>
            <a:pPr algn="just" eaLnBrk="0" hangingPunct="0">
              <a:tabLst>
                <a:tab pos="3495675" algn="l"/>
              </a:tabLst>
            </a:pPr>
            <a:r>
              <a:rPr lang="ru-RU" b="1" u="sng">
                <a:latin typeface="Times New Roman" pitchFamily="18" charset="0"/>
                <a:cs typeface="Times New Roman" pitchFamily="18" charset="0"/>
              </a:rPr>
              <a:t>Нуф – нуф:</a:t>
            </a:r>
            <a:r>
              <a:rPr lang="ru-RU">
                <a:latin typeface="Times New Roman" pitchFamily="18" charset="0"/>
                <a:cs typeface="Times New Roman" pitchFamily="18" charset="0"/>
              </a:rPr>
              <a:t> - Я вот, например, прошлый раз построил дом из соломы, а он развалился. Что делать?</a:t>
            </a:r>
            <a:endParaRPr lang="ru-RU"/>
          </a:p>
        </p:txBody>
      </p:sp>
      <p:pic>
        <p:nvPicPr>
          <p:cNvPr id="7" name="Рисунок 6" descr="три поросенка 024.jpg"/>
          <p:cNvPicPr>
            <a:picLocks noChangeAspect="1"/>
          </p:cNvPicPr>
          <p:nvPr/>
        </p:nvPicPr>
        <p:blipFill>
          <a:blip r:embed="rId3" cstate="screen"/>
          <a:stretch>
            <a:fillRect/>
          </a:stretch>
        </p:blipFill>
        <p:spPr>
          <a:xfrm>
            <a:off x="0" y="1928802"/>
            <a:ext cx="3881465" cy="2911098"/>
          </a:xfrm>
          <a:prstGeom prst="ellipse">
            <a:avLst/>
          </a:prstGeom>
          <a:ln>
            <a:noFill/>
          </a:ln>
          <a:effectLst>
            <a:softEdge rad="112500"/>
          </a:effectLst>
        </p:spPr>
      </p:pic>
      <p:pic>
        <p:nvPicPr>
          <p:cNvPr id="8" name="Рисунок 7" descr="три поросенка 025.jpg"/>
          <p:cNvPicPr>
            <a:picLocks noChangeAspect="1"/>
          </p:cNvPicPr>
          <p:nvPr/>
        </p:nvPicPr>
        <p:blipFill>
          <a:blip r:embed="rId4" cstate="screen"/>
          <a:stretch>
            <a:fillRect/>
          </a:stretch>
        </p:blipFill>
        <p:spPr>
          <a:xfrm>
            <a:off x="5072034" y="1857364"/>
            <a:ext cx="4071966" cy="3053975"/>
          </a:xfrm>
          <a:prstGeom prst="ellipse">
            <a:avLst/>
          </a:prstGeom>
          <a:ln>
            <a:noFill/>
          </a:ln>
          <a:effectLst>
            <a:softEdge rad="112500"/>
          </a:effectLst>
        </p:spPr>
      </p:pic>
      <p:pic>
        <p:nvPicPr>
          <p:cNvPr id="9" name="Рисунок 8" descr="три поросенка 028.jpg"/>
          <p:cNvPicPr>
            <a:picLocks noChangeAspect="1"/>
          </p:cNvPicPr>
          <p:nvPr/>
        </p:nvPicPr>
        <p:blipFill>
          <a:blip r:embed="rId5" cstate="screen"/>
          <a:stretch>
            <a:fillRect/>
          </a:stretch>
        </p:blipFill>
        <p:spPr>
          <a:xfrm>
            <a:off x="2428860" y="3845719"/>
            <a:ext cx="4016375" cy="3012281"/>
          </a:xfrm>
          <a:prstGeom prst="ellipse">
            <a:avLst/>
          </a:prstGeom>
          <a:ln>
            <a:noFill/>
          </a:ln>
          <a:effectLst>
            <a:softEdge rad="112500"/>
          </a:effectLst>
        </p:spPr>
      </p:pic>
    </p:spTree>
  </p:cSld>
  <p:clrMapOvr>
    <a:masterClrMapping/>
  </p:clrMapOvr>
  <p:transition advTm="4938">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a:p>
        </p:txBody>
      </p:sp>
      <p:pic>
        <p:nvPicPr>
          <p:cNvPr id="14340" name="Рисунок 3" descr="3d36_20070326_1802508893.jpg"/>
          <p:cNvPicPr>
            <a:picLocks noChangeAspect="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14341" name="Rectangle 2"/>
          <p:cNvSpPr>
            <a:spLocks noChangeArrowheads="1"/>
          </p:cNvSpPr>
          <p:nvPr/>
        </p:nvSpPr>
        <p:spPr bwMode="auto">
          <a:xfrm>
            <a:off x="571500" y="0"/>
            <a:ext cx="7858125" cy="5632450"/>
          </a:xfrm>
          <a:prstGeom prst="rect">
            <a:avLst/>
          </a:prstGeom>
          <a:noFill/>
          <a:ln w="9525">
            <a:noFill/>
            <a:miter lim="800000"/>
            <a:headEnd/>
            <a:tailEnd/>
          </a:ln>
        </p:spPr>
        <p:txBody>
          <a:bodyPr anchor="ctr">
            <a:spAutoFit/>
          </a:bodyPr>
          <a:lstStyle/>
          <a:p>
            <a:pPr>
              <a:tabLst>
                <a:tab pos="3495675" algn="l"/>
              </a:tabLst>
            </a:pPr>
            <a:r>
              <a:rPr lang="ru-RU" b="1" u="sng">
                <a:latin typeface="Times New Roman" pitchFamily="18" charset="0"/>
                <a:cs typeface="Times New Roman" pitchFamily="18" charset="0"/>
              </a:rPr>
              <a:t>Воспитатель по изодеятельности</a:t>
            </a:r>
            <a:r>
              <a:rPr lang="ru-RU" b="1">
                <a:latin typeface="Times New Roman" pitchFamily="18" charset="0"/>
                <a:cs typeface="Times New Roman" pitchFamily="18" charset="0"/>
              </a:rPr>
              <a:t>: </a:t>
            </a:r>
            <a:r>
              <a:rPr lang="ru-RU">
                <a:latin typeface="Times New Roman" pitchFamily="18" charset="0"/>
                <a:cs typeface="Times New Roman" pitchFamily="18" charset="0"/>
              </a:rPr>
              <a:t>- Ребята вы не расстраивайтесь. В этом деле я и дети сможем вам помочь. Скажите дети с чего нужно начинать строить дома?</a:t>
            </a:r>
            <a:endParaRPr lang="ru-RU"/>
          </a:p>
          <a:p>
            <a:pPr eaLnBrk="0" hangingPunct="0">
              <a:tabLst>
                <a:tab pos="3495675" algn="l"/>
              </a:tabLst>
            </a:pPr>
            <a:r>
              <a:rPr lang="ru-RU" b="1" u="sng">
                <a:latin typeface="Times New Roman" pitchFamily="18" charset="0"/>
                <a:cs typeface="Times New Roman" pitchFamily="18" charset="0"/>
              </a:rPr>
              <a:t>Дети:</a:t>
            </a:r>
            <a:r>
              <a:rPr lang="ru-RU">
                <a:latin typeface="Times New Roman" pitchFamily="18" charset="0"/>
                <a:cs typeface="Times New Roman" pitchFamily="18" charset="0"/>
              </a:rPr>
              <a:t> - С проекта!</a:t>
            </a:r>
            <a:endParaRPr lang="ru-RU"/>
          </a:p>
          <a:p>
            <a:pPr eaLnBrk="0" hangingPunct="0">
              <a:tabLst>
                <a:tab pos="3495675" algn="l"/>
              </a:tabLst>
            </a:pPr>
            <a:r>
              <a:rPr lang="ru-RU" b="1" u="sng">
                <a:latin typeface="Times New Roman" pitchFamily="18" charset="0"/>
                <a:cs typeface="Times New Roman" pitchFamily="18" charset="0"/>
              </a:rPr>
              <a:t>Воспитатель по изодеятельности: </a:t>
            </a:r>
            <a:r>
              <a:rPr lang="ru-RU">
                <a:latin typeface="Times New Roman" pitchFamily="18" charset="0"/>
                <a:cs typeface="Times New Roman" pitchFamily="18" charset="0"/>
              </a:rPr>
              <a:t>- А кто рисует проекты домов?</a:t>
            </a:r>
            <a:endParaRPr lang="ru-RU"/>
          </a:p>
          <a:p>
            <a:pPr eaLnBrk="0" hangingPunct="0">
              <a:tabLst>
                <a:tab pos="3495675" algn="l"/>
              </a:tabLst>
            </a:pPr>
            <a:r>
              <a:rPr lang="ru-RU" b="1" u="sng">
                <a:latin typeface="Times New Roman" pitchFamily="18" charset="0"/>
                <a:cs typeface="Times New Roman" pitchFamily="18" charset="0"/>
              </a:rPr>
              <a:t>Дети:</a:t>
            </a:r>
            <a:r>
              <a:rPr lang="ru-RU">
                <a:latin typeface="Times New Roman" pitchFamily="18" charset="0"/>
                <a:cs typeface="Times New Roman" pitchFamily="18" charset="0"/>
              </a:rPr>
              <a:t> - Художники архитекторы!</a:t>
            </a:r>
            <a:endParaRPr lang="ru-RU"/>
          </a:p>
          <a:p>
            <a:pPr eaLnBrk="0" hangingPunct="0">
              <a:tabLst>
                <a:tab pos="3495675" algn="l"/>
              </a:tabLst>
            </a:pPr>
            <a:r>
              <a:rPr lang="ru-RU" b="1" u="sng">
                <a:latin typeface="Times New Roman" pitchFamily="18" charset="0"/>
                <a:cs typeface="Times New Roman" pitchFamily="18" charset="0"/>
              </a:rPr>
              <a:t>Воспитатель по изодеятельности</a:t>
            </a:r>
            <a:r>
              <a:rPr lang="ru-RU" b="1">
                <a:latin typeface="Times New Roman" pitchFamily="18" charset="0"/>
                <a:cs typeface="Times New Roman" pitchFamily="18" charset="0"/>
              </a:rPr>
              <a:t>: -</a:t>
            </a:r>
            <a:r>
              <a:rPr lang="ru-RU">
                <a:latin typeface="Times New Roman" pitchFamily="18" charset="0"/>
                <a:cs typeface="Times New Roman" pitchFamily="18" charset="0"/>
              </a:rPr>
              <a:t> Любое строительство начинается  после работы архитектора. </a:t>
            </a:r>
            <a:r>
              <a:rPr lang="ru-RU" b="1">
                <a:latin typeface="Times New Roman" pitchFamily="18" charset="0"/>
                <a:cs typeface="Times New Roman" pitchFamily="18" charset="0"/>
              </a:rPr>
              <a:t> </a:t>
            </a:r>
            <a:r>
              <a:rPr lang="ru-RU">
                <a:latin typeface="Times New Roman" pitchFamily="18" charset="0"/>
                <a:cs typeface="Times New Roman" pitchFamily="18" charset="0"/>
              </a:rPr>
              <a:t>Архитектор –  это художник строитель. Он придумывает внешний вид здания. Архитектор рисует дом, потом составляет чертежи, где обозначает, какие будут комнаты в доме. Эти рисунки и чертежи называются  проектом  дома. Проект дома даётся руководителю стройки, он знакомит с ним рабочих, и они точно по проекту строят дом. У меня есть знакомый художник архитектор, я могу попросить его спроектировать дома для поросят.</a:t>
            </a:r>
            <a:endParaRPr lang="ru-RU"/>
          </a:p>
          <a:p>
            <a:pPr eaLnBrk="0" hangingPunct="0">
              <a:tabLst>
                <a:tab pos="3495675" algn="l"/>
              </a:tabLst>
            </a:pPr>
            <a:r>
              <a:rPr lang="ru-RU" b="1" u="sng">
                <a:latin typeface="Times New Roman" pitchFamily="18" charset="0"/>
                <a:cs typeface="Times New Roman" pitchFamily="18" charset="0"/>
              </a:rPr>
              <a:t>Нуф – нуф:</a:t>
            </a:r>
            <a:r>
              <a:rPr lang="ru-RU">
                <a:latin typeface="Times New Roman" pitchFamily="18" charset="0"/>
                <a:cs typeface="Times New Roman" pitchFamily="18" charset="0"/>
              </a:rPr>
              <a:t> - А зачем нам ждать кого-то. Мы с ребятами и сами можем быть архитекторами, ведь мы умеем дома рисовать.</a:t>
            </a:r>
            <a:endParaRPr lang="ru-RU"/>
          </a:p>
          <a:p>
            <a:pPr eaLnBrk="0" hangingPunct="0">
              <a:tabLst>
                <a:tab pos="3495675" algn="l"/>
              </a:tabLst>
            </a:pPr>
            <a:r>
              <a:rPr lang="ru-RU" b="1" u="sng">
                <a:latin typeface="Times New Roman" pitchFamily="18" charset="0"/>
                <a:cs typeface="Times New Roman" pitchFamily="18" charset="0"/>
              </a:rPr>
              <a:t>Воспитатель по изодеятельности</a:t>
            </a:r>
            <a:r>
              <a:rPr lang="ru-RU" b="1">
                <a:latin typeface="Times New Roman" pitchFamily="18" charset="0"/>
                <a:cs typeface="Times New Roman" pitchFamily="18" charset="0"/>
              </a:rPr>
              <a:t>:</a:t>
            </a:r>
            <a:r>
              <a:rPr lang="ru-RU">
                <a:latin typeface="Times New Roman" pitchFamily="18" charset="0"/>
                <a:cs typeface="Times New Roman" pitchFamily="18" charset="0"/>
              </a:rPr>
              <a:t> - Ну, попробуйте! Вот у вас есть три мольберта, на них закреплены листы. Ваша задача нарисовать проекты, по которым вы сумеете построить дома для поросят.</a:t>
            </a:r>
            <a:endParaRPr lang="ru-RU"/>
          </a:p>
          <a:p>
            <a:pPr eaLnBrk="0" hangingPunct="0">
              <a:tabLst>
                <a:tab pos="3495675" algn="l"/>
              </a:tabLst>
            </a:pPr>
            <a:r>
              <a:rPr lang="ru-RU" b="1" i="1">
                <a:latin typeface="Times New Roman" pitchFamily="18" charset="0"/>
                <a:cs typeface="Times New Roman" pitchFamily="18" charset="0"/>
              </a:rPr>
              <a:t>Рисование: «Нарисуй проект дома».</a:t>
            </a:r>
            <a:endParaRPr lang="ru-RU"/>
          </a:p>
          <a:p>
            <a:pPr eaLnBrk="0" hangingPunct="0">
              <a:tabLst>
                <a:tab pos="3495675" algn="l"/>
              </a:tabLst>
            </a:pPr>
            <a:endParaRPr lang="ru-RU"/>
          </a:p>
        </p:txBody>
      </p:sp>
    </p:spTree>
  </p:cSld>
  <p:clrMapOvr>
    <a:masterClrMapping/>
  </p:clrMapOvr>
  <p:transition advTm="5015">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a:p>
        </p:txBody>
      </p:sp>
      <p:pic>
        <p:nvPicPr>
          <p:cNvPr id="15364" name="Рисунок 3" descr="3d36_20070326_1802508893.jpg"/>
          <p:cNvPicPr>
            <a:picLocks noChangeAspect="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pic>
        <p:nvPicPr>
          <p:cNvPr id="6" name="Рисунок 5" descr="Копия три поросенка 030.jpg"/>
          <p:cNvPicPr>
            <a:picLocks noChangeAspect="1"/>
          </p:cNvPicPr>
          <p:nvPr/>
        </p:nvPicPr>
        <p:blipFill>
          <a:blip r:embed="rId3" cstate="screen"/>
          <a:stretch>
            <a:fillRect/>
          </a:stretch>
        </p:blipFill>
        <p:spPr>
          <a:xfrm>
            <a:off x="642910" y="785794"/>
            <a:ext cx="7623570" cy="5118029"/>
          </a:xfrm>
          <a:prstGeom prst="rect">
            <a:avLst/>
          </a:prstGeom>
          <a:ln>
            <a:noFill/>
          </a:ln>
          <a:effectLst>
            <a:softEdge rad="112500"/>
          </a:effectLst>
        </p:spPr>
      </p:pic>
    </p:spTree>
  </p:cSld>
  <p:clrMapOvr>
    <a:masterClrMapping/>
  </p:clrMapOvr>
  <p:transition advTm="3047">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a:p>
        </p:txBody>
      </p:sp>
      <p:pic>
        <p:nvPicPr>
          <p:cNvPr id="16388" name="Рисунок 3" descr="3d36_20070326_1802508893.jpg"/>
          <p:cNvPicPr>
            <a:picLocks noChangeAspect="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16389" name="Прямоугольник 5"/>
          <p:cNvSpPr>
            <a:spLocks noChangeArrowheads="1"/>
          </p:cNvSpPr>
          <p:nvPr/>
        </p:nvSpPr>
        <p:spPr bwMode="auto">
          <a:xfrm>
            <a:off x="571500" y="214313"/>
            <a:ext cx="8001000" cy="1477962"/>
          </a:xfrm>
          <a:prstGeom prst="rect">
            <a:avLst/>
          </a:prstGeom>
          <a:noFill/>
          <a:ln w="9525">
            <a:noFill/>
            <a:miter lim="800000"/>
            <a:headEnd/>
            <a:tailEnd/>
          </a:ln>
        </p:spPr>
        <p:txBody>
          <a:bodyPr>
            <a:spAutoFit/>
          </a:bodyPr>
          <a:lstStyle/>
          <a:p>
            <a:pPr eaLnBrk="0" hangingPunct="0">
              <a:tabLst>
                <a:tab pos="3495675" algn="l"/>
              </a:tabLst>
            </a:pPr>
            <a:r>
              <a:rPr lang="ru-RU" b="1" u="sng">
                <a:latin typeface="Times New Roman" pitchFamily="18" charset="0"/>
                <a:cs typeface="Times New Roman" pitchFamily="18" charset="0"/>
              </a:rPr>
              <a:t>Нуф – нуф:</a:t>
            </a:r>
            <a:r>
              <a:rPr lang="ru-RU">
                <a:latin typeface="Times New Roman" pitchFamily="18" charset="0"/>
                <a:cs typeface="Times New Roman" pitchFamily="18" charset="0"/>
              </a:rPr>
              <a:t> - А зачем нам ждать кого-то. Мы с ребятами и сами можем быть архитекторами, ведь мы умеем дома рисовать.</a:t>
            </a:r>
            <a:endParaRPr lang="ru-RU"/>
          </a:p>
          <a:p>
            <a:pPr eaLnBrk="0" hangingPunct="0">
              <a:tabLst>
                <a:tab pos="3495675" algn="l"/>
              </a:tabLst>
            </a:pPr>
            <a:r>
              <a:rPr lang="ru-RU" b="1" u="sng">
                <a:latin typeface="Times New Roman" pitchFamily="18" charset="0"/>
                <a:cs typeface="Times New Roman" pitchFamily="18" charset="0"/>
              </a:rPr>
              <a:t>Воспитатель по изодеятельности</a:t>
            </a:r>
            <a:r>
              <a:rPr lang="ru-RU" b="1">
                <a:latin typeface="Times New Roman" pitchFamily="18" charset="0"/>
                <a:cs typeface="Times New Roman" pitchFamily="18" charset="0"/>
              </a:rPr>
              <a:t>:</a:t>
            </a:r>
            <a:r>
              <a:rPr lang="ru-RU">
                <a:latin typeface="Times New Roman" pitchFamily="18" charset="0"/>
                <a:cs typeface="Times New Roman" pitchFamily="18" charset="0"/>
              </a:rPr>
              <a:t> - Ну, попробуйте! Вот у вас есть три мольберта, на них закреплены листы. Ваша задача нарисовать проекты, по которым вы сумеете построить дома для поросят.</a:t>
            </a:r>
            <a:endParaRPr lang="ru-RU"/>
          </a:p>
        </p:txBody>
      </p:sp>
      <p:pic>
        <p:nvPicPr>
          <p:cNvPr id="7" name="Рисунок 6" descr="Копия три поросенка 030.jpg"/>
          <p:cNvPicPr>
            <a:picLocks noChangeAspect="1"/>
          </p:cNvPicPr>
          <p:nvPr/>
        </p:nvPicPr>
        <p:blipFill>
          <a:blip r:embed="rId3" cstate="screen"/>
          <a:stretch>
            <a:fillRect/>
          </a:stretch>
        </p:blipFill>
        <p:spPr>
          <a:xfrm>
            <a:off x="1428728" y="1785926"/>
            <a:ext cx="6266248" cy="4206801"/>
          </a:xfrm>
          <a:prstGeom prst="rect">
            <a:avLst/>
          </a:prstGeom>
          <a:ln>
            <a:noFill/>
          </a:ln>
          <a:effectLst>
            <a:softEdge rad="112500"/>
          </a:effectLst>
        </p:spPr>
      </p:pic>
    </p:spTree>
  </p:cSld>
  <p:clrMapOvr>
    <a:masterClrMapping/>
  </p:clrMapOvr>
  <p:transition advTm="4891">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a:p>
        </p:txBody>
      </p:sp>
      <p:pic>
        <p:nvPicPr>
          <p:cNvPr id="17412" name="Рисунок 3" descr="3d36_20070326_1802508893.jpg"/>
          <p:cNvPicPr>
            <a:picLocks noChangeAspect="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17413" name="Прямоугольник 4"/>
          <p:cNvSpPr>
            <a:spLocks noChangeArrowheads="1"/>
          </p:cNvSpPr>
          <p:nvPr/>
        </p:nvSpPr>
        <p:spPr bwMode="auto">
          <a:xfrm>
            <a:off x="928688" y="285750"/>
            <a:ext cx="7618412" cy="646113"/>
          </a:xfrm>
          <a:prstGeom prst="rect">
            <a:avLst/>
          </a:prstGeom>
          <a:noFill/>
          <a:ln w="9525">
            <a:noFill/>
            <a:miter lim="800000"/>
            <a:headEnd/>
            <a:tailEnd/>
          </a:ln>
        </p:spPr>
        <p:txBody>
          <a:bodyPr wrap="none">
            <a:spAutoFit/>
          </a:bodyPr>
          <a:lstStyle/>
          <a:p>
            <a:pPr eaLnBrk="0" hangingPunct="0">
              <a:tabLst>
                <a:tab pos="3495675" algn="l"/>
              </a:tabLst>
            </a:pPr>
            <a:r>
              <a:rPr lang="ru-RU" sz="3600" b="1" i="1">
                <a:latin typeface="Times New Roman" pitchFamily="18" charset="0"/>
                <a:cs typeface="Times New Roman" pitchFamily="18" charset="0"/>
              </a:rPr>
              <a:t>Рисование: «Нарисуй проект дома».</a:t>
            </a:r>
            <a:endParaRPr lang="ru-RU" sz="3600"/>
          </a:p>
        </p:txBody>
      </p:sp>
      <p:pic>
        <p:nvPicPr>
          <p:cNvPr id="6" name="Рисунок 5" descr="Копия три поросенка 032.jpg"/>
          <p:cNvPicPr>
            <a:picLocks noChangeAspect="1"/>
          </p:cNvPicPr>
          <p:nvPr/>
        </p:nvPicPr>
        <p:blipFill>
          <a:blip r:embed="rId3" cstate="screen"/>
          <a:stretch>
            <a:fillRect/>
          </a:stretch>
        </p:blipFill>
        <p:spPr>
          <a:xfrm>
            <a:off x="2357422" y="1399405"/>
            <a:ext cx="6572296" cy="5458595"/>
          </a:xfrm>
          <a:prstGeom prst="heart">
            <a:avLst/>
          </a:prstGeom>
          <a:ln>
            <a:noFill/>
          </a:ln>
          <a:effectLst>
            <a:softEdge rad="112500"/>
          </a:effectLst>
        </p:spPr>
      </p:pic>
      <p:pic>
        <p:nvPicPr>
          <p:cNvPr id="7" name="Рисунок 6" descr="Копия три поросенка 034.jpg"/>
          <p:cNvPicPr>
            <a:picLocks noChangeAspect="1"/>
          </p:cNvPicPr>
          <p:nvPr/>
        </p:nvPicPr>
        <p:blipFill>
          <a:blip r:embed="rId4" cstate="screen"/>
          <a:stretch>
            <a:fillRect/>
          </a:stretch>
        </p:blipFill>
        <p:spPr>
          <a:xfrm>
            <a:off x="0" y="857232"/>
            <a:ext cx="5857916" cy="4435279"/>
          </a:xfrm>
          <a:prstGeom prst="heart">
            <a:avLst/>
          </a:prstGeom>
          <a:ln>
            <a:noFill/>
          </a:ln>
          <a:effectLst>
            <a:softEdge rad="112500"/>
          </a:effectLst>
        </p:spPr>
      </p:pic>
    </p:spTree>
  </p:cSld>
  <p:clrMapOvr>
    <a:masterClrMapping/>
  </p:clrMapOvr>
  <p:transition advTm="3062">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a:p>
        </p:txBody>
      </p:sp>
      <p:pic>
        <p:nvPicPr>
          <p:cNvPr id="18436" name="Рисунок 3" descr="3d36_20070326_1802508893.jpg"/>
          <p:cNvPicPr>
            <a:picLocks noChangeAspect="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18437" name="Rectangle 1"/>
          <p:cNvSpPr>
            <a:spLocks noChangeArrowheads="1"/>
          </p:cNvSpPr>
          <p:nvPr/>
        </p:nvSpPr>
        <p:spPr bwMode="auto">
          <a:xfrm>
            <a:off x="571500" y="0"/>
            <a:ext cx="8001000" cy="1200150"/>
          </a:xfrm>
          <a:prstGeom prst="rect">
            <a:avLst/>
          </a:prstGeom>
          <a:noFill/>
          <a:ln w="9525">
            <a:noFill/>
            <a:miter lim="800000"/>
            <a:headEnd/>
            <a:tailEnd/>
          </a:ln>
        </p:spPr>
        <p:txBody>
          <a:bodyPr anchor="ctr">
            <a:spAutoFit/>
          </a:bodyPr>
          <a:lstStyle/>
          <a:p>
            <a:pPr algn="just">
              <a:tabLst>
                <a:tab pos="3495675" algn="l"/>
              </a:tabLst>
            </a:pPr>
            <a:endParaRPr lang="ru-RU" b="1" u="sng">
              <a:latin typeface="Times New Roman" pitchFamily="18" charset="0"/>
              <a:cs typeface="Times New Roman" pitchFamily="18" charset="0"/>
            </a:endParaRPr>
          </a:p>
          <a:p>
            <a:pPr algn="just">
              <a:tabLst>
                <a:tab pos="3495675" algn="l"/>
              </a:tabLst>
            </a:pPr>
            <a:r>
              <a:rPr lang="ru-RU" b="1" u="sng">
                <a:latin typeface="Times New Roman" pitchFamily="18" charset="0"/>
                <a:cs typeface="Times New Roman" pitchFamily="18" charset="0"/>
              </a:rPr>
              <a:t>Воспитатель по изодеятельности:</a:t>
            </a:r>
            <a:r>
              <a:rPr lang="ru-RU" b="1">
                <a:latin typeface="Times New Roman" pitchFamily="18" charset="0"/>
                <a:cs typeface="Times New Roman" pitchFamily="18" charset="0"/>
              </a:rPr>
              <a:t> </a:t>
            </a:r>
            <a:r>
              <a:rPr lang="ru-RU">
                <a:latin typeface="Times New Roman" pitchFamily="18" charset="0"/>
                <a:cs typeface="Times New Roman" pitchFamily="18" charset="0"/>
              </a:rPr>
              <a:t>- Ну, как вы думаете, получился у вас проекты домов.</a:t>
            </a:r>
            <a:endParaRPr lang="ru-RU"/>
          </a:p>
          <a:p>
            <a:pPr algn="just" eaLnBrk="0" hangingPunct="0">
              <a:tabLst>
                <a:tab pos="3495675" algn="l"/>
              </a:tabLst>
            </a:pPr>
            <a:r>
              <a:rPr lang="ru-RU" b="1" u="sng">
                <a:latin typeface="Times New Roman" pitchFamily="18" charset="0"/>
                <a:cs typeface="Times New Roman" pitchFamily="18" charset="0"/>
              </a:rPr>
              <a:t>Нуф – нуф: </a:t>
            </a:r>
            <a:r>
              <a:rPr lang="ru-RU">
                <a:latin typeface="Times New Roman" pitchFamily="18" charset="0"/>
                <a:cs typeface="Times New Roman" pitchFamily="18" charset="0"/>
              </a:rPr>
              <a:t>- Красивые дома получились. Вот только немного крыши кривые.</a:t>
            </a:r>
            <a:endParaRPr lang="ru-RU"/>
          </a:p>
        </p:txBody>
      </p:sp>
      <p:pic>
        <p:nvPicPr>
          <p:cNvPr id="7" name="Рисунок 6" descr="три поросенка 039.jpg"/>
          <p:cNvPicPr>
            <a:picLocks noChangeAspect="1"/>
          </p:cNvPicPr>
          <p:nvPr/>
        </p:nvPicPr>
        <p:blipFill>
          <a:blip r:embed="rId3" cstate="screen"/>
          <a:stretch>
            <a:fillRect/>
          </a:stretch>
        </p:blipFill>
        <p:spPr>
          <a:xfrm>
            <a:off x="3643306" y="1285860"/>
            <a:ext cx="5143536" cy="3500462"/>
          </a:xfrm>
          <a:prstGeom prst="rect">
            <a:avLst/>
          </a:prstGeom>
          <a:ln>
            <a:noFill/>
          </a:ln>
          <a:effectLst>
            <a:softEdge rad="112500"/>
          </a:effectLst>
        </p:spPr>
      </p:pic>
      <p:pic>
        <p:nvPicPr>
          <p:cNvPr id="6" name="Рисунок 5" descr="три поросенка 038.jpg"/>
          <p:cNvPicPr>
            <a:picLocks noChangeAspect="1"/>
          </p:cNvPicPr>
          <p:nvPr/>
        </p:nvPicPr>
        <p:blipFill>
          <a:blip r:embed="rId4" cstate="screen"/>
          <a:stretch>
            <a:fillRect/>
          </a:stretch>
        </p:blipFill>
        <p:spPr>
          <a:xfrm>
            <a:off x="285720" y="2643182"/>
            <a:ext cx="5421322" cy="3786214"/>
          </a:xfrm>
          <a:prstGeom prst="snip1Rect">
            <a:avLst>
              <a:gd name="adj" fmla="val 50000"/>
            </a:avLst>
          </a:prstGeom>
          <a:ln>
            <a:noFill/>
          </a:ln>
          <a:effectLst>
            <a:softEdge rad="112500"/>
          </a:effectLst>
        </p:spPr>
      </p:pic>
    </p:spTree>
  </p:cSld>
  <p:clrMapOvr>
    <a:masterClrMapping/>
  </p:clrMapOvr>
  <p:transition advTm="2969">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a:p>
        </p:txBody>
      </p:sp>
      <p:pic>
        <p:nvPicPr>
          <p:cNvPr id="19460" name="Рисунок 3" descr="3d36_20070326_1802508893.jpg"/>
          <p:cNvPicPr>
            <a:picLocks noChangeAspect="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19461" name="Прямоугольник 4"/>
          <p:cNvSpPr>
            <a:spLocks noChangeArrowheads="1"/>
          </p:cNvSpPr>
          <p:nvPr/>
        </p:nvSpPr>
        <p:spPr bwMode="auto">
          <a:xfrm>
            <a:off x="571500" y="357188"/>
            <a:ext cx="8001000" cy="646112"/>
          </a:xfrm>
          <a:prstGeom prst="rect">
            <a:avLst/>
          </a:prstGeom>
          <a:noFill/>
          <a:ln w="9525">
            <a:noFill/>
            <a:miter lim="800000"/>
            <a:headEnd/>
            <a:tailEnd/>
          </a:ln>
        </p:spPr>
        <p:txBody>
          <a:bodyPr>
            <a:spAutoFit/>
          </a:bodyPr>
          <a:lstStyle/>
          <a:p>
            <a:r>
              <a:rPr lang="ru-RU" b="1" u="sng">
                <a:latin typeface="Times New Roman" pitchFamily="18" charset="0"/>
                <a:cs typeface="Times New Roman" pitchFamily="18" charset="0"/>
              </a:rPr>
              <a:t>Воспитатель по изодеятельности:</a:t>
            </a:r>
            <a:r>
              <a:rPr lang="ru-RU">
                <a:latin typeface="Times New Roman" pitchFamily="18" charset="0"/>
                <a:cs typeface="Times New Roman" pitchFamily="18" charset="0"/>
              </a:rPr>
              <a:t>- Дети, а вы хотели бы жить в доме, где такая кривая крыша, не ровные стены, которые вот – вот развалятся?</a:t>
            </a:r>
            <a:r>
              <a:rPr lang="ru-RU" i="1">
                <a:latin typeface="Times New Roman" pitchFamily="18" charset="0"/>
                <a:cs typeface="Times New Roman" pitchFamily="18" charset="0"/>
              </a:rPr>
              <a:t> </a:t>
            </a:r>
            <a:endParaRPr lang="ru-RU">
              <a:latin typeface="Times New Roman" pitchFamily="18" charset="0"/>
              <a:cs typeface="Times New Roman" pitchFamily="18" charset="0"/>
            </a:endParaRPr>
          </a:p>
        </p:txBody>
      </p:sp>
      <p:sp>
        <p:nvSpPr>
          <p:cNvPr id="19462" name="Rectangle 1"/>
          <p:cNvSpPr>
            <a:spLocks noChangeArrowheads="1"/>
          </p:cNvSpPr>
          <p:nvPr/>
        </p:nvSpPr>
        <p:spPr bwMode="auto">
          <a:xfrm>
            <a:off x="571500" y="857250"/>
            <a:ext cx="7572375" cy="2862263"/>
          </a:xfrm>
          <a:prstGeom prst="rect">
            <a:avLst/>
          </a:prstGeom>
          <a:noFill/>
          <a:ln w="9525">
            <a:noFill/>
            <a:miter lim="800000"/>
            <a:headEnd/>
            <a:tailEnd/>
          </a:ln>
        </p:spPr>
        <p:txBody>
          <a:bodyPr anchor="ctr">
            <a:spAutoFit/>
          </a:bodyPr>
          <a:lstStyle/>
          <a:p>
            <a:pPr algn="just">
              <a:tabLst>
                <a:tab pos="3495675" algn="l"/>
              </a:tabLst>
            </a:pPr>
            <a:r>
              <a:rPr lang="ru-RU" b="1" u="sng">
                <a:latin typeface="Times New Roman" pitchFamily="18" charset="0"/>
                <a:cs typeface="Times New Roman" pitchFamily="18" charset="0"/>
              </a:rPr>
              <a:t>Дети:</a:t>
            </a:r>
            <a:r>
              <a:rPr lang="ru-RU">
                <a:latin typeface="Times New Roman" pitchFamily="18" charset="0"/>
                <a:cs typeface="Times New Roman" pitchFamily="18" charset="0"/>
              </a:rPr>
              <a:t> - Нет!!!</a:t>
            </a:r>
            <a:endParaRPr lang="ru-RU"/>
          </a:p>
          <a:p>
            <a:pPr algn="just" eaLnBrk="0" hangingPunct="0">
              <a:tabLst>
                <a:tab pos="3495675" algn="l"/>
              </a:tabLst>
            </a:pPr>
            <a:r>
              <a:rPr lang="ru-RU" b="1" u="sng">
                <a:latin typeface="Times New Roman" pitchFamily="18" charset="0"/>
                <a:cs typeface="Times New Roman" pitchFamily="18" charset="0"/>
              </a:rPr>
              <a:t>Воспитатель по изодеятельности:- </a:t>
            </a:r>
            <a:r>
              <a:rPr lang="ru-RU">
                <a:latin typeface="Times New Roman" pitchFamily="18" charset="0"/>
                <a:cs typeface="Times New Roman" pitchFamily="18" charset="0"/>
              </a:rPr>
              <a:t>Ваши рисунки красивы, но этого  для проекта мало. Нужно изобразить проект так, что бы все линии были ровными, для этого художники архитекторы используют специальные чертежные инструменты. Бедующий дом архитектор придумывает таким, чтобы он был удобен и красив, чтобы он понравился тем, кто там будет жить. Давайте я лучше схожу к художнику архитектору и попрошу его начертить проекты для поросят.</a:t>
            </a:r>
            <a:endParaRPr lang="ru-RU"/>
          </a:p>
          <a:p>
            <a:pPr algn="just" eaLnBrk="0" hangingPunct="0">
              <a:tabLst>
                <a:tab pos="3495675" algn="l"/>
              </a:tabLst>
            </a:pPr>
            <a:r>
              <a:rPr lang="ru-RU" b="1" u="sng">
                <a:latin typeface="Times New Roman" pitchFamily="18" charset="0"/>
                <a:cs typeface="Times New Roman" pitchFamily="18" charset="0"/>
              </a:rPr>
              <a:t>Дети и поросята:</a:t>
            </a:r>
            <a:r>
              <a:rPr lang="ru-RU">
                <a:latin typeface="Times New Roman" pitchFamily="18" charset="0"/>
                <a:cs typeface="Times New Roman" pitchFamily="18" charset="0"/>
              </a:rPr>
              <a:t> - Да, сходите, </a:t>
            </a:r>
          </a:p>
          <a:p>
            <a:pPr algn="just" eaLnBrk="0" hangingPunct="0">
              <a:tabLst>
                <a:tab pos="3495675" algn="l"/>
              </a:tabLst>
            </a:pPr>
            <a:r>
              <a:rPr lang="ru-RU">
                <a:latin typeface="Times New Roman" pitchFamily="18" charset="0"/>
                <a:cs typeface="Times New Roman" pitchFamily="18" charset="0"/>
              </a:rPr>
              <a:t>                                  попросите!!!</a:t>
            </a:r>
            <a:endParaRPr lang="ru-RU"/>
          </a:p>
        </p:txBody>
      </p:sp>
      <p:pic>
        <p:nvPicPr>
          <p:cNvPr id="7" name="Рисунок 6" descr="три поросенка 040.jpg"/>
          <p:cNvPicPr>
            <a:picLocks noChangeAspect="1"/>
          </p:cNvPicPr>
          <p:nvPr/>
        </p:nvPicPr>
        <p:blipFill>
          <a:blip r:embed="rId3" cstate="screen"/>
          <a:stretch>
            <a:fillRect/>
          </a:stretch>
        </p:blipFill>
        <p:spPr>
          <a:xfrm>
            <a:off x="3929058" y="2928934"/>
            <a:ext cx="4992694" cy="3744521"/>
          </a:xfrm>
          <a:prstGeom prst="snip2DiagRect">
            <a:avLst>
              <a:gd name="adj1" fmla="val 0"/>
              <a:gd name="adj2" fmla="val 50000"/>
            </a:avLst>
          </a:prstGeom>
          <a:ln>
            <a:noFill/>
          </a:ln>
          <a:effectLst>
            <a:softEdge rad="112500"/>
          </a:effectLst>
        </p:spPr>
      </p:pic>
      <p:sp>
        <p:nvSpPr>
          <p:cNvPr id="19464" name="Rectangle 2"/>
          <p:cNvSpPr>
            <a:spLocks noChangeArrowheads="1"/>
          </p:cNvSpPr>
          <p:nvPr/>
        </p:nvSpPr>
        <p:spPr bwMode="auto">
          <a:xfrm>
            <a:off x="714375" y="3643313"/>
            <a:ext cx="3500438" cy="2862262"/>
          </a:xfrm>
          <a:prstGeom prst="rect">
            <a:avLst/>
          </a:prstGeom>
          <a:noFill/>
          <a:ln w="9525">
            <a:noFill/>
            <a:miter lim="800000"/>
            <a:headEnd/>
            <a:tailEnd/>
          </a:ln>
        </p:spPr>
        <p:txBody>
          <a:bodyPr anchor="ctr">
            <a:spAutoFit/>
          </a:bodyPr>
          <a:lstStyle/>
          <a:p>
            <a:pPr algn="just">
              <a:tabLst>
                <a:tab pos="3495675" algn="l"/>
              </a:tabLst>
            </a:pPr>
            <a:r>
              <a:rPr lang="ru-RU" b="1" u="sng">
                <a:latin typeface="Times New Roman" pitchFamily="18" charset="0"/>
                <a:cs typeface="Times New Roman" pitchFamily="18" charset="0"/>
              </a:rPr>
              <a:t>Воспитатель:</a:t>
            </a:r>
            <a:r>
              <a:rPr lang="ru-RU" b="1">
                <a:latin typeface="Times New Roman" pitchFamily="18" charset="0"/>
                <a:cs typeface="Times New Roman" pitchFamily="18" charset="0"/>
              </a:rPr>
              <a:t> - </a:t>
            </a:r>
            <a:r>
              <a:rPr lang="ru-RU">
                <a:latin typeface="Times New Roman" pitchFamily="18" charset="0"/>
                <a:cs typeface="Times New Roman" pitchFamily="18" charset="0"/>
              </a:rPr>
              <a:t>Ребята, пока Н.А. пошла к художнику архитектору, что бы он нарисовал проект домов для поросят, мы с вами попробуем сконструировать улицу, на которой  могли бы стоять и ваши дома. А, что есть на улице?</a:t>
            </a:r>
            <a:endParaRPr lang="ru-RU"/>
          </a:p>
          <a:p>
            <a:pPr algn="just" eaLnBrk="0" hangingPunct="0">
              <a:tabLst>
                <a:tab pos="3495675" algn="l"/>
              </a:tabLst>
            </a:pPr>
            <a:r>
              <a:rPr lang="ru-RU" b="1" u="sng">
                <a:latin typeface="Times New Roman" pitchFamily="18" charset="0"/>
                <a:cs typeface="Times New Roman" pitchFamily="18" charset="0"/>
              </a:rPr>
              <a:t>Дети:</a:t>
            </a:r>
            <a:r>
              <a:rPr lang="ru-RU">
                <a:latin typeface="Times New Roman" pitchFamily="18" charset="0"/>
                <a:cs typeface="Times New Roman" pitchFamily="18" charset="0"/>
              </a:rPr>
              <a:t> - Дорога, тротуары, газон, светофор, дорога переход.</a:t>
            </a:r>
            <a:endParaRPr lang="ru-RU"/>
          </a:p>
        </p:txBody>
      </p:sp>
    </p:spTree>
  </p:cSld>
  <p:clrMapOvr>
    <a:masterClrMapping/>
  </p:clrMapOvr>
  <p:transition advTm="5140">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a:p>
        </p:txBody>
      </p:sp>
      <p:pic>
        <p:nvPicPr>
          <p:cNvPr id="20484" name="Рисунок 3" descr="3d36_20070326_1802508893.jpg"/>
          <p:cNvPicPr>
            <a:picLocks noChangeAspect="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pic>
        <p:nvPicPr>
          <p:cNvPr id="5" name="Рисунок 4" descr="три поросенка 042.jpg"/>
          <p:cNvPicPr>
            <a:picLocks noChangeAspect="1"/>
          </p:cNvPicPr>
          <p:nvPr/>
        </p:nvPicPr>
        <p:blipFill>
          <a:blip r:embed="rId3" cstate="screen"/>
          <a:stretch>
            <a:fillRect/>
          </a:stretch>
        </p:blipFill>
        <p:spPr>
          <a:xfrm>
            <a:off x="0" y="1571612"/>
            <a:ext cx="4929190" cy="3696893"/>
          </a:xfrm>
          <a:prstGeom prst="ellipse">
            <a:avLst/>
          </a:prstGeom>
          <a:ln>
            <a:noFill/>
          </a:ln>
          <a:effectLst>
            <a:softEdge rad="112500"/>
          </a:effectLst>
        </p:spPr>
      </p:pic>
      <p:sp>
        <p:nvSpPr>
          <p:cNvPr id="20486" name="Rectangle 1"/>
          <p:cNvSpPr>
            <a:spLocks noChangeArrowheads="1"/>
          </p:cNvSpPr>
          <p:nvPr/>
        </p:nvSpPr>
        <p:spPr bwMode="auto">
          <a:xfrm>
            <a:off x="357188" y="357188"/>
            <a:ext cx="8143875" cy="1416050"/>
          </a:xfrm>
          <a:prstGeom prst="rect">
            <a:avLst/>
          </a:prstGeom>
          <a:noFill/>
          <a:ln w="9525">
            <a:noFill/>
            <a:miter lim="800000"/>
            <a:headEnd/>
            <a:tailEnd/>
          </a:ln>
        </p:spPr>
        <p:txBody>
          <a:bodyPr anchor="ctr">
            <a:spAutoFit/>
          </a:bodyPr>
          <a:lstStyle/>
          <a:p>
            <a:pPr algn="ctr">
              <a:tabLst>
                <a:tab pos="3495675" algn="l"/>
              </a:tabLst>
            </a:pPr>
            <a:r>
              <a:rPr lang="ru-RU" b="1" u="sng">
                <a:latin typeface="Times New Roman" pitchFamily="18" charset="0"/>
                <a:cs typeface="Times New Roman" pitchFamily="18" charset="0"/>
              </a:rPr>
              <a:t>Воспитатель:</a:t>
            </a:r>
            <a:r>
              <a:rPr lang="ru-RU">
                <a:latin typeface="Times New Roman" pitchFamily="18" charset="0"/>
                <a:cs typeface="Times New Roman" pitchFamily="18" charset="0"/>
              </a:rPr>
              <a:t> - А по какой стороне едут машины? - А где ходят люди?                  - А, что означают полоски на дороге? - Как они называются?</a:t>
            </a:r>
            <a:endParaRPr lang="ru-RU"/>
          </a:p>
          <a:p>
            <a:pPr algn="ctr" eaLnBrk="0" hangingPunct="0">
              <a:tabLst>
                <a:tab pos="3495675" algn="l"/>
              </a:tabLst>
            </a:pPr>
            <a:r>
              <a:rPr lang="ru-RU">
                <a:latin typeface="Times New Roman" pitchFamily="18" charset="0"/>
                <a:cs typeface="Times New Roman" pitchFamily="18" charset="0"/>
              </a:rPr>
              <a:t>                          </a:t>
            </a:r>
            <a:endParaRPr lang="ru-RU"/>
          </a:p>
          <a:p>
            <a:pPr algn="ctr" eaLnBrk="0" hangingPunct="0">
              <a:tabLst>
                <a:tab pos="3495675" algn="l"/>
              </a:tabLst>
            </a:pPr>
            <a:r>
              <a:rPr lang="ru-RU" sz="3200" b="1" i="1">
                <a:latin typeface="Times New Roman" pitchFamily="18" charset="0"/>
                <a:cs typeface="Times New Roman" pitchFamily="18" charset="0"/>
              </a:rPr>
              <a:t>Конструирование: «Построим улицу».</a:t>
            </a:r>
            <a:endParaRPr lang="ru-RU" sz="3200"/>
          </a:p>
        </p:txBody>
      </p:sp>
      <p:pic>
        <p:nvPicPr>
          <p:cNvPr id="7" name="Рисунок 6" descr="три поросенка 044.jpg"/>
          <p:cNvPicPr>
            <a:picLocks noChangeAspect="1"/>
          </p:cNvPicPr>
          <p:nvPr/>
        </p:nvPicPr>
        <p:blipFill>
          <a:blip r:embed="rId4" cstate="screen"/>
          <a:stretch>
            <a:fillRect/>
          </a:stretch>
        </p:blipFill>
        <p:spPr>
          <a:xfrm>
            <a:off x="4000497" y="3000372"/>
            <a:ext cx="5143504" cy="3857628"/>
          </a:xfrm>
          <a:prstGeom prst="ellipse">
            <a:avLst/>
          </a:prstGeom>
          <a:ln>
            <a:noFill/>
          </a:ln>
          <a:effectLst>
            <a:softEdge rad="112500"/>
          </a:effectLst>
        </p:spPr>
      </p:pic>
    </p:spTree>
  </p:cSld>
  <p:clrMapOvr>
    <a:masterClrMapping/>
  </p:clrMapOvr>
  <p:transition advTm="3454">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a:p>
        </p:txBody>
      </p:sp>
      <p:pic>
        <p:nvPicPr>
          <p:cNvPr id="3076" name="Рисунок 3" descr="3d36_20070326_1802508893.jpg"/>
          <p:cNvPicPr>
            <a:picLocks noChangeAspect="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5" name="Прямоугольник 4"/>
          <p:cNvSpPr/>
          <p:nvPr/>
        </p:nvSpPr>
        <p:spPr>
          <a:xfrm>
            <a:off x="1285852" y="2071678"/>
            <a:ext cx="6992235" cy="1323439"/>
          </a:xfrm>
          <a:prstGeom prst="rect">
            <a:avLst/>
          </a:prstGeom>
          <a:noFill/>
        </p:spPr>
        <p:txBody>
          <a:bodyPr wrap="none">
            <a:spAutoFit/>
          </a:bodyPr>
          <a:lstStyle/>
          <a:p>
            <a:pPr algn="ctr" fontAlgn="auto">
              <a:spcBef>
                <a:spcPts val="0"/>
              </a:spcBef>
              <a:spcAft>
                <a:spcPts val="0"/>
              </a:spcAft>
              <a:defRPr/>
            </a:pPr>
            <a:r>
              <a:rPr lang="ru-RU" sz="8000" b="1" i="1" dirty="0">
                <a:ln w="1905">
                  <a:solidFill>
                    <a:schemeClr val="accent4">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представляет</a:t>
            </a:r>
          </a:p>
        </p:txBody>
      </p:sp>
    </p:spTree>
  </p:cSld>
  <p:clrMapOvr>
    <a:masterClrMapping/>
  </p:clrMapOvr>
  <p:transition advTm="5125">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a:p>
        </p:txBody>
      </p:sp>
      <p:pic>
        <p:nvPicPr>
          <p:cNvPr id="21508" name="Рисунок 3" descr="3d36_20070326_1802508893.jpg"/>
          <p:cNvPicPr>
            <a:picLocks noChangeAspect="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pic>
        <p:nvPicPr>
          <p:cNvPr id="5" name="Рисунок 4" descr="три поросенка 048.jpg"/>
          <p:cNvPicPr>
            <a:picLocks noChangeAspect="1"/>
          </p:cNvPicPr>
          <p:nvPr/>
        </p:nvPicPr>
        <p:blipFill>
          <a:blip r:embed="rId3" cstate="screen"/>
          <a:stretch>
            <a:fillRect/>
          </a:stretch>
        </p:blipFill>
        <p:spPr>
          <a:xfrm>
            <a:off x="357158" y="357166"/>
            <a:ext cx="4135438" cy="3101579"/>
          </a:xfrm>
          <a:prstGeom prst="ellipse">
            <a:avLst/>
          </a:prstGeom>
          <a:ln>
            <a:noFill/>
          </a:ln>
          <a:effectLst>
            <a:softEdge rad="112500"/>
          </a:effectLst>
        </p:spPr>
      </p:pic>
      <p:pic>
        <p:nvPicPr>
          <p:cNvPr id="6" name="Рисунок 5" descr="три поросенка 049.jpg"/>
          <p:cNvPicPr>
            <a:picLocks noChangeAspect="1"/>
          </p:cNvPicPr>
          <p:nvPr/>
        </p:nvPicPr>
        <p:blipFill>
          <a:blip r:embed="rId4" cstate="screen"/>
          <a:stretch>
            <a:fillRect/>
          </a:stretch>
        </p:blipFill>
        <p:spPr>
          <a:xfrm>
            <a:off x="4714876" y="357166"/>
            <a:ext cx="4095779" cy="3071834"/>
          </a:xfrm>
          <a:prstGeom prst="ellipse">
            <a:avLst/>
          </a:prstGeom>
          <a:ln>
            <a:noFill/>
          </a:ln>
          <a:effectLst>
            <a:softEdge rad="112500"/>
          </a:effectLst>
        </p:spPr>
      </p:pic>
      <p:pic>
        <p:nvPicPr>
          <p:cNvPr id="7" name="Рисунок 6" descr="три поросенка 050.jpg"/>
          <p:cNvPicPr>
            <a:picLocks noChangeAspect="1"/>
          </p:cNvPicPr>
          <p:nvPr/>
        </p:nvPicPr>
        <p:blipFill>
          <a:blip r:embed="rId5" cstate="screen"/>
          <a:stretch>
            <a:fillRect/>
          </a:stretch>
        </p:blipFill>
        <p:spPr>
          <a:xfrm>
            <a:off x="357158" y="3429000"/>
            <a:ext cx="4254501" cy="3190876"/>
          </a:xfrm>
          <a:prstGeom prst="ellipse">
            <a:avLst/>
          </a:prstGeom>
          <a:ln>
            <a:noFill/>
          </a:ln>
          <a:effectLst>
            <a:softEdge rad="112500"/>
          </a:effectLst>
        </p:spPr>
      </p:pic>
      <p:pic>
        <p:nvPicPr>
          <p:cNvPr id="8" name="Рисунок 7" descr="три поросенка 051.jpg"/>
          <p:cNvPicPr>
            <a:picLocks noChangeAspect="1"/>
          </p:cNvPicPr>
          <p:nvPr/>
        </p:nvPicPr>
        <p:blipFill>
          <a:blip r:embed="rId6" cstate="screen"/>
          <a:stretch>
            <a:fillRect/>
          </a:stretch>
        </p:blipFill>
        <p:spPr>
          <a:xfrm>
            <a:off x="4643438" y="3429000"/>
            <a:ext cx="4278314" cy="3208736"/>
          </a:xfrm>
          <a:prstGeom prst="ellipse">
            <a:avLst/>
          </a:prstGeom>
          <a:ln>
            <a:noFill/>
          </a:ln>
          <a:effectLst>
            <a:softEdge rad="112500"/>
          </a:effectLst>
        </p:spPr>
      </p:pic>
    </p:spTree>
  </p:cSld>
  <p:clrMapOvr>
    <a:masterClrMapping/>
  </p:clrMapOvr>
  <p:transition advTm="3140">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a:p>
        </p:txBody>
      </p:sp>
      <p:pic>
        <p:nvPicPr>
          <p:cNvPr id="22532" name="Рисунок 3" descr="3d36_20070326_1802508893.jpg"/>
          <p:cNvPicPr>
            <a:picLocks noChangeAspect="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pic>
        <p:nvPicPr>
          <p:cNvPr id="6" name="Рисунок 5" descr="Копия Фото-0014.jpg"/>
          <p:cNvPicPr>
            <a:picLocks noChangeAspect="1"/>
          </p:cNvPicPr>
          <p:nvPr/>
        </p:nvPicPr>
        <p:blipFill>
          <a:blip r:embed="rId3" cstate="screen"/>
          <a:stretch>
            <a:fillRect/>
          </a:stretch>
        </p:blipFill>
        <p:spPr>
          <a:xfrm>
            <a:off x="357158" y="214290"/>
            <a:ext cx="8429684" cy="6143667"/>
          </a:xfrm>
          <a:prstGeom prst="ellipse">
            <a:avLst/>
          </a:prstGeom>
          <a:ln>
            <a:noFill/>
          </a:ln>
          <a:effectLst>
            <a:softEdge rad="112500"/>
          </a:effectLst>
        </p:spPr>
      </p:pic>
    </p:spTree>
  </p:cSld>
  <p:clrMapOvr>
    <a:masterClrMapping/>
  </p:clrMapOvr>
  <p:transition advTm="3515">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a:p>
        </p:txBody>
      </p:sp>
      <p:pic>
        <p:nvPicPr>
          <p:cNvPr id="23556" name="Рисунок 3" descr="3d36_20070326_1802508893.jpg"/>
          <p:cNvPicPr>
            <a:picLocks noChangeAspect="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23557" name="Rectangle 1"/>
          <p:cNvSpPr>
            <a:spLocks noChangeArrowheads="1"/>
          </p:cNvSpPr>
          <p:nvPr/>
        </p:nvSpPr>
        <p:spPr bwMode="auto">
          <a:xfrm>
            <a:off x="500063" y="0"/>
            <a:ext cx="8143875" cy="5324475"/>
          </a:xfrm>
          <a:prstGeom prst="rect">
            <a:avLst/>
          </a:prstGeom>
          <a:noFill/>
          <a:ln w="9525">
            <a:noFill/>
            <a:miter lim="800000"/>
            <a:headEnd/>
            <a:tailEnd/>
          </a:ln>
        </p:spPr>
        <p:txBody>
          <a:bodyPr anchor="ctr">
            <a:spAutoFit/>
          </a:bodyPr>
          <a:lstStyle/>
          <a:p>
            <a:pPr algn="just">
              <a:tabLst>
                <a:tab pos="3495675" algn="l"/>
              </a:tabLst>
            </a:pPr>
            <a:r>
              <a:rPr lang="ru-RU" b="1" u="sng">
                <a:latin typeface="Times New Roman" pitchFamily="18" charset="0"/>
                <a:cs typeface="Times New Roman" pitchFamily="18" charset="0"/>
              </a:rPr>
              <a:t>Воспитатель по </a:t>
            </a:r>
            <a:r>
              <a:rPr lang="ru-RU" b="1" i="1" u="sng">
                <a:latin typeface="Times New Roman" pitchFamily="18" charset="0"/>
                <a:cs typeface="Times New Roman" pitchFamily="18" charset="0"/>
              </a:rPr>
              <a:t>изодеятельности</a:t>
            </a:r>
            <a:r>
              <a:rPr lang="ru-RU" b="1" i="1">
                <a:latin typeface="Times New Roman" pitchFamily="18" charset="0"/>
                <a:cs typeface="Times New Roman" pitchFamily="18" charset="0"/>
              </a:rPr>
              <a:t>:</a:t>
            </a:r>
            <a:r>
              <a:rPr lang="ru-RU">
                <a:latin typeface="Times New Roman" pitchFamily="18" charset="0"/>
                <a:cs typeface="Times New Roman" pitchFamily="18" charset="0"/>
              </a:rPr>
              <a:t> - Дети, художник архитектор нарисовал проекты для поросят. Но скажите, пожалуйста, с чего начинают работу строители?</a:t>
            </a:r>
            <a:endParaRPr lang="ru-RU"/>
          </a:p>
          <a:p>
            <a:pPr algn="just" eaLnBrk="0" hangingPunct="0">
              <a:tabLst>
                <a:tab pos="3495675" algn="l"/>
              </a:tabLst>
            </a:pPr>
            <a:r>
              <a:rPr lang="ru-RU" b="1" u="sng">
                <a:latin typeface="Times New Roman" pitchFamily="18" charset="0"/>
                <a:cs typeface="Times New Roman" pitchFamily="18" charset="0"/>
              </a:rPr>
              <a:t>Дети:</a:t>
            </a:r>
            <a:r>
              <a:rPr lang="ru-RU">
                <a:latin typeface="Times New Roman" pitchFamily="18" charset="0"/>
                <a:cs typeface="Times New Roman" pitchFamily="18" charset="0"/>
              </a:rPr>
              <a:t> -  С отбора строительного материала.</a:t>
            </a:r>
            <a:endParaRPr lang="ru-RU"/>
          </a:p>
          <a:p>
            <a:pPr algn="just" eaLnBrk="0" hangingPunct="0">
              <a:tabLst>
                <a:tab pos="3495675" algn="l"/>
              </a:tabLst>
            </a:pPr>
            <a:r>
              <a:rPr lang="ru-RU" b="1" u="sng">
                <a:latin typeface="Times New Roman" pitchFamily="18" charset="0"/>
                <a:cs typeface="Times New Roman" pitchFamily="18" charset="0"/>
              </a:rPr>
              <a:t>Воспитатель по изодеятельности</a:t>
            </a:r>
            <a:r>
              <a:rPr lang="ru-RU" b="1">
                <a:latin typeface="Times New Roman" pitchFamily="18" charset="0"/>
                <a:cs typeface="Times New Roman" pitchFamily="18" charset="0"/>
              </a:rPr>
              <a:t>:</a:t>
            </a:r>
            <a:r>
              <a:rPr lang="ru-RU">
                <a:latin typeface="Times New Roman" pitchFamily="18" charset="0"/>
                <a:cs typeface="Times New Roman" pitchFamily="18" charset="0"/>
              </a:rPr>
              <a:t>  А как строительный материал попадает на стройку?</a:t>
            </a:r>
            <a:endParaRPr lang="ru-RU"/>
          </a:p>
          <a:p>
            <a:pPr algn="just" eaLnBrk="0" hangingPunct="0">
              <a:tabLst>
                <a:tab pos="3495675" algn="l"/>
              </a:tabLst>
            </a:pPr>
            <a:r>
              <a:rPr lang="ru-RU" b="1" u="sng">
                <a:latin typeface="Times New Roman" pitchFamily="18" charset="0"/>
                <a:cs typeface="Times New Roman" pitchFamily="18" charset="0"/>
              </a:rPr>
              <a:t>Дети:</a:t>
            </a:r>
            <a:r>
              <a:rPr lang="ru-RU">
                <a:latin typeface="Times New Roman" pitchFamily="18" charset="0"/>
                <a:cs typeface="Times New Roman" pitchFamily="18" charset="0"/>
              </a:rPr>
              <a:t> - Его завозят на машинах. На грузовых. </a:t>
            </a:r>
            <a:r>
              <a:rPr lang="ru-RU" i="1">
                <a:latin typeface="Times New Roman" pitchFamily="18" charset="0"/>
                <a:cs typeface="Times New Roman" pitchFamily="18" charset="0"/>
              </a:rPr>
              <a:t>(Показ игрушечной машинки)</a:t>
            </a:r>
            <a:endParaRPr lang="ru-RU"/>
          </a:p>
          <a:p>
            <a:pPr algn="just" eaLnBrk="0" hangingPunct="0">
              <a:tabLst>
                <a:tab pos="3495675" algn="l"/>
              </a:tabLst>
            </a:pPr>
            <a:r>
              <a:rPr lang="ru-RU" b="1" u="sng">
                <a:latin typeface="Times New Roman" pitchFamily="18" charset="0"/>
                <a:cs typeface="Times New Roman" pitchFamily="18" charset="0"/>
              </a:rPr>
              <a:t>Воспитатель по изодеятельности:</a:t>
            </a:r>
            <a:r>
              <a:rPr lang="ru-RU" b="1">
                <a:latin typeface="Times New Roman" pitchFamily="18" charset="0"/>
                <a:cs typeface="Times New Roman" pitchFamily="18" charset="0"/>
              </a:rPr>
              <a:t> -</a:t>
            </a:r>
            <a:r>
              <a:rPr lang="ru-RU">
                <a:latin typeface="Times New Roman" pitchFamily="18" charset="0"/>
                <a:cs typeface="Times New Roman" pitchFamily="18" charset="0"/>
              </a:rPr>
              <a:t> Давайте нарисуем грузовые машины!</a:t>
            </a:r>
            <a:endParaRPr lang="ru-RU"/>
          </a:p>
          <a:p>
            <a:pPr algn="just" eaLnBrk="0" hangingPunct="0">
              <a:tabLst>
                <a:tab pos="3495675" algn="l"/>
              </a:tabLst>
            </a:pPr>
            <a:r>
              <a:rPr lang="ru-RU">
                <a:latin typeface="Times New Roman" pitchFamily="18" charset="0"/>
                <a:cs typeface="Times New Roman" pitchFamily="18" charset="0"/>
              </a:rPr>
              <a:t>Здесь на столах у вас есть все необходимое для рисования.  Нарисуйте грузовую машину, которая везет кирпичи на стройку. Выполняйте задание.</a:t>
            </a:r>
            <a:endParaRPr lang="ru-RU"/>
          </a:p>
          <a:p>
            <a:pPr algn="just" eaLnBrk="0" hangingPunct="0">
              <a:tabLst>
                <a:tab pos="3495675" algn="l"/>
              </a:tabLst>
            </a:pPr>
            <a:endParaRPr lang="ru-RU" sz="3200" b="1" i="1">
              <a:latin typeface="Times New Roman" pitchFamily="18" charset="0"/>
              <a:cs typeface="Times New Roman" pitchFamily="18" charset="0"/>
            </a:endParaRPr>
          </a:p>
          <a:p>
            <a:pPr algn="just" eaLnBrk="0" hangingPunct="0">
              <a:tabLst>
                <a:tab pos="3495675" algn="l"/>
              </a:tabLst>
            </a:pPr>
            <a:endParaRPr lang="ru-RU" sz="3200" b="1" i="1">
              <a:latin typeface="Times New Roman" pitchFamily="18" charset="0"/>
              <a:cs typeface="Times New Roman" pitchFamily="18" charset="0"/>
            </a:endParaRPr>
          </a:p>
          <a:p>
            <a:pPr algn="just" eaLnBrk="0" hangingPunct="0">
              <a:tabLst>
                <a:tab pos="3495675" algn="l"/>
              </a:tabLst>
            </a:pPr>
            <a:r>
              <a:rPr lang="ru-RU" sz="3200" b="1" i="1">
                <a:latin typeface="Times New Roman" pitchFamily="18" charset="0"/>
                <a:cs typeface="Times New Roman" pitchFamily="18" charset="0"/>
              </a:rPr>
              <a:t>Рисование: </a:t>
            </a:r>
          </a:p>
          <a:p>
            <a:pPr algn="just" eaLnBrk="0" hangingPunct="0">
              <a:tabLst>
                <a:tab pos="3495675" algn="l"/>
              </a:tabLst>
            </a:pPr>
            <a:r>
              <a:rPr lang="ru-RU" sz="3200" b="1" i="1">
                <a:latin typeface="Times New Roman" pitchFamily="18" charset="0"/>
                <a:cs typeface="Times New Roman" pitchFamily="18" charset="0"/>
              </a:rPr>
              <a:t>«Грузовой </a:t>
            </a:r>
          </a:p>
          <a:p>
            <a:pPr algn="just" eaLnBrk="0" hangingPunct="0">
              <a:tabLst>
                <a:tab pos="3495675" algn="l"/>
              </a:tabLst>
            </a:pPr>
            <a:r>
              <a:rPr lang="ru-RU" sz="3200" b="1" i="1">
                <a:latin typeface="Times New Roman" pitchFamily="18" charset="0"/>
                <a:cs typeface="Times New Roman" pitchFamily="18" charset="0"/>
              </a:rPr>
              <a:t>автомобиль».</a:t>
            </a:r>
            <a:endParaRPr lang="ru-RU" sz="3200"/>
          </a:p>
        </p:txBody>
      </p:sp>
      <p:pic>
        <p:nvPicPr>
          <p:cNvPr id="6" name="Рисунок 5" descr="Фото-0015.jpg"/>
          <p:cNvPicPr>
            <a:picLocks noChangeAspect="1"/>
          </p:cNvPicPr>
          <p:nvPr/>
        </p:nvPicPr>
        <p:blipFill>
          <a:blip r:embed="rId3" cstate="screen"/>
          <a:stretch>
            <a:fillRect/>
          </a:stretch>
        </p:blipFill>
        <p:spPr>
          <a:xfrm>
            <a:off x="3428992" y="2732479"/>
            <a:ext cx="5500694" cy="4125521"/>
          </a:xfrm>
          <a:prstGeom prst="ellipse">
            <a:avLst/>
          </a:prstGeom>
          <a:ln>
            <a:noFill/>
          </a:ln>
          <a:effectLst>
            <a:softEdge rad="112500"/>
          </a:effectLst>
        </p:spPr>
      </p:pic>
    </p:spTree>
  </p:cSld>
  <p:clrMapOvr>
    <a:masterClrMapping/>
  </p:clrMapOvr>
  <p:transition advTm="5141">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a:p>
        </p:txBody>
      </p:sp>
      <p:pic>
        <p:nvPicPr>
          <p:cNvPr id="24580" name="Рисунок 3" descr="3d36_20070326_1802508893.jpg"/>
          <p:cNvPicPr>
            <a:picLocks noChangeAspect="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24581" name="Rectangle 1"/>
          <p:cNvSpPr>
            <a:spLocks noChangeArrowheads="1"/>
          </p:cNvSpPr>
          <p:nvPr/>
        </p:nvSpPr>
        <p:spPr bwMode="auto">
          <a:xfrm>
            <a:off x="285750" y="428625"/>
            <a:ext cx="8358188" cy="1631950"/>
          </a:xfrm>
          <a:prstGeom prst="rect">
            <a:avLst/>
          </a:prstGeom>
          <a:noFill/>
          <a:ln w="9525">
            <a:noFill/>
            <a:miter lim="800000"/>
            <a:headEnd/>
            <a:tailEnd/>
          </a:ln>
        </p:spPr>
        <p:txBody>
          <a:bodyPr anchor="ctr">
            <a:spAutoFit/>
          </a:bodyPr>
          <a:lstStyle/>
          <a:p>
            <a:pPr algn="just">
              <a:tabLst>
                <a:tab pos="3495675" algn="l"/>
              </a:tabLst>
            </a:pPr>
            <a:r>
              <a:rPr lang="ru-RU" b="1" u="sng">
                <a:latin typeface="Times New Roman" pitchFamily="18" charset="0"/>
                <a:cs typeface="Times New Roman" pitchFamily="18" charset="0"/>
              </a:rPr>
              <a:t>Инструктор: -</a:t>
            </a:r>
            <a:r>
              <a:rPr lang="ru-RU">
                <a:latin typeface="Times New Roman" pitchFamily="18" charset="0"/>
                <a:cs typeface="Times New Roman" pitchFamily="18" charset="0"/>
              </a:rPr>
              <a:t> Молодцы ребята! Машины у вас получились хорошие. Давайте отвезем на стройку строительный материал.</a:t>
            </a:r>
            <a:endParaRPr lang="ru-RU"/>
          </a:p>
          <a:p>
            <a:pPr algn="ctr" eaLnBrk="0" hangingPunct="0">
              <a:tabLst>
                <a:tab pos="3495675" algn="l"/>
              </a:tabLst>
            </a:pPr>
            <a:endParaRPr lang="ru-RU" sz="3200" b="1" i="1">
              <a:latin typeface="Times New Roman" pitchFamily="18" charset="0"/>
              <a:cs typeface="Times New Roman" pitchFamily="18" charset="0"/>
            </a:endParaRPr>
          </a:p>
          <a:p>
            <a:pPr algn="ctr" eaLnBrk="0" hangingPunct="0">
              <a:tabLst>
                <a:tab pos="3495675" algn="l"/>
              </a:tabLst>
            </a:pPr>
            <a:r>
              <a:rPr lang="ru-RU" sz="3200" b="1" i="1">
                <a:latin typeface="Times New Roman" pitchFamily="18" charset="0"/>
                <a:cs typeface="Times New Roman" pitchFamily="18" charset="0"/>
              </a:rPr>
              <a:t>Игра «Везем груз на грузовых машинах».</a:t>
            </a:r>
            <a:endParaRPr lang="ru-RU" sz="3200"/>
          </a:p>
        </p:txBody>
      </p:sp>
    </p:spTree>
  </p:cSld>
  <p:clrMapOvr>
    <a:masterClrMapping/>
  </p:clrMapOvr>
  <p:transition advTm="3141">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a:p>
        </p:txBody>
      </p:sp>
      <p:pic>
        <p:nvPicPr>
          <p:cNvPr id="25604" name="Рисунок 3" descr="3d36_20070326_1802508893.jpg"/>
          <p:cNvPicPr>
            <a:picLocks noChangeAspect="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25605" name="Rectangle 1"/>
          <p:cNvSpPr>
            <a:spLocks noChangeArrowheads="1"/>
          </p:cNvSpPr>
          <p:nvPr/>
        </p:nvSpPr>
        <p:spPr bwMode="auto">
          <a:xfrm>
            <a:off x="642938" y="214313"/>
            <a:ext cx="7929562" cy="1354137"/>
          </a:xfrm>
          <a:prstGeom prst="rect">
            <a:avLst/>
          </a:prstGeom>
          <a:noFill/>
          <a:ln w="9525">
            <a:noFill/>
            <a:miter lim="800000"/>
            <a:headEnd/>
            <a:tailEnd/>
          </a:ln>
        </p:spPr>
        <p:txBody>
          <a:bodyPr anchor="ctr">
            <a:spAutoFit/>
          </a:bodyPr>
          <a:lstStyle/>
          <a:p>
            <a:pPr algn="just">
              <a:tabLst>
                <a:tab pos="3495675" algn="l"/>
              </a:tabLst>
            </a:pPr>
            <a:r>
              <a:rPr lang="ru-RU" b="1" u="sng">
                <a:latin typeface="Times New Roman" pitchFamily="18" charset="0"/>
                <a:cs typeface="Times New Roman" pitchFamily="18" charset="0"/>
              </a:rPr>
              <a:t>Инструктор:</a:t>
            </a:r>
            <a:r>
              <a:rPr lang="ru-RU">
                <a:latin typeface="Times New Roman" pitchFamily="18" charset="0"/>
                <a:cs typeface="Times New Roman" pitchFamily="18" charset="0"/>
              </a:rPr>
              <a:t> - А теперь уложим кирпичи!</a:t>
            </a:r>
            <a:endParaRPr lang="ru-RU"/>
          </a:p>
          <a:p>
            <a:pPr algn="ctr" eaLnBrk="0" hangingPunct="0">
              <a:tabLst>
                <a:tab pos="3495675" algn="l"/>
              </a:tabLst>
            </a:pPr>
            <a:endParaRPr lang="ru-RU" sz="3200" b="1" i="1">
              <a:latin typeface="Times New Roman" pitchFamily="18" charset="0"/>
              <a:cs typeface="Times New Roman" pitchFamily="18" charset="0"/>
            </a:endParaRPr>
          </a:p>
          <a:p>
            <a:pPr algn="ctr" eaLnBrk="0" hangingPunct="0">
              <a:tabLst>
                <a:tab pos="3495675" algn="l"/>
              </a:tabLst>
            </a:pPr>
            <a:r>
              <a:rPr lang="ru-RU" sz="3200" b="1" i="1">
                <a:latin typeface="Times New Roman" pitchFamily="18" charset="0"/>
                <a:cs typeface="Times New Roman" pitchFamily="18" charset="0"/>
              </a:rPr>
              <a:t>Игра «Уложи кирпичи».</a:t>
            </a:r>
            <a:endParaRPr lang="ru-RU" sz="3200"/>
          </a:p>
        </p:txBody>
      </p:sp>
      <p:pic>
        <p:nvPicPr>
          <p:cNvPr id="6" name="Рисунок 5" descr="Фото-0018.jpg"/>
          <p:cNvPicPr>
            <a:picLocks noChangeAspect="1"/>
          </p:cNvPicPr>
          <p:nvPr/>
        </p:nvPicPr>
        <p:blipFill>
          <a:blip r:embed="rId3" cstate="screen"/>
          <a:stretch>
            <a:fillRect/>
          </a:stretch>
        </p:blipFill>
        <p:spPr>
          <a:xfrm>
            <a:off x="0" y="1285860"/>
            <a:ext cx="4572000" cy="3429000"/>
          </a:xfrm>
          <a:prstGeom prst="ellipse">
            <a:avLst/>
          </a:prstGeom>
          <a:ln>
            <a:noFill/>
          </a:ln>
          <a:effectLst>
            <a:softEdge rad="112500"/>
          </a:effectLst>
        </p:spPr>
      </p:pic>
      <p:pic>
        <p:nvPicPr>
          <p:cNvPr id="8" name="Рисунок 7" descr="Фото-0019.jpg"/>
          <p:cNvPicPr>
            <a:picLocks noChangeAspect="1"/>
          </p:cNvPicPr>
          <p:nvPr/>
        </p:nvPicPr>
        <p:blipFill>
          <a:blip r:embed="rId4" cstate="screen"/>
          <a:stretch>
            <a:fillRect/>
          </a:stretch>
        </p:blipFill>
        <p:spPr>
          <a:xfrm>
            <a:off x="4572001" y="1285860"/>
            <a:ext cx="4571999" cy="3500462"/>
          </a:xfrm>
          <a:prstGeom prst="ellipse">
            <a:avLst/>
          </a:prstGeom>
          <a:ln>
            <a:noFill/>
          </a:ln>
          <a:effectLst>
            <a:softEdge rad="112500"/>
          </a:effectLst>
        </p:spPr>
      </p:pic>
      <p:pic>
        <p:nvPicPr>
          <p:cNvPr id="10" name="Рисунок 9" descr="Фото-0021.jpg"/>
          <p:cNvPicPr>
            <a:picLocks noChangeAspect="1"/>
          </p:cNvPicPr>
          <p:nvPr/>
        </p:nvPicPr>
        <p:blipFill>
          <a:blip r:embed="rId5" cstate="screen"/>
          <a:stretch>
            <a:fillRect/>
          </a:stretch>
        </p:blipFill>
        <p:spPr>
          <a:xfrm>
            <a:off x="2285984" y="3464719"/>
            <a:ext cx="4524375" cy="3393281"/>
          </a:xfrm>
          <a:prstGeom prst="ellipse">
            <a:avLst/>
          </a:prstGeom>
          <a:ln>
            <a:noFill/>
          </a:ln>
          <a:effectLst>
            <a:softEdge rad="112500"/>
          </a:effectLst>
        </p:spPr>
      </p:pic>
    </p:spTree>
  </p:cSld>
  <p:clrMapOvr>
    <a:masterClrMapping/>
  </p:clrMapOvr>
  <p:transition advTm="4750">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a:p>
        </p:txBody>
      </p:sp>
      <p:pic>
        <p:nvPicPr>
          <p:cNvPr id="26628" name="Рисунок 3" descr="3d36_20070326_1802508893.jpg"/>
          <p:cNvPicPr>
            <a:picLocks noChangeAspect="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26629" name="Rectangle 1"/>
          <p:cNvSpPr>
            <a:spLocks noChangeArrowheads="1"/>
          </p:cNvSpPr>
          <p:nvPr/>
        </p:nvSpPr>
        <p:spPr bwMode="auto">
          <a:xfrm>
            <a:off x="571500" y="0"/>
            <a:ext cx="8001000" cy="1416050"/>
          </a:xfrm>
          <a:prstGeom prst="rect">
            <a:avLst/>
          </a:prstGeom>
          <a:noFill/>
          <a:ln w="9525">
            <a:noFill/>
            <a:miter lim="800000"/>
            <a:headEnd/>
            <a:tailEnd/>
          </a:ln>
        </p:spPr>
        <p:txBody>
          <a:bodyPr anchor="ctr">
            <a:spAutoFit/>
          </a:bodyPr>
          <a:lstStyle/>
          <a:p>
            <a:pPr algn="ctr">
              <a:tabLst>
                <a:tab pos="3505200" algn="l"/>
              </a:tabLst>
            </a:pPr>
            <a:endParaRPr lang="ru-RU" b="1" u="sng">
              <a:latin typeface="Times New Roman" pitchFamily="18" charset="0"/>
              <a:cs typeface="Times New Roman" pitchFamily="18" charset="0"/>
            </a:endParaRPr>
          </a:p>
          <a:p>
            <a:pPr algn="ctr">
              <a:tabLst>
                <a:tab pos="3505200" algn="l"/>
              </a:tabLst>
            </a:pPr>
            <a:r>
              <a:rPr lang="ru-RU" b="1" u="sng">
                <a:latin typeface="Times New Roman" pitchFamily="18" charset="0"/>
                <a:cs typeface="Times New Roman" pitchFamily="18" charset="0"/>
              </a:rPr>
              <a:t>Воспитатель</a:t>
            </a:r>
            <a:r>
              <a:rPr lang="ru-RU" b="1">
                <a:latin typeface="Times New Roman" pitchFamily="18" charset="0"/>
                <a:cs typeface="Times New Roman" pitchFamily="18" charset="0"/>
              </a:rPr>
              <a:t>:</a:t>
            </a:r>
            <a:r>
              <a:rPr lang="ru-RU">
                <a:latin typeface="Times New Roman" pitchFamily="18" charset="0"/>
                <a:cs typeface="Times New Roman" pitchFamily="18" charset="0"/>
              </a:rPr>
              <a:t> - Строительный материал завезли на стройку, уложили, проект готов. Можно начинать строить дома.</a:t>
            </a:r>
            <a:endParaRPr lang="ru-RU"/>
          </a:p>
          <a:p>
            <a:pPr algn="ctr" eaLnBrk="0" hangingPunct="0">
              <a:tabLst>
                <a:tab pos="3505200" algn="l"/>
              </a:tabLst>
            </a:pPr>
            <a:r>
              <a:rPr lang="ru-RU" sz="3200" b="1" i="1">
                <a:latin typeface="Times New Roman" pitchFamily="18" charset="0"/>
                <a:cs typeface="Times New Roman" pitchFamily="18" charset="0"/>
              </a:rPr>
              <a:t>Конструирование «Строим дом»</a:t>
            </a:r>
            <a:endParaRPr lang="ru-RU" sz="3200"/>
          </a:p>
        </p:txBody>
      </p:sp>
      <p:pic>
        <p:nvPicPr>
          <p:cNvPr id="7" name="Рисунок 6" descr="Фото-0025.jpg"/>
          <p:cNvPicPr>
            <a:picLocks noChangeAspect="1"/>
          </p:cNvPicPr>
          <p:nvPr/>
        </p:nvPicPr>
        <p:blipFill>
          <a:blip r:embed="rId3" cstate="screen"/>
          <a:stretch>
            <a:fillRect/>
          </a:stretch>
        </p:blipFill>
        <p:spPr>
          <a:xfrm>
            <a:off x="0" y="2000259"/>
            <a:ext cx="3643306" cy="4857741"/>
          </a:xfrm>
          <a:prstGeom prst="ellipse">
            <a:avLst/>
          </a:prstGeom>
          <a:ln>
            <a:noFill/>
          </a:ln>
          <a:effectLst>
            <a:softEdge rad="112500"/>
          </a:effectLst>
        </p:spPr>
      </p:pic>
      <p:pic>
        <p:nvPicPr>
          <p:cNvPr id="8" name="Рисунок 7" descr="Фото-0026.jpg"/>
          <p:cNvPicPr>
            <a:picLocks noChangeAspect="1"/>
          </p:cNvPicPr>
          <p:nvPr/>
        </p:nvPicPr>
        <p:blipFill>
          <a:blip r:embed="rId4" cstate="screen"/>
          <a:stretch>
            <a:fillRect/>
          </a:stretch>
        </p:blipFill>
        <p:spPr>
          <a:xfrm>
            <a:off x="2714612" y="1142984"/>
            <a:ext cx="3500444" cy="4667259"/>
          </a:xfrm>
          <a:prstGeom prst="ellipse">
            <a:avLst/>
          </a:prstGeom>
          <a:ln>
            <a:noFill/>
          </a:ln>
          <a:effectLst>
            <a:softEdge rad="112500"/>
          </a:effectLst>
        </p:spPr>
      </p:pic>
      <p:pic>
        <p:nvPicPr>
          <p:cNvPr id="10" name="Рисунок 9" descr="Копия Фото-0027.jpg"/>
          <p:cNvPicPr>
            <a:picLocks noChangeAspect="1"/>
          </p:cNvPicPr>
          <p:nvPr/>
        </p:nvPicPr>
        <p:blipFill>
          <a:blip r:embed="rId5" cstate="screen"/>
          <a:stretch>
            <a:fillRect/>
          </a:stretch>
        </p:blipFill>
        <p:spPr>
          <a:xfrm>
            <a:off x="5274258" y="2115852"/>
            <a:ext cx="3869742" cy="4742148"/>
          </a:xfrm>
          <a:prstGeom prst="ellipse">
            <a:avLst/>
          </a:prstGeom>
          <a:ln>
            <a:noFill/>
          </a:ln>
          <a:effectLst>
            <a:softEdge rad="112500"/>
          </a:effectLst>
        </p:spPr>
      </p:pic>
    </p:spTree>
  </p:cSld>
  <p:clrMapOvr>
    <a:masterClrMapping/>
  </p:clrMapOvr>
  <p:transition advTm="3234">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a:p>
        </p:txBody>
      </p:sp>
      <p:pic>
        <p:nvPicPr>
          <p:cNvPr id="27652" name="Рисунок 3" descr="3d36_20070326_1802508893.jpg"/>
          <p:cNvPicPr>
            <a:picLocks noChangeAspect="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27653" name="Rectangle 1"/>
          <p:cNvSpPr>
            <a:spLocks noChangeArrowheads="1"/>
          </p:cNvSpPr>
          <p:nvPr/>
        </p:nvSpPr>
        <p:spPr bwMode="auto">
          <a:xfrm>
            <a:off x="500063" y="0"/>
            <a:ext cx="8072437" cy="6462713"/>
          </a:xfrm>
          <a:prstGeom prst="rect">
            <a:avLst/>
          </a:prstGeom>
          <a:noFill/>
          <a:ln w="9525">
            <a:noFill/>
            <a:miter lim="800000"/>
            <a:headEnd/>
            <a:tailEnd/>
          </a:ln>
        </p:spPr>
        <p:txBody>
          <a:bodyPr anchor="ctr">
            <a:spAutoFit/>
          </a:bodyPr>
          <a:lstStyle/>
          <a:p>
            <a:pPr algn="just">
              <a:tabLst>
                <a:tab pos="3505200" algn="l"/>
              </a:tabLst>
            </a:pPr>
            <a:r>
              <a:rPr lang="ru-RU" b="1" u="sng">
                <a:latin typeface="Times New Roman" pitchFamily="18" charset="0"/>
                <a:cs typeface="Times New Roman" pitchFamily="18" charset="0"/>
              </a:rPr>
              <a:t>Воспитатель по изодеятельности</a:t>
            </a:r>
            <a:r>
              <a:rPr lang="ru-RU" b="1">
                <a:latin typeface="Times New Roman" pitchFamily="18" charset="0"/>
                <a:cs typeface="Times New Roman" pitchFamily="18" charset="0"/>
              </a:rPr>
              <a:t>:</a:t>
            </a:r>
            <a:r>
              <a:rPr lang="ru-RU">
                <a:latin typeface="Times New Roman" pitchFamily="18" charset="0"/>
                <a:cs typeface="Times New Roman" pitchFamily="18" charset="0"/>
              </a:rPr>
              <a:t> - Замечательные у вас дома получились! Но все построенные дома принимает главный архитектор. А вы знаете кто главный архитектор в лесу? Волк!</a:t>
            </a:r>
            <a:endParaRPr lang="ru-RU"/>
          </a:p>
          <a:p>
            <a:pPr algn="just" eaLnBrk="0" hangingPunct="0">
              <a:tabLst>
                <a:tab pos="3505200" algn="l"/>
              </a:tabLst>
            </a:pPr>
            <a:r>
              <a:rPr lang="ru-RU" i="1">
                <a:latin typeface="Times New Roman" pitchFamily="18" charset="0"/>
                <a:cs typeface="Times New Roman" pitchFamily="18" charset="0"/>
              </a:rPr>
              <a:t>(Стук в дверь)</a:t>
            </a:r>
            <a:endParaRPr lang="ru-RU"/>
          </a:p>
          <a:p>
            <a:pPr algn="just" eaLnBrk="0" hangingPunct="0">
              <a:tabLst>
                <a:tab pos="3505200" algn="l"/>
              </a:tabLst>
            </a:pPr>
            <a:r>
              <a:rPr lang="ru-RU">
                <a:latin typeface="Times New Roman" pitchFamily="18" charset="0"/>
                <a:cs typeface="Times New Roman" pitchFamily="18" charset="0"/>
              </a:rPr>
              <a:t>- А вот и он!</a:t>
            </a:r>
            <a:endParaRPr lang="ru-RU"/>
          </a:p>
          <a:p>
            <a:pPr algn="just" eaLnBrk="0" hangingPunct="0">
              <a:tabLst>
                <a:tab pos="3505200" algn="l"/>
              </a:tabLst>
            </a:pPr>
            <a:endParaRPr lang="ru-RU">
              <a:latin typeface="Times New Roman" pitchFamily="18" charset="0"/>
              <a:cs typeface="Times New Roman" pitchFamily="18" charset="0"/>
            </a:endParaRPr>
          </a:p>
          <a:p>
            <a:pPr algn="just" eaLnBrk="0" hangingPunct="0">
              <a:tabLst>
                <a:tab pos="3505200" algn="l"/>
              </a:tabLst>
            </a:pPr>
            <a:endParaRPr lang="ru-RU">
              <a:latin typeface="Times New Roman" pitchFamily="18" charset="0"/>
              <a:cs typeface="Times New Roman" pitchFamily="18" charset="0"/>
            </a:endParaRPr>
          </a:p>
          <a:p>
            <a:pPr algn="just" eaLnBrk="0" hangingPunct="0">
              <a:tabLst>
                <a:tab pos="3505200" algn="l"/>
              </a:tabLst>
            </a:pPr>
            <a:endParaRPr lang="ru-RU">
              <a:latin typeface="Times New Roman" pitchFamily="18" charset="0"/>
              <a:cs typeface="Times New Roman" pitchFamily="18" charset="0"/>
            </a:endParaRPr>
          </a:p>
          <a:p>
            <a:pPr algn="just" eaLnBrk="0" hangingPunct="0">
              <a:tabLst>
                <a:tab pos="3505200" algn="l"/>
              </a:tabLst>
            </a:pPr>
            <a:endParaRPr lang="ru-RU">
              <a:latin typeface="Times New Roman" pitchFamily="18" charset="0"/>
              <a:cs typeface="Times New Roman" pitchFamily="18" charset="0"/>
            </a:endParaRPr>
          </a:p>
          <a:p>
            <a:pPr algn="just" eaLnBrk="0" hangingPunct="0">
              <a:tabLst>
                <a:tab pos="3505200" algn="l"/>
              </a:tabLst>
            </a:pPr>
            <a:endParaRPr lang="ru-RU">
              <a:latin typeface="Times New Roman" pitchFamily="18" charset="0"/>
              <a:cs typeface="Times New Roman" pitchFamily="18" charset="0"/>
            </a:endParaRPr>
          </a:p>
          <a:p>
            <a:pPr algn="just" eaLnBrk="0" hangingPunct="0">
              <a:tabLst>
                <a:tab pos="3505200" algn="l"/>
              </a:tabLst>
            </a:pPr>
            <a:endParaRPr lang="ru-RU">
              <a:latin typeface="Times New Roman" pitchFamily="18" charset="0"/>
              <a:cs typeface="Times New Roman" pitchFamily="18" charset="0"/>
            </a:endParaRPr>
          </a:p>
          <a:p>
            <a:pPr algn="just" eaLnBrk="0" hangingPunct="0">
              <a:tabLst>
                <a:tab pos="3505200" algn="l"/>
              </a:tabLst>
            </a:pPr>
            <a:endParaRPr lang="ru-RU">
              <a:latin typeface="Times New Roman" pitchFamily="18" charset="0"/>
              <a:cs typeface="Times New Roman" pitchFamily="18" charset="0"/>
            </a:endParaRPr>
          </a:p>
          <a:p>
            <a:pPr algn="just" eaLnBrk="0" hangingPunct="0">
              <a:tabLst>
                <a:tab pos="3505200" algn="l"/>
              </a:tabLst>
            </a:pPr>
            <a:endParaRPr lang="ru-RU">
              <a:latin typeface="Times New Roman" pitchFamily="18" charset="0"/>
              <a:cs typeface="Times New Roman" pitchFamily="18" charset="0"/>
            </a:endParaRPr>
          </a:p>
          <a:p>
            <a:pPr algn="just" eaLnBrk="0" hangingPunct="0">
              <a:tabLst>
                <a:tab pos="3505200" algn="l"/>
              </a:tabLst>
            </a:pPr>
            <a:endParaRPr lang="ru-RU">
              <a:latin typeface="Times New Roman" pitchFamily="18" charset="0"/>
              <a:cs typeface="Times New Roman" pitchFamily="18" charset="0"/>
            </a:endParaRPr>
          </a:p>
          <a:p>
            <a:pPr algn="just" eaLnBrk="0" hangingPunct="0">
              <a:tabLst>
                <a:tab pos="3505200" algn="l"/>
              </a:tabLst>
            </a:pPr>
            <a:endParaRPr lang="ru-RU">
              <a:latin typeface="Times New Roman" pitchFamily="18" charset="0"/>
              <a:cs typeface="Times New Roman" pitchFamily="18" charset="0"/>
            </a:endParaRPr>
          </a:p>
          <a:p>
            <a:pPr algn="just" eaLnBrk="0" hangingPunct="0">
              <a:tabLst>
                <a:tab pos="3505200" algn="l"/>
              </a:tabLst>
            </a:pPr>
            <a:endParaRPr lang="ru-RU">
              <a:latin typeface="Times New Roman" pitchFamily="18" charset="0"/>
              <a:cs typeface="Times New Roman" pitchFamily="18" charset="0"/>
            </a:endParaRPr>
          </a:p>
          <a:p>
            <a:pPr algn="just" eaLnBrk="0" hangingPunct="0">
              <a:tabLst>
                <a:tab pos="3505200" algn="l"/>
              </a:tabLst>
            </a:pPr>
            <a:r>
              <a:rPr lang="ru-RU">
                <a:latin typeface="Times New Roman" pitchFamily="18" charset="0"/>
                <a:cs typeface="Times New Roman" pitchFamily="18" charset="0"/>
              </a:rPr>
              <a:t>- Здравствуй волк! Посмотри, какие дома построили наши ребята для трех поросят.</a:t>
            </a:r>
            <a:endParaRPr lang="ru-RU"/>
          </a:p>
          <a:p>
            <a:pPr algn="just" eaLnBrk="0" hangingPunct="0">
              <a:tabLst>
                <a:tab pos="3505200" algn="l"/>
              </a:tabLst>
            </a:pPr>
            <a:r>
              <a:rPr lang="ru-RU" b="1" u="sng">
                <a:latin typeface="Times New Roman" pitchFamily="18" charset="0"/>
                <a:cs typeface="Times New Roman" pitchFamily="18" charset="0"/>
              </a:rPr>
              <a:t>Волк:</a:t>
            </a:r>
            <a:r>
              <a:rPr lang="ru-RU">
                <a:latin typeface="Times New Roman" pitchFamily="18" charset="0"/>
                <a:cs typeface="Times New Roman" pitchFamily="18" charset="0"/>
              </a:rPr>
              <a:t> - Сейчас я их проверю, какие они получились крепкие  и стойкие.</a:t>
            </a:r>
            <a:endParaRPr lang="ru-RU"/>
          </a:p>
          <a:p>
            <a:pPr algn="just" eaLnBrk="0" hangingPunct="0">
              <a:tabLst>
                <a:tab pos="3505200" algn="l"/>
              </a:tabLst>
            </a:pPr>
            <a:r>
              <a:rPr lang="ru-RU" i="1">
                <a:latin typeface="Times New Roman" pitchFamily="18" charset="0"/>
                <a:cs typeface="Times New Roman" pitchFamily="18" charset="0"/>
              </a:rPr>
              <a:t>(волк подходит к домам и имитирует попытку их сломать: дует на них, топает ногами, прыгает)</a:t>
            </a:r>
            <a:endParaRPr lang="ru-RU"/>
          </a:p>
          <a:p>
            <a:pPr algn="just" eaLnBrk="0" hangingPunct="0">
              <a:tabLst>
                <a:tab pos="3505200" algn="l"/>
              </a:tabLst>
            </a:pPr>
            <a:r>
              <a:rPr lang="ru-RU">
                <a:latin typeface="Times New Roman" pitchFamily="18" charset="0"/>
                <a:cs typeface="Times New Roman" pitchFamily="18" charset="0"/>
              </a:rPr>
              <a:t>- Крепкие у вас дома получились. Наверное, вам  кто - то помогал их строить? Кто?</a:t>
            </a:r>
            <a:endParaRPr lang="ru-RU"/>
          </a:p>
        </p:txBody>
      </p:sp>
      <p:pic>
        <p:nvPicPr>
          <p:cNvPr id="6" name="Рисунок 5" descr="Фото-0167.jpg"/>
          <p:cNvPicPr>
            <a:picLocks noChangeAspect="1"/>
          </p:cNvPicPr>
          <p:nvPr/>
        </p:nvPicPr>
        <p:blipFill>
          <a:blip r:embed="rId3" cstate="screen"/>
          <a:stretch>
            <a:fillRect/>
          </a:stretch>
        </p:blipFill>
        <p:spPr>
          <a:xfrm>
            <a:off x="2214546" y="500042"/>
            <a:ext cx="5429287" cy="4071966"/>
          </a:xfrm>
          <a:prstGeom prst="ellipse">
            <a:avLst/>
          </a:prstGeom>
          <a:ln>
            <a:noFill/>
          </a:ln>
          <a:effectLst>
            <a:softEdge rad="112500"/>
          </a:effectLst>
        </p:spPr>
      </p:pic>
    </p:spTree>
  </p:cSld>
  <p:clrMapOvr>
    <a:masterClrMapping/>
  </p:clrMapOvr>
  <p:transition advTm="4891">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a:p>
        </p:txBody>
      </p:sp>
      <p:pic>
        <p:nvPicPr>
          <p:cNvPr id="28676" name="Рисунок 3" descr="3d36_20070326_1802508893.jpg"/>
          <p:cNvPicPr>
            <a:picLocks noChangeAspect="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28677" name="Rectangle 1"/>
          <p:cNvSpPr>
            <a:spLocks noChangeArrowheads="1"/>
          </p:cNvSpPr>
          <p:nvPr/>
        </p:nvSpPr>
        <p:spPr bwMode="auto">
          <a:xfrm>
            <a:off x="571500" y="0"/>
            <a:ext cx="8001000" cy="2032000"/>
          </a:xfrm>
          <a:prstGeom prst="rect">
            <a:avLst/>
          </a:prstGeom>
          <a:noFill/>
          <a:ln w="9525">
            <a:noFill/>
            <a:miter lim="800000"/>
            <a:headEnd/>
            <a:tailEnd/>
          </a:ln>
        </p:spPr>
        <p:txBody>
          <a:bodyPr anchor="ctr">
            <a:spAutoFit/>
          </a:bodyPr>
          <a:lstStyle/>
          <a:p>
            <a:pPr algn="just">
              <a:tabLst>
                <a:tab pos="3505200" algn="l"/>
              </a:tabLst>
            </a:pPr>
            <a:endParaRPr lang="ru-RU" b="1" u="sng">
              <a:latin typeface="Times New Roman" pitchFamily="18" charset="0"/>
              <a:cs typeface="Times New Roman" pitchFamily="18" charset="0"/>
            </a:endParaRPr>
          </a:p>
          <a:p>
            <a:pPr algn="just">
              <a:tabLst>
                <a:tab pos="3505200" algn="l"/>
              </a:tabLst>
            </a:pPr>
            <a:r>
              <a:rPr lang="ru-RU" b="1" u="sng">
                <a:latin typeface="Times New Roman" pitchFamily="18" charset="0"/>
                <a:cs typeface="Times New Roman" pitchFamily="18" charset="0"/>
              </a:rPr>
              <a:t>Дети:</a:t>
            </a:r>
            <a:r>
              <a:rPr lang="ru-RU">
                <a:latin typeface="Times New Roman" pitchFamily="18" charset="0"/>
                <a:cs typeface="Times New Roman" pitchFamily="18" charset="0"/>
              </a:rPr>
              <a:t> - Художник архитектор нарисовал нам проект</a:t>
            </a:r>
            <a:endParaRPr lang="ru-RU"/>
          </a:p>
          <a:p>
            <a:pPr algn="just" eaLnBrk="0" hangingPunct="0">
              <a:tabLst>
                <a:tab pos="3505200" algn="l"/>
              </a:tabLst>
            </a:pPr>
            <a:r>
              <a:rPr lang="ru-RU" b="1" u="sng">
                <a:latin typeface="Times New Roman" pitchFamily="18" charset="0"/>
                <a:cs typeface="Times New Roman" pitchFamily="18" charset="0"/>
              </a:rPr>
              <a:t>Воспитатель по изодеятельности</a:t>
            </a:r>
            <a:r>
              <a:rPr lang="ru-RU" b="1">
                <a:latin typeface="Times New Roman" pitchFamily="18" charset="0"/>
                <a:cs typeface="Times New Roman" pitchFamily="18" charset="0"/>
              </a:rPr>
              <a:t>:</a:t>
            </a:r>
            <a:r>
              <a:rPr lang="ru-RU">
                <a:latin typeface="Times New Roman" pitchFamily="18" charset="0"/>
                <a:cs typeface="Times New Roman" pitchFamily="18" charset="0"/>
              </a:rPr>
              <a:t> - Вот почему дома такие крепки. Дети строили их строго по проекту.</a:t>
            </a:r>
            <a:endParaRPr lang="ru-RU"/>
          </a:p>
          <a:p>
            <a:pPr algn="just" eaLnBrk="0" hangingPunct="0">
              <a:tabLst>
                <a:tab pos="3505200" algn="l"/>
              </a:tabLst>
            </a:pPr>
            <a:r>
              <a:rPr lang="ru-RU" b="1" u="sng">
                <a:latin typeface="Times New Roman" pitchFamily="18" charset="0"/>
                <a:cs typeface="Times New Roman" pitchFamily="18" charset="0"/>
              </a:rPr>
              <a:t>Волк: </a:t>
            </a:r>
            <a:r>
              <a:rPr lang="ru-RU">
                <a:latin typeface="Times New Roman" pitchFamily="18" charset="0"/>
                <a:cs typeface="Times New Roman" pitchFamily="18" charset="0"/>
              </a:rPr>
              <a:t>- Раз дома получились крепкими и прочными, так и быть, разрешаю в них поросятам жить!</a:t>
            </a:r>
          </a:p>
          <a:p>
            <a:pPr algn="just" eaLnBrk="0" hangingPunct="0">
              <a:tabLst>
                <a:tab pos="3505200" algn="l"/>
              </a:tabLst>
            </a:pPr>
            <a:endParaRPr lang="ru-RU"/>
          </a:p>
        </p:txBody>
      </p:sp>
      <p:pic>
        <p:nvPicPr>
          <p:cNvPr id="6" name="Рисунок 5" descr="Фото-0166.jpg"/>
          <p:cNvPicPr>
            <a:picLocks noChangeAspect="1"/>
          </p:cNvPicPr>
          <p:nvPr/>
        </p:nvPicPr>
        <p:blipFill>
          <a:blip r:embed="rId3" cstate="screen"/>
          <a:stretch>
            <a:fillRect/>
          </a:stretch>
        </p:blipFill>
        <p:spPr>
          <a:xfrm>
            <a:off x="1214414" y="1500174"/>
            <a:ext cx="6715140" cy="5036356"/>
          </a:xfrm>
          <a:prstGeom prst="ellipse">
            <a:avLst/>
          </a:prstGeom>
          <a:ln>
            <a:noFill/>
          </a:ln>
          <a:effectLst>
            <a:softEdge rad="112500"/>
          </a:effectLst>
        </p:spPr>
      </p:pic>
    </p:spTree>
  </p:cSld>
  <p:clrMapOvr>
    <a:masterClrMapping/>
  </p:clrMapOvr>
  <p:transition advTm="3000">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a:p>
        </p:txBody>
      </p:sp>
      <p:pic>
        <p:nvPicPr>
          <p:cNvPr id="29700" name="Рисунок 3" descr="3d36_20070326_1802508893.jpg"/>
          <p:cNvPicPr>
            <a:picLocks noChangeAspect="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29701" name="Rectangle 1"/>
          <p:cNvSpPr>
            <a:spLocks noChangeArrowheads="1"/>
          </p:cNvSpPr>
          <p:nvPr/>
        </p:nvSpPr>
        <p:spPr bwMode="auto">
          <a:xfrm>
            <a:off x="642938" y="0"/>
            <a:ext cx="7929562" cy="1416050"/>
          </a:xfrm>
          <a:prstGeom prst="rect">
            <a:avLst/>
          </a:prstGeom>
          <a:noFill/>
          <a:ln w="9525">
            <a:noFill/>
            <a:miter lim="800000"/>
            <a:headEnd/>
            <a:tailEnd/>
          </a:ln>
        </p:spPr>
        <p:txBody>
          <a:bodyPr anchor="ctr">
            <a:spAutoFit/>
          </a:bodyPr>
          <a:lstStyle/>
          <a:p>
            <a:pPr>
              <a:tabLst>
                <a:tab pos="3505200" algn="l"/>
              </a:tabLst>
            </a:pPr>
            <a:endParaRPr lang="ru-RU">
              <a:latin typeface="Times New Roman" pitchFamily="18" charset="0"/>
              <a:cs typeface="Times New Roman" pitchFamily="18" charset="0"/>
            </a:endParaRPr>
          </a:p>
          <a:p>
            <a:pPr algn="ctr">
              <a:tabLst>
                <a:tab pos="3505200" algn="l"/>
              </a:tabLst>
            </a:pPr>
            <a:r>
              <a:rPr lang="ru-RU">
                <a:latin typeface="Times New Roman" pitchFamily="18" charset="0"/>
                <a:cs typeface="Times New Roman" pitchFamily="18" charset="0"/>
              </a:rPr>
              <a:t>А от радости такой приглашаю вас в игру!</a:t>
            </a:r>
            <a:endParaRPr lang="ru-RU"/>
          </a:p>
          <a:p>
            <a:pPr algn="ctr" eaLnBrk="0" hangingPunct="0">
              <a:tabLst>
                <a:tab pos="3505200" algn="l"/>
              </a:tabLst>
            </a:pPr>
            <a:r>
              <a:rPr lang="ru-RU" sz="3200" b="1" i="1">
                <a:latin typeface="Times New Roman" pitchFamily="18" charset="0"/>
                <a:cs typeface="Times New Roman" pitchFamily="18" charset="0"/>
              </a:rPr>
              <a:t>Игра «Волк во рву».</a:t>
            </a:r>
            <a:endParaRPr lang="ru-RU" sz="3200"/>
          </a:p>
          <a:p>
            <a:pPr eaLnBrk="0" hangingPunct="0">
              <a:tabLst>
                <a:tab pos="3505200" algn="l"/>
              </a:tabLst>
            </a:pPr>
            <a:endParaRPr lang="ru-RU"/>
          </a:p>
        </p:txBody>
      </p:sp>
      <p:pic>
        <p:nvPicPr>
          <p:cNvPr id="6" name="Рисунок 5" descr="Фото-0168.jpg"/>
          <p:cNvPicPr>
            <a:picLocks noChangeAspect="1"/>
          </p:cNvPicPr>
          <p:nvPr/>
        </p:nvPicPr>
        <p:blipFill>
          <a:blip r:embed="rId3" cstate="screen"/>
          <a:stretch>
            <a:fillRect/>
          </a:stretch>
        </p:blipFill>
        <p:spPr>
          <a:xfrm>
            <a:off x="785786" y="1142984"/>
            <a:ext cx="7620021" cy="5715016"/>
          </a:xfrm>
          <a:prstGeom prst="ellipse">
            <a:avLst/>
          </a:prstGeom>
          <a:ln>
            <a:noFill/>
          </a:ln>
          <a:effectLst>
            <a:softEdge rad="112500"/>
          </a:effectLst>
        </p:spPr>
      </p:pic>
    </p:spTree>
  </p:cSld>
  <p:clrMapOvr>
    <a:masterClrMapping/>
  </p:clrMapOvr>
  <p:transition advTm="2906">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a:p>
        </p:txBody>
      </p:sp>
      <p:pic>
        <p:nvPicPr>
          <p:cNvPr id="30724" name="Рисунок 3" descr="3d36_20070326_1802508893.jpg"/>
          <p:cNvPicPr>
            <a:picLocks noChangeAspect="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30725" name="Rectangle 2"/>
          <p:cNvSpPr>
            <a:spLocks noChangeArrowheads="1"/>
          </p:cNvSpPr>
          <p:nvPr/>
        </p:nvSpPr>
        <p:spPr bwMode="auto">
          <a:xfrm>
            <a:off x="642938" y="0"/>
            <a:ext cx="7929562" cy="6186488"/>
          </a:xfrm>
          <a:prstGeom prst="rect">
            <a:avLst/>
          </a:prstGeom>
          <a:noFill/>
          <a:ln w="9525">
            <a:noFill/>
            <a:miter lim="800000"/>
            <a:headEnd/>
            <a:tailEnd/>
          </a:ln>
        </p:spPr>
        <p:txBody>
          <a:bodyPr anchor="ctr">
            <a:spAutoFit/>
          </a:bodyPr>
          <a:lstStyle/>
          <a:p>
            <a:pPr algn="just">
              <a:tabLst>
                <a:tab pos="3505200" algn="l"/>
              </a:tabLst>
            </a:pPr>
            <a:endParaRPr lang="ru-RU" b="1" u="sng">
              <a:latin typeface="Times New Roman" pitchFamily="18" charset="0"/>
              <a:cs typeface="Times New Roman" pitchFamily="18" charset="0"/>
            </a:endParaRPr>
          </a:p>
          <a:p>
            <a:pPr algn="just">
              <a:tabLst>
                <a:tab pos="3505200" algn="l"/>
              </a:tabLst>
            </a:pPr>
            <a:r>
              <a:rPr lang="ru-RU" b="1" u="sng">
                <a:latin typeface="Times New Roman" pitchFamily="18" charset="0"/>
                <a:cs typeface="Times New Roman" pitchFamily="18" charset="0"/>
              </a:rPr>
              <a:t>Инструктор: </a:t>
            </a:r>
            <a:r>
              <a:rPr lang="ru-RU">
                <a:latin typeface="Times New Roman" pitchFamily="18" charset="0"/>
                <a:cs typeface="Times New Roman" pitchFamily="18" charset="0"/>
              </a:rPr>
              <a:t>- Наше занятие подошло к концу. Давайте вспомним - чем мы с вами сегодня занимались? (дети перечисляют свою деятельность). Молодцы, вы сегодня  были просто молодцы!</a:t>
            </a:r>
          </a:p>
          <a:p>
            <a:pPr algn="just">
              <a:tabLst>
                <a:tab pos="3505200" algn="l"/>
              </a:tabLst>
            </a:pPr>
            <a:endParaRPr lang="ru-RU">
              <a:latin typeface="Times New Roman" pitchFamily="18" charset="0"/>
              <a:cs typeface="Times New Roman" pitchFamily="18" charset="0"/>
            </a:endParaRPr>
          </a:p>
          <a:p>
            <a:pPr algn="just">
              <a:tabLst>
                <a:tab pos="3505200" algn="l"/>
              </a:tabLst>
            </a:pPr>
            <a:endParaRPr lang="ru-RU">
              <a:latin typeface="Times New Roman" pitchFamily="18" charset="0"/>
              <a:cs typeface="Times New Roman" pitchFamily="18" charset="0"/>
            </a:endParaRPr>
          </a:p>
          <a:p>
            <a:pPr algn="just">
              <a:tabLst>
                <a:tab pos="3505200" algn="l"/>
              </a:tabLst>
            </a:pPr>
            <a:endParaRPr lang="ru-RU">
              <a:latin typeface="Times New Roman" pitchFamily="18" charset="0"/>
              <a:cs typeface="Times New Roman" pitchFamily="18" charset="0"/>
            </a:endParaRPr>
          </a:p>
          <a:p>
            <a:pPr algn="just">
              <a:tabLst>
                <a:tab pos="3505200" algn="l"/>
              </a:tabLst>
            </a:pPr>
            <a:endParaRPr lang="ru-RU">
              <a:latin typeface="Times New Roman" pitchFamily="18" charset="0"/>
              <a:cs typeface="Times New Roman" pitchFamily="18" charset="0"/>
            </a:endParaRPr>
          </a:p>
          <a:p>
            <a:pPr algn="just">
              <a:tabLst>
                <a:tab pos="3505200" algn="l"/>
              </a:tabLst>
            </a:pPr>
            <a:endParaRPr lang="ru-RU">
              <a:latin typeface="Times New Roman" pitchFamily="18" charset="0"/>
              <a:cs typeface="Times New Roman" pitchFamily="18" charset="0"/>
            </a:endParaRPr>
          </a:p>
          <a:p>
            <a:pPr algn="just">
              <a:tabLst>
                <a:tab pos="3505200" algn="l"/>
              </a:tabLst>
            </a:pPr>
            <a:endParaRPr lang="ru-RU">
              <a:latin typeface="Times New Roman" pitchFamily="18" charset="0"/>
              <a:cs typeface="Times New Roman" pitchFamily="18" charset="0"/>
            </a:endParaRPr>
          </a:p>
          <a:p>
            <a:pPr algn="just">
              <a:tabLst>
                <a:tab pos="3505200" algn="l"/>
              </a:tabLst>
            </a:pPr>
            <a:endParaRPr lang="ru-RU">
              <a:latin typeface="Times New Roman" pitchFamily="18" charset="0"/>
              <a:cs typeface="Times New Roman" pitchFamily="18" charset="0"/>
            </a:endParaRPr>
          </a:p>
          <a:p>
            <a:pPr algn="just">
              <a:tabLst>
                <a:tab pos="3505200" algn="l"/>
              </a:tabLst>
            </a:pPr>
            <a:endParaRPr lang="ru-RU">
              <a:latin typeface="Times New Roman" pitchFamily="18" charset="0"/>
              <a:cs typeface="Times New Roman" pitchFamily="18" charset="0"/>
            </a:endParaRPr>
          </a:p>
          <a:p>
            <a:pPr algn="just">
              <a:tabLst>
                <a:tab pos="3505200" algn="l"/>
              </a:tabLst>
            </a:pPr>
            <a:endParaRPr lang="ru-RU">
              <a:latin typeface="Times New Roman" pitchFamily="18" charset="0"/>
              <a:cs typeface="Times New Roman" pitchFamily="18" charset="0"/>
            </a:endParaRPr>
          </a:p>
          <a:p>
            <a:pPr algn="just">
              <a:tabLst>
                <a:tab pos="3505200" algn="l"/>
              </a:tabLst>
            </a:pPr>
            <a:endParaRPr lang="ru-RU">
              <a:latin typeface="Times New Roman" pitchFamily="18" charset="0"/>
              <a:cs typeface="Times New Roman" pitchFamily="18" charset="0"/>
            </a:endParaRPr>
          </a:p>
          <a:p>
            <a:pPr algn="just">
              <a:tabLst>
                <a:tab pos="3505200" algn="l"/>
              </a:tabLst>
            </a:pPr>
            <a:endParaRPr lang="ru-RU">
              <a:latin typeface="Times New Roman" pitchFamily="18" charset="0"/>
              <a:cs typeface="Times New Roman" pitchFamily="18" charset="0"/>
            </a:endParaRPr>
          </a:p>
          <a:p>
            <a:pPr algn="just">
              <a:tabLst>
                <a:tab pos="3505200" algn="l"/>
              </a:tabLst>
            </a:pPr>
            <a:endParaRPr lang="ru-RU">
              <a:latin typeface="Times New Roman" pitchFamily="18" charset="0"/>
              <a:cs typeface="Times New Roman" pitchFamily="18" charset="0"/>
            </a:endParaRPr>
          </a:p>
          <a:p>
            <a:pPr algn="just">
              <a:tabLst>
                <a:tab pos="3505200" algn="l"/>
              </a:tabLst>
            </a:pPr>
            <a:endParaRPr lang="ru-RU">
              <a:latin typeface="Times New Roman" pitchFamily="18" charset="0"/>
              <a:cs typeface="Times New Roman" pitchFamily="18" charset="0"/>
            </a:endParaRPr>
          </a:p>
          <a:p>
            <a:pPr algn="just">
              <a:tabLst>
                <a:tab pos="3505200" algn="l"/>
              </a:tabLst>
            </a:pPr>
            <a:r>
              <a:rPr lang="ru-RU">
                <a:latin typeface="Times New Roman" pitchFamily="18" charset="0"/>
                <a:cs typeface="Times New Roman" pitchFamily="18" charset="0"/>
              </a:rPr>
              <a:t>Вам пора  в группу. А мне и  Наталье Александровне пора  идти к другим детям на другие занятия. А волку  пора в лес, чтобы проверить на прочность другие дома. </a:t>
            </a:r>
            <a:endParaRPr lang="ru-RU"/>
          </a:p>
          <a:p>
            <a:pPr algn="just" eaLnBrk="0" hangingPunct="0">
              <a:tabLst>
                <a:tab pos="3505200" algn="l"/>
              </a:tabLst>
            </a:pPr>
            <a:r>
              <a:rPr lang="ru-RU" b="1" u="sng">
                <a:latin typeface="Times New Roman" pitchFamily="18" charset="0"/>
                <a:cs typeface="Times New Roman" pitchFamily="18" charset="0"/>
              </a:rPr>
              <a:t>Инструктор, воспитатель по изодеятельности, волк: </a:t>
            </a:r>
            <a:r>
              <a:rPr lang="ru-RU">
                <a:latin typeface="Times New Roman" pitchFamily="18" charset="0"/>
                <a:cs typeface="Times New Roman" pitchFamily="18" charset="0"/>
              </a:rPr>
              <a:t>- Да свидания!</a:t>
            </a:r>
            <a:endParaRPr lang="ru-RU"/>
          </a:p>
          <a:p>
            <a:pPr algn="just" eaLnBrk="0" hangingPunct="0">
              <a:tabLst>
                <a:tab pos="3505200" algn="l"/>
              </a:tabLst>
            </a:pPr>
            <a:r>
              <a:rPr lang="ru-RU" i="1">
                <a:latin typeface="Times New Roman" pitchFamily="18" charset="0"/>
                <a:cs typeface="Times New Roman" pitchFamily="18" charset="0"/>
              </a:rPr>
              <a:t>(Дети с воспитателем уходят в группу)</a:t>
            </a:r>
            <a:endParaRPr lang="ru-RU"/>
          </a:p>
        </p:txBody>
      </p:sp>
      <p:pic>
        <p:nvPicPr>
          <p:cNvPr id="7" name="Рисунок 6" descr="Фото-0176.jpg"/>
          <p:cNvPicPr>
            <a:picLocks noChangeAspect="1"/>
          </p:cNvPicPr>
          <p:nvPr/>
        </p:nvPicPr>
        <p:blipFill>
          <a:blip r:embed="rId3" cstate="screen"/>
          <a:stretch>
            <a:fillRect/>
          </a:stretch>
        </p:blipFill>
        <p:spPr>
          <a:xfrm>
            <a:off x="1857356" y="1142984"/>
            <a:ext cx="5048253" cy="3786190"/>
          </a:xfrm>
          <a:prstGeom prst="ellipse">
            <a:avLst/>
          </a:prstGeom>
          <a:ln>
            <a:noFill/>
          </a:ln>
          <a:effectLst>
            <a:softEdge rad="112500"/>
          </a:effectLst>
        </p:spPr>
      </p:pic>
    </p:spTree>
  </p:cSld>
  <p:clrMapOvr>
    <a:masterClrMapping/>
  </p:clrMapOvr>
  <p:transition advTm="5047">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a:p>
        </p:txBody>
      </p:sp>
      <p:pic>
        <p:nvPicPr>
          <p:cNvPr id="4100" name="Рисунок 3" descr="3d36_20070326_1802508893.jpg"/>
          <p:cNvPicPr>
            <a:picLocks noChangeAspect="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5" name="Прямоугольник 4"/>
          <p:cNvSpPr/>
          <p:nvPr/>
        </p:nvSpPr>
        <p:spPr>
          <a:xfrm>
            <a:off x="500034" y="714356"/>
            <a:ext cx="8072494" cy="4247317"/>
          </a:xfrm>
          <a:prstGeom prst="rect">
            <a:avLst/>
          </a:prstGeom>
          <a:noFill/>
        </p:spPr>
        <p:txBody>
          <a:bodyPr>
            <a:spAutoFit/>
          </a:bodyPr>
          <a:lstStyle/>
          <a:p>
            <a:pPr algn="ctr" fontAlgn="auto">
              <a:spcBef>
                <a:spcPts val="0"/>
              </a:spcBef>
              <a:spcAft>
                <a:spcPts val="0"/>
              </a:spcAft>
              <a:defRPr/>
            </a:pPr>
            <a:r>
              <a:rPr lang="ru-RU" sz="5400" b="1" dirty="0">
                <a:ln w="1905">
                  <a:solidFill>
                    <a:schemeClr val="accent4">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Авторскую работу </a:t>
            </a:r>
          </a:p>
          <a:p>
            <a:pPr algn="ctr" fontAlgn="auto">
              <a:spcBef>
                <a:spcPts val="0"/>
              </a:spcBef>
              <a:spcAft>
                <a:spcPts val="0"/>
              </a:spcAft>
              <a:defRPr/>
            </a:pPr>
            <a:r>
              <a:rPr lang="ru-RU" sz="5400" b="1" dirty="0">
                <a:ln w="1905">
                  <a:solidFill>
                    <a:schemeClr val="accent4">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инструктора по ФК</a:t>
            </a:r>
          </a:p>
          <a:p>
            <a:pPr algn="ctr" fontAlgn="auto">
              <a:spcBef>
                <a:spcPts val="0"/>
              </a:spcBef>
              <a:spcAft>
                <a:spcPts val="0"/>
              </a:spcAft>
              <a:defRPr/>
            </a:pPr>
            <a:r>
              <a:rPr lang="ru-RU" sz="5400" b="1" dirty="0">
                <a:ln w="1905">
                  <a:solidFill>
                    <a:schemeClr val="accent4">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Разумовой Е.В.</a:t>
            </a:r>
          </a:p>
          <a:p>
            <a:pPr algn="ctr" fontAlgn="auto">
              <a:spcBef>
                <a:spcPts val="0"/>
              </a:spcBef>
              <a:spcAft>
                <a:spcPts val="0"/>
              </a:spcAft>
              <a:defRPr/>
            </a:pPr>
            <a:r>
              <a:rPr lang="ru-RU" sz="5400" b="1" dirty="0">
                <a:ln w="1905">
                  <a:solidFill>
                    <a:schemeClr val="accent4">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и воспитателя по ИЗО</a:t>
            </a:r>
          </a:p>
          <a:p>
            <a:pPr algn="ctr" fontAlgn="auto">
              <a:spcBef>
                <a:spcPts val="0"/>
              </a:spcBef>
              <a:spcAft>
                <a:spcPts val="0"/>
              </a:spcAft>
              <a:defRPr/>
            </a:pPr>
            <a:r>
              <a:rPr lang="ru-RU" sz="5400" b="1" dirty="0">
                <a:ln w="1905">
                  <a:solidFill>
                    <a:schemeClr val="accent4">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Шумских Н.А.</a:t>
            </a:r>
          </a:p>
        </p:txBody>
      </p:sp>
    </p:spTree>
  </p:cSld>
  <p:clrMapOvr>
    <a:masterClrMapping/>
  </p:clrMapOvr>
  <p:transition advTm="4328">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Рисунок 3" descr="3d36_20070326_1802508893.jpg"/>
          <p:cNvPicPr>
            <a:picLocks noChangeAspect="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5" name="Заголовок 4"/>
          <p:cNvSpPr>
            <a:spLocks noGrp="1"/>
          </p:cNvSpPr>
          <p:nvPr>
            <p:ph type="title"/>
          </p:nvPr>
        </p:nvSpPr>
        <p:spPr>
          <a:xfrm>
            <a:off x="457200" y="274638"/>
            <a:ext cx="8229600" cy="6083300"/>
          </a:xfrm>
        </p:spPr>
        <p:txBody>
          <a:bodyPr rtlCol="0">
            <a:normAutofit fontScale="90000"/>
          </a:bodyPr>
          <a:lstStyle/>
          <a:p>
            <a:pPr eaLnBrk="1" fontAlgn="auto" hangingPunct="1">
              <a:spcAft>
                <a:spcPts val="0"/>
              </a:spcAft>
              <a:defRPr/>
            </a:pPr>
            <a:r>
              <a:rPr lang="ru-RU" sz="3200" b="1" i="1" dirty="0" smtClean="0">
                <a:latin typeface="Times New Roman" pitchFamily="18" charset="0"/>
                <a:cs typeface="Times New Roman" pitchFamily="18" charset="0"/>
              </a:rPr>
              <a:t/>
            </a:r>
            <a:br>
              <a:rPr lang="ru-RU" sz="3200" b="1" i="1" dirty="0" smtClean="0">
                <a:latin typeface="Times New Roman" pitchFamily="18" charset="0"/>
                <a:cs typeface="Times New Roman" pitchFamily="18" charset="0"/>
              </a:rPr>
            </a:br>
            <a:r>
              <a:rPr lang="ru-RU" sz="3200" b="1" i="1" dirty="0" smtClean="0">
                <a:latin typeface="Times New Roman" pitchFamily="18" charset="0"/>
                <a:cs typeface="Times New Roman" pitchFamily="18" charset="0"/>
              </a:rPr>
              <a:t/>
            </a:r>
            <a:br>
              <a:rPr lang="ru-RU" sz="3200" b="1" i="1" dirty="0" smtClean="0">
                <a:latin typeface="Times New Roman" pitchFamily="18" charset="0"/>
                <a:cs typeface="Times New Roman" pitchFamily="18" charset="0"/>
              </a:rPr>
            </a:br>
            <a:r>
              <a:rPr lang="ru-RU" sz="3200" b="1" i="1" dirty="0" smtClean="0">
                <a:latin typeface="Times New Roman" pitchFamily="18" charset="0"/>
                <a:cs typeface="Times New Roman" pitchFamily="18" charset="0"/>
              </a:rPr>
              <a:t/>
            </a:r>
            <a:br>
              <a:rPr lang="ru-RU" sz="3200" b="1" i="1" dirty="0" smtClean="0">
                <a:latin typeface="Times New Roman" pitchFamily="18" charset="0"/>
                <a:cs typeface="Times New Roman" pitchFamily="18" charset="0"/>
              </a:rPr>
            </a:br>
            <a:r>
              <a:rPr lang="ru-RU" sz="3200" b="1" i="1" dirty="0" smtClean="0">
                <a:latin typeface="Times New Roman" pitchFamily="18" charset="0"/>
                <a:cs typeface="Times New Roman" pitchFamily="18" charset="0"/>
              </a:rPr>
              <a:t/>
            </a:r>
            <a:br>
              <a:rPr lang="ru-RU" sz="3200" b="1" i="1" dirty="0" smtClean="0">
                <a:latin typeface="Times New Roman" pitchFamily="18" charset="0"/>
                <a:cs typeface="Times New Roman" pitchFamily="18" charset="0"/>
              </a:rPr>
            </a:br>
            <a:r>
              <a:rPr lang="ru-RU" sz="3200" b="1" i="1" dirty="0" smtClean="0">
                <a:latin typeface="Times New Roman" pitchFamily="18" charset="0"/>
                <a:cs typeface="Times New Roman" pitchFamily="18" charset="0"/>
              </a:rPr>
              <a:t>Разработали  занятие:</a:t>
            </a:r>
            <a:br>
              <a:rPr lang="ru-RU" sz="3200" b="1" i="1" dirty="0" smtClean="0">
                <a:latin typeface="Times New Roman" pitchFamily="18" charset="0"/>
                <a:cs typeface="Times New Roman" pitchFamily="18" charset="0"/>
              </a:rPr>
            </a:br>
            <a:r>
              <a:rPr lang="ru-RU" sz="3200" b="1" i="1" dirty="0" smtClean="0">
                <a:latin typeface="Times New Roman" pitchFamily="18" charset="0"/>
                <a:cs typeface="Times New Roman" pitchFamily="18" charset="0"/>
              </a:rPr>
              <a:t/>
            </a:r>
            <a:br>
              <a:rPr lang="ru-RU" sz="3200" b="1" i="1" dirty="0" smtClean="0">
                <a:latin typeface="Times New Roman" pitchFamily="18" charset="0"/>
                <a:cs typeface="Times New Roman" pitchFamily="18" charset="0"/>
              </a:rPr>
            </a:br>
            <a:r>
              <a:rPr lang="ru-RU" sz="3200" b="1" i="1" dirty="0" smtClean="0">
                <a:latin typeface="Times New Roman" pitchFamily="18" charset="0"/>
                <a:cs typeface="Times New Roman" pitchFamily="18" charset="0"/>
              </a:rPr>
              <a:t>инструктор по физической культуре-</a:t>
            </a:r>
            <a:br>
              <a:rPr lang="ru-RU" sz="3200" b="1" i="1" dirty="0" smtClean="0">
                <a:latin typeface="Times New Roman" pitchFamily="18" charset="0"/>
                <a:cs typeface="Times New Roman" pitchFamily="18" charset="0"/>
              </a:rPr>
            </a:br>
            <a:r>
              <a:rPr lang="ru-RU" sz="3200" b="1" i="1" dirty="0" smtClean="0">
                <a:latin typeface="Times New Roman" pitchFamily="18" charset="0"/>
                <a:cs typeface="Times New Roman" pitchFamily="18" charset="0"/>
              </a:rPr>
              <a:t>Разумова Е.В.</a:t>
            </a:r>
            <a:br>
              <a:rPr lang="ru-RU" sz="3200" b="1" i="1" dirty="0" smtClean="0">
                <a:latin typeface="Times New Roman" pitchFamily="18" charset="0"/>
                <a:cs typeface="Times New Roman" pitchFamily="18" charset="0"/>
              </a:rPr>
            </a:br>
            <a:r>
              <a:rPr lang="ru-RU" sz="3200" b="1" i="1" dirty="0" smtClean="0">
                <a:latin typeface="Times New Roman" pitchFamily="18" charset="0"/>
                <a:cs typeface="Times New Roman" pitchFamily="18" charset="0"/>
              </a:rPr>
              <a:t/>
            </a:r>
            <a:br>
              <a:rPr lang="ru-RU" sz="3200" b="1" i="1" dirty="0" smtClean="0">
                <a:latin typeface="Times New Roman" pitchFamily="18" charset="0"/>
                <a:cs typeface="Times New Roman" pitchFamily="18" charset="0"/>
              </a:rPr>
            </a:br>
            <a:r>
              <a:rPr lang="ru-RU" sz="3200" b="1" i="1" dirty="0" smtClean="0">
                <a:latin typeface="Times New Roman" pitchFamily="18" charset="0"/>
                <a:cs typeface="Times New Roman" pitchFamily="18" charset="0"/>
              </a:rPr>
              <a:t>воспитатель по изодеятельности-</a:t>
            </a:r>
            <a:br>
              <a:rPr lang="ru-RU" sz="3200" b="1" i="1" dirty="0" smtClean="0">
                <a:latin typeface="Times New Roman" pitchFamily="18" charset="0"/>
                <a:cs typeface="Times New Roman" pitchFamily="18" charset="0"/>
              </a:rPr>
            </a:br>
            <a:r>
              <a:rPr lang="ru-RU" sz="3200" b="1" i="1" dirty="0" smtClean="0">
                <a:latin typeface="Times New Roman" pitchFamily="18" charset="0"/>
                <a:cs typeface="Times New Roman" pitchFamily="18" charset="0"/>
              </a:rPr>
              <a:t>Шумских Н.А.</a:t>
            </a:r>
            <a:br>
              <a:rPr lang="ru-RU" sz="3200" b="1" i="1" dirty="0" smtClean="0">
                <a:latin typeface="Times New Roman" pitchFamily="18" charset="0"/>
                <a:cs typeface="Times New Roman" pitchFamily="18" charset="0"/>
              </a:rPr>
            </a:br>
            <a:r>
              <a:rPr lang="ru-RU" sz="3200" b="1" i="1" dirty="0" smtClean="0">
                <a:latin typeface="Times New Roman" pitchFamily="18" charset="0"/>
                <a:cs typeface="Times New Roman" pitchFamily="18" charset="0"/>
              </a:rPr>
              <a:t/>
            </a:r>
            <a:br>
              <a:rPr lang="ru-RU" sz="3200" b="1" i="1" dirty="0" smtClean="0">
                <a:latin typeface="Times New Roman" pitchFamily="18" charset="0"/>
                <a:cs typeface="Times New Roman" pitchFamily="18" charset="0"/>
              </a:rPr>
            </a:br>
            <a:r>
              <a:rPr lang="ru-RU" sz="3200" b="1" i="1" dirty="0" smtClean="0">
                <a:latin typeface="Times New Roman" pitchFamily="18" charset="0"/>
                <a:cs typeface="Times New Roman" pitchFamily="18" charset="0"/>
              </a:rPr>
              <a:t>Принимала участие в проведении-</a:t>
            </a:r>
            <a:br>
              <a:rPr lang="ru-RU" sz="3200" b="1" i="1" dirty="0" smtClean="0">
                <a:latin typeface="Times New Roman" pitchFamily="18" charset="0"/>
                <a:cs typeface="Times New Roman" pitchFamily="18" charset="0"/>
              </a:rPr>
            </a:br>
            <a:r>
              <a:rPr lang="ru-RU" sz="3200" b="1" i="1" dirty="0" smtClean="0">
                <a:latin typeface="Times New Roman" pitchFamily="18" charset="0"/>
                <a:cs typeface="Times New Roman" pitchFamily="18" charset="0"/>
              </a:rPr>
              <a:t>воспитатель старшей «А» группы</a:t>
            </a:r>
            <a:br>
              <a:rPr lang="ru-RU" sz="3200" b="1" i="1" dirty="0" smtClean="0">
                <a:latin typeface="Times New Roman" pitchFamily="18" charset="0"/>
                <a:cs typeface="Times New Roman" pitchFamily="18" charset="0"/>
              </a:rPr>
            </a:br>
            <a:r>
              <a:rPr lang="ru-RU" sz="3200" b="1" i="1" dirty="0" smtClean="0">
                <a:latin typeface="Times New Roman" pitchFamily="18" charset="0"/>
                <a:cs typeface="Times New Roman" pitchFamily="18" charset="0"/>
              </a:rPr>
              <a:t>Чебоксарова С.В.</a:t>
            </a:r>
            <a:br>
              <a:rPr lang="ru-RU" sz="3200" b="1" i="1" dirty="0" smtClean="0">
                <a:latin typeface="Times New Roman" pitchFamily="18" charset="0"/>
                <a:cs typeface="Times New Roman" pitchFamily="18" charset="0"/>
              </a:rPr>
            </a:br>
            <a:r>
              <a:rPr lang="ru-RU" sz="1000" b="1" i="1" dirty="0" smtClean="0">
                <a:latin typeface="Times New Roman" pitchFamily="18" charset="0"/>
                <a:cs typeface="Times New Roman" pitchFamily="18" charset="0"/>
              </a:rPr>
              <a:t/>
            </a:r>
            <a:br>
              <a:rPr lang="ru-RU" sz="1000" b="1" i="1" dirty="0" smtClean="0">
                <a:latin typeface="Times New Roman" pitchFamily="18" charset="0"/>
                <a:cs typeface="Times New Roman" pitchFamily="18" charset="0"/>
              </a:rPr>
            </a:br>
            <a:r>
              <a:rPr lang="ru-RU" sz="1000" b="1" i="1" dirty="0" smtClean="0">
                <a:latin typeface="Times New Roman" pitchFamily="18" charset="0"/>
                <a:cs typeface="Times New Roman" pitchFamily="18" charset="0"/>
              </a:rPr>
              <a:t/>
            </a:r>
            <a:br>
              <a:rPr lang="ru-RU" sz="1000" b="1" i="1" dirty="0" smtClean="0">
                <a:latin typeface="Times New Roman" pitchFamily="18" charset="0"/>
                <a:cs typeface="Times New Roman" pitchFamily="18" charset="0"/>
              </a:rPr>
            </a:br>
            <a:r>
              <a:rPr lang="ru-RU" sz="1000" b="1" i="1" dirty="0" smtClean="0">
                <a:latin typeface="Times New Roman" pitchFamily="18" charset="0"/>
                <a:cs typeface="Times New Roman" pitchFamily="18" charset="0"/>
              </a:rPr>
              <a:t/>
            </a:r>
            <a:br>
              <a:rPr lang="ru-RU" sz="1000" b="1" i="1" dirty="0" smtClean="0">
                <a:latin typeface="Times New Roman" pitchFamily="18" charset="0"/>
                <a:cs typeface="Times New Roman" pitchFamily="18" charset="0"/>
              </a:rPr>
            </a:br>
            <a:r>
              <a:rPr lang="ru-RU" sz="1300" b="1" i="1" dirty="0" smtClean="0">
                <a:latin typeface="Times New Roman" pitchFamily="18" charset="0"/>
                <a:cs typeface="Times New Roman" pitchFamily="18" charset="0"/>
              </a:rPr>
              <a:t>8  декабрь  2009года</a:t>
            </a:r>
            <a:r>
              <a:rPr lang="ru-RU" sz="3200" b="1" i="1" dirty="0" smtClean="0">
                <a:latin typeface="Times New Roman" pitchFamily="18" charset="0"/>
                <a:cs typeface="Times New Roman" pitchFamily="18" charset="0"/>
              </a:rPr>
              <a:t/>
            </a:r>
            <a:br>
              <a:rPr lang="ru-RU" sz="3200" b="1" i="1" dirty="0" smtClean="0">
                <a:latin typeface="Times New Roman" pitchFamily="18" charset="0"/>
                <a:cs typeface="Times New Roman" pitchFamily="18" charset="0"/>
              </a:rPr>
            </a:br>
            <a:r>
              <a:rPr lang="ru-RU" sz="3200" b="1" i="1" dirty="0" smtClean="0">
                <a:latin typeface="Times New Roman" pitchFamily="18" charset="0"/>
                <a:cs typeface="Times New Roman" pitchFamily="18" charset="0"/>
              </a:rPr>
              <a:t/>
            </a:r>
            <a:br>
              <a:rPr lang="ru-RU" sz="3200" b="1" i="1" dirty="0" smtClean="0">
                <a:latin typeface="Times New Roman" pitchFamily="18" charset="0"/>
                <a:cs typeface="Times New Roman" pitchFamily="18" charset="0"/>
              </a:rPr>
            </a:br>
            <a:r>
              <a:rPr lang="ru-RU" sz="3200" b="1" i="1" dirty="0" smtClean="0">
                <a:latin typeface="Times New Roman" pitchFamily="18" charset="0"/>
                <a:cs typeface="Times New Roman" pitchFamily="18" charset="0"/>
              </a:rPr>
              <a:t/>
            </a:r>
            <a:br>
              <a:rPr lang="ru-RU" sz="3200" b="1" i="1" dirty="0" smtClean="0">
                <a:latin typeface="Times New Roman" pitchFamily="18" charset="0"/>
                <a:cs typeface="Times New Roman" pitchFamily="18" charset="0"/>
              </a:rPr>
            </a:br>
            <a:r>
              <a:rPr lang="ru-RU" sz="3200" b="1" i="1" dirty="0" smtClean="0">
                <a:latin typeface="Times New Roman" pitchFamily="18" charset="0"/>
                <a:cs typeface="Times New Roman" pitchFamily="18" charset="0"/>
              </a:rPr>
              <a:t/>
            </a:r>
            <a:br>
              <a:rPr lang="ru-RU" sz="3200" b="1" i="1" dirty="0" smtClean="0">
                <a:latin typeface="Times New Roman" pitchFamily="18" charset="0"/>
                <a:cs typeface="Times New Roman" pitchFamily="18" charset="0"/>
              </a:rPr>
            </a:br>
            <a:endParaRPr lang="ru-RU" sz="3200" b="1" i="1" dirty="0">
              <a:latin typeface="Times New Roman" pitchFamily="18" charset="0"/>
              <a:cs typeface="Times New Roman" pitchFamily="18" charset="0"/>
            </a:endParaRPr>
          </a:p>
        </p:txBody>
      </p:sp>
    </p:spTree>
    <p:custDataLst>
      <p:tags r:id="rId1"/>
    </p:custDataLst>
  </p:cSld>
  <p:clrMapOvr>
    <a:masterClrMapping/>
  </p:clrMapOvr>
  <p:transition advTm="13594">
    <p:wheel spokes="8"/>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a:p>
        </p:txBody>
      </p:sp>
      <p:pic>
        <p:nvPicPr>
          <p:cNvPr id="32772" name="Рисунок 3" descr="3d36_20070326_1802508893.jpg"/>
          <p:cNvPicPr>
            <a:picLocks noChangeAspect="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a:p>
        </p:txBody>
      </p:sp>
      <p:pic>
        <p:nvPicPr>
          <p:cNvPr id="33796" name="Рисунок 3" descr="3d36_20070326_1802508893.jpg"/>
          <p:cNvPicPr>
            <a:picLocks noChangeAspect="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a:p>
        </p:txBody>
      </p:sp>
      <p:pic>
        <p:nvPicPr>
          <p:cNvPr id="34820" name="Рисунок 3" descr="3d36_20070326_1802508893.jpg"/>
          <p:cNvPicPr>
            <a:picLocks noChangeAspect="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Заголовок 1"/>
          <p:cNvSpPr>
            <a:spLocks noGrp="1"/>
          </p:cNvSpPr>
          <p:nvPr>
            <p:ph type="title"/>
          </p:nvPr>
        </p:nvSpPr>
        <p:spPr/>
        <p:txBody>
          <a:bodyPr/>
          <a:lstStyle/>
          <a:p>
            <a:pPr eaLnBrk="1" hangingPunct="1"/>
            <a:endParaRPr lang="ru-RU" smtClean="0"/>
          </a:p>
        </p:txBody>
      </p:sp>
      <p:sp>
        <p:nvSpPr>
          <p:cNvPr id="35843" name="Содержимое 2"/>
          <p:cNvSpPr>
            <a:spLocks noGrp="1"/>
          </p:cNvSpPr>
          <p:nvPr>
            <p:ph idx="1"/>
          </p:nvPr>
        </p:nvSpPr>
        <p:spPr/>
        <p:txBody>
          <a:bodyPr/>
          <a:lstStyle/>
          <a:p>
            <a:pPr eaLnBrk="1" hangingPunct="1"/>
            <a:endParaRPr lang="ru-RU"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a:p>
        </p:txBody>
      </p:sp>
      <p:pic>
        <p:nvPicPr>
          <p:cNvPr id="5124" name="Рисунок 3" descr="3d36_20070326_1802508893.jpg"/>
          <p:cNvPicPr>
            <a:picLocks noChangeAspect="1"/>
          </p:cNvPicPr>
          <p:nvPr/>
        </p:nvPicPr>
        <p:blipFill>
          <a:blip r:embed="rId2" cstate="screen"/>
          <a:srcRect/>
          <a:stretch>
            <a:fillRect/>
          </a:stretch>
        </p:blipFill>
        <p:spPr bwMode="auto">
          <a:xfrm>
            <a:off x="0" y="0"/>
            <a:ext cx="9144000" cy="6858000"/>
          </a:xfrm>
          <a:prstGeom prst="rect">
            <a:avLst/>
          </a:prstGeom>
          <a:noFill/>
          <a:ln w="9525">
            <a:solidFill>
              <a:schemeClr val="tx1"/>
            </a:solidFill>
            <a:miter lim="800000"/>
            <a:headEnd/>
            <a:tailEnd/>
          </a:ln>
        </p:spPr>
      </p:pic>
      <p:sp>
        <p:nvSpPr>
          <p:cNvPr id="6" name="Прямоугольник 5"/>
          <p:cNvSpPr/>
          <p:nvPr/>
        </p:nvSpPr>
        <p:spPr>
          <a:xfrm>
            <a:off x="0" y="642918"/>
            <a:ext cx="9144000" cy="4579715"/>
          </a:xfrm>
          <a:prstGeom prst="rect">
            <a:avLst/>
          </a:prstGeom>
          <a:noFill/>
        </p:spPr>
        <p:txBody>
          <a:bodyPr>
            <a:spAutoFit/>
          </a:bodyPr>
          <a:lstStyle/>
          <a:p>
            <a:pPr algn="ctr" fontAlgn="auto">
              <a:spcBef>
                <a:spcPct val="20000"/>
              </a:spcBef>
              <a:spcAft>
                <a:spcPts val="0"/>
              </a:spcAft>
              <a:buFont typeface="Arial" pitchFamily="34" charset="0"/>
              <a:buNone/>
              <a:defRPr/>
            </a:pPr>
            <a:r>
              <a:rPr lang="ru-RU" sz="5400" b="1" i="1" dirty="0">
                <a:ln w="1905">
                  <a:solidFill>
                    <a:schemeClr val="accent4">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ИНТЕГРИРОВАННОЕ  ЗАНЯТИЕ</a:t>
            </a:r>
            <a:endParaRPr lang="ru-RU" sz="5400" b="1" dirty="0">
              <a:ln w="1905">
                <a:solidFill>
                  <a:schemeClr val="accent4">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a:p>
            <a:pPr algn="ctr" fontAlgn="auto">
              <a:spcBef>
                <a:spcPct val="20000"/>
              </a:spcBef>
              <a:spcAft>
                <a:spcPts val="0"/>
              </a:spcAft>
              <a:buFont typeface="Arial" pitchFamily="34" charset="0"/>
              <a:buNone/>
              <a:defRPr/>
            </a:pPr>
            <a:r>
              <a:rPr lang="ru-RU" sz="5400" b="1" i="1" dirty="0">
                <a:ln w="1905">
                  <a:solidFill>
                    <a:schemeClr val="accent4">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«Три поросенка учатся архитектурному делу»</a:t>
            </a:r>
          </a:p>
          <a:p>
            <a:pPr algn="ctr" fontAlgn="auto">
              <a:spcBef>
                <a:spcPct val="20000"/>
              </a:spcBef>
              <a:spcAft>
                <a:spcPts val="0"/>
              </a:spcAft>
              <a:buFont typeface="Arial" pitchFamily="34" charset="0"/>
              <a:buNone/>
              <a:defRPr/>
            </a:pPr>
            <a:r>
              <a:rPr lang="ru-RU" sz="5400" b="1" dirty="0">
                <a:ln w="1905">
                  <a:solidFill>
                    <a:schemeClr val="accent4">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старшая  группа</a:t>
            </a:r>
            <a:endParaRPr lang="ru-RU" sz="5400" b="1" dirty="0">
              <a:ln w="1905">
                <a:solidFill>
                  <a:schemeClr val="accent4">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ndParaRPr>
          </a:p>
        </p:txBody>
      </p:sp>
    </p:spTree>
  </p:cSld>
  <p:clrMapOvr>
    <a:masterClrMapping/>
  </p:clrMapOvr>
  <p:transition advTm="5375">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a:p>
        </p:txBody>
      </p:sp>
      <p:pic>
        <p:nvPicPr>
          <p:cNvPr id="6148" name="Рисунок 3" descr="3d36_20070326_1802508893.jpg"/>
          <p:cNvPicPr>
            <a:picLocks noChangeAspect="1"/>
          </p:cNvPicPr>
          <p:nvPr/>
        </p:nvPicPr>
        <p:blipFill>
          <a:blip r:embed="rId2" cstate="screen"/>
          <a:srcRect/>
          <a:stretch>
            <a:fillRect/>
          </a:stretch>
        </p:blipFill>
        <p:spPr bwMode="auto">
          <a:xfrm>
            <a:off x="0" y="0"/>
            <a:ext cx="9144000" cy="6858000"/>
          </a:xfrm>
          <a:prstGeom prst="rect">
            <a:avLst/>
          </a:prstGeom>
          <a:noFill/>
          <a:ln w="9525">
            <a:solidFill>
              <a:schemeClr val="tx1"/>
            </a:solidFill>
            <a:miter lim="800000"/>
            <a:headEnd/>
            <a:tailEnd/>
          </a:ln>
        </p:spPr>
      </p:pic>
      <p:sp>
        <p:nvSpPr>
          <p:cNvPr id="6149" name="Rectangle 1"/>
          <p:cNvSpPr>
            <a:spLocks noChangeArrowheads="1"/>
          </p:cNvSpPr>
          <p:nvPr/>
        </p:nvSpPr>
        <p:spPr bwMode="auto">
          <a:xfrm>
            <a:off x="500063" y="0"/>
            <a:ext cx="8143875" cy="3232150"/>
          </a:xfrm>
          <a:prstGeom prst="rect">
            <a:avLst/>
          </a:prstGeom>
          <a:noFill/>
          <a:ln w="9525">
            <a:noFill/>
            <a:miter lim="800000"/>
            <a:headEnd/>
            <a:tailEnd/>
          </a:ln>
        </p:spPr>
        <p:txBody>
          <a:bodyPr anchor="ctr">
            <a:spAutoFit/>
          </a:bodyPr>
          <a:lstStyle/>
          <a:p>
            <a:pPr algn="ctr">
              <a:tabLst>
                <a:tab pos="2009775" algn="l"/>
              </a:tabLst>
            </a:pPr>
            <a:r>
              <a:rPr lang="ru-RU" sz="2400" b="1">
                <a:solidFill>
                  <a:srgbClr val="10253F"/>
                </a:solidFill>
                <a:latin typeface="Times New Roman" pitchFamily="18" charset="0"/>
                <a:cs typeface="Times New Roman" pitchFamily="18" charset="0"/>
              </a:rPr>
              <a:t>            Цели:</a:t>
            </a:r>
            <a:endParaRPr lang="ru-RU" sz="2400">
              <a:solidFill>
                <a:srgbClr val="10253F"/>
              </a:solidFill>
            </a:endParaRPr>
          </a:p>
          <a:p>
            <a:pPr algn="just" eaLnBrk="0" hangingPunct="0">
              <a:tabLst>
                <a:tab pos="2009775" algn="l"/>
              </a:tabLst>
            </a:pPr>
            <a:r>
              <a:rPr lang="ru-RU">
                <a:solidFill>
                  <a:srgbClr val="10253F"/>
                </a:solidFill>
                <a:latin typeface="Times New Roman" pitchFamily="18" charset="0"/>
                <a:cs typeface="Times New Roman" pitchFamily="18" charset="0"/>
              </a:rPr>
              <a:t>1.Интеграция методики физическая культура  и изобразительное искусство</a:t>
            </a:r>
            <a:r>
              <a:rPr lang="ru-RU" b="1">
                <a:solidFill>
                  <a:srgbClr val="10253F"/>
                </a:solidFill>
                <a:latin typeface="Times New Roman" pitchFamily="18" charset="0"/>
                <a:cs typeface="Times New Roman" pitchFamily="18" charset="0"/>
              </a:rPr>
              <a:t>.</a:t>
            </a:r>
            <a:endParaRPr lang="ru-RU">
              <a:solidFill>
                <a:srgbClr val="10253F"/>
              </a:solidFill>
            </a:endParaRPr>
          </a:p>
          <a:p>
            <a:pPr algn="just" eaLnBrk="0" hangingPunct="0">
              <a:tabLst>
                <a:tab pos="2009775" algn="l"/>
              </a:tabLst>
            </a:pPr>
            <a:r>
              <a:rPr lang="ru-RU">
                <a:solidFill>
                  <a:srgbClr val="10253F"/>
                </a:solidFill>
                <a:latin typeface="Times New Roman" pitchFamily="18" charset="0"/>
                <a:cs typeface="Times New Roman" pitchFamily="18" charset="0"/>
              </a:rPr>
              <a:t>2. Играя – оздоравливать, играя – воспитывать, играя – развивать, играя – обучать.</a:t>
            </a:r>
            <a:endParaRPr lang="ru-RU">
              <a:solidFill>
                <a:srgbClr val="10253F"/>
              </a:solidFill>
            </a:endParaRPr>
          </a:p>
          <a:p>
            <a:pPr algn="just" eaLnBrk="0" hangingPunct="0">
              <a:tabLst>
                <a:tab pos="2009775" algn="l"/>
              </a:tabLst>
            </a:pPr>
            <a:r>
              <a:rPr lang="ru-RU">
                <a:solidFill>
                  <a:srgbClr val="10253F"/>
                </a:solidFill>
                <a:latin typeface="Times New Roman" pitchFamily="18" charset="0"/>
                <a:cs typeface="Times New Roman" pitchFamily="18" charset="0"/>
              </a:rPr>
              <a:t>3.Создание условий для укрепления физического  и  психического  здоровья  детей, формирования морально – этических качеств личности через двигательно-игровую и изобразительную деятельность.</a:t>
            </a:r>
            <a:endParaRPr lang="ru-RU">
              <a:solidFill>
                <a:srgbClr val="10253F"/>
              </a:solidFill>
            </a:endParaRPr>
          </a:p>
          <a:p>
            <a:pPr algn="just" eaLnBrk="0" hangingPunct="0">
              <a:tabLst>
                <a:tab pos="2009775" algn="l"/>
              </a:tabLst>
            </a:pPr>
            <a:r>
              <a:rPr lang="ru-RU">
                <a:solidFill>
                  <a:srgbClr val="10253F"/>
                </a:solidFill>
                <a:latin typeface="Times New Roman" pitchFamily="18" charset="0"/>
                <a:cs typeface="Times New Roman" pitchFamily="18" charset="0"/>
              </a:rPr>
              <a:t>4. Обеспечить максимум эффективности формирования способностей детей, и основы  здоровья  через  оздоровительную направленность упражнений.</a:t>
            </a:r>
            <a:endParaRPr lang="ru-RU">
              <a:solidFill>
                <a:srgbClr val="10253F"/>
              </a:solidFill>
            </a:endParaRPr>
          </a:p>
          <a:p>
            <a:pPr algn="just" eaLnBrk="0" hangingPunct="0">
              <a:tabLst>
                <a:tab pos="2009775" algn="l"/>
              </a:tabLst>
            </a:pPr>
            <a:r>
              <a:rPr lang="ru-RU">
                <a:solidFill>
                  <a:srgbClr val="10253F"/>
                </a:solidFill>
                <a:latin typeface="Times New Roman" pitchFamily="18" charset="0"/>
                <a:cs typeface="Times New Roman" pitchFamily="18" charset="0"/>
              </a:rPr>
              <a:t>5.Вызывать положительный, эмоциональный отклик на предложение рисовать, играть, конструировать.</a:t>
            </a:r>
            <a:endParaRPr lang="ru-RU">
              <a:solidFill>
                <a:srgbClr val="10253F"/>
              </a:solidFill>
            </a:endParaRPr>
          </a:p>
        </p:txBody>
      </p:sp>
      <p:sp>
        <p:nvSpPr>
          <p:cNvPr id="6150" name="Rectangle 2"/>
          <p:cNvSpPr>
            <a:spLocks noChangeArrowheads="1"/>
          </p:cNvSpPr>
          <p:nvPr/>
        </p:nvSpPr>
        <p:spPr bwMode="auto">
          <a:xfrm>
            <a:off x="500063" y="3071813"/>
            <a:ext cx="8215312" cy="3508375"/>
          </a:xfrm>
          <a:prstGeom prst="rect">
            <a:avLst/>
          </a:prstGeom>
          <a:noFill/>
          <a:ln w="9525">
            <a:noFill/>
            <a:miter lim="800000"/>
            <a:headEnd/>
            <a:tailEnd/>
          </a:ln>
        </p:spPr>
        <p:txBody>
          <a:bodyPr anchor="ctr">
            <a:spAutoFit/>
          </a:bodyPr>
          <a:lstStyle/>
          <a:p>
            <a:pPr algn="ctr"/>
            <a:r>
              <a:rPr lang="ru-RU">
                <a:latin typeface="Times New Roman" pitchFamily="18" charset="0"/>
                <a:cs typeface="Times New Roman" pitchFamily="18" charset="0"/>
              </a:rPr>
              <a:t>             </a:t>
            </a:r>
            <a:r>
              <a:rPr lang="ru-RU" sz="2400" b="1">
                <a:latin typeface="Times New Roman" pitchFamily="18" charset="0"/>
                <a:cs typeface="Times New Roman" pitchFamily="18" charset="0"/>
              </a:rPr>
              <a:t>Задачи:</a:t>
            </a:r>
            <a:endParaRPr lang="ru-RU" sz="2400"/>
          </a:p>
          <a:p>
            <a:pPr algn="just" eaLnBrk="0" hangingPunct="0"/>
            <a:r>
              <a:rPr lang="ru-RU">
                <a:latin typeface="Times New Roman" pitchFamily="18" charset="0"/>
                <a:cs typeface="Times New Roman" pitchFamily="18" charset="0"/>
              </a:rPr>
              <a:t>1.Активизировать физическую  активность детей через физические упражнения, пальчиковую гимнастику.</a:t>
            </a:r>
            <a:endParaRPr lang="ru-RU"/>
          </a:p>
          <a:p>
            <a:pPr algn="just" eaLnBrk="0" hangingPunct="0"/>
            <a:r>
              <a:rPr lang="ru-RU">
                <a:latin typeface="Times New Roman" pitchFamily="18" charset="0"/>
                <a:cs typeface="Times New Roman" pitchFamily="18" charset="0"/>
              </a:rPr>
              <a:t>2. Развивать у детей двигательные качества.</a:t>
            </a:r>
            <a:endParaRPr lang="ru-RU"/>
          </a:p>
          <a:p>
            <a:pPr algn="just" eaLnBrk="0" hangingPunct="0"/>
            <a:r>
              <a:rPr lang="ru-RU">
                <a:latin typeface="Times New Roman" pitchFamily="18" charset="0"/>
                <a:cs typeface="Times New Roman" pitchFamily="18" charset="0"/>
              </a:rPr>
              <a:t>3. Дать детям заряд положительных эмоций.</a:t>
            </a:r>
            <a:endParaRPr lang="ru-RU"/>
          </a:p>
          <a:p>
            <a:pPr algn="just" eaLnBrk="0" hangingPunct="0"/>
            <a:r>
              <a:rPr lang="ru-RU">
                <a:latin typeface="Times New Roman" pitchFamily="18" charset="0"/>
                <a:cs typeface="Times New Roman" pitchFamily="18" charset="0"/>
              </a:rPr>
              <a:t>4. Оздоровление детей методами пальчиковой гимнастики и дыхательных упражнений.</a:t>
            </a:r>
            <a:endParaRPr lang="ru-RU"/>
          </a:p>
          <a:p>
            <a:pPr algn="just" eaLnBrk="0" hangingPunct="0"/>
            <a:r>
              <a:rPr lang="ru-RU">
                <a:solidFill>
                  <a:srgbClr val="000000"/>
                </a:solidFill>
                <a:latin typeface="Times New Roman" pitchFamily="18" charset="0"/>
                <a:cs typeface="Times New Roman" pitchFamily="18" charset="0"/>
              </a:rPr>
              <a:t>5. Продолжать развивать у детей интерес к изобразительной деятельности – рисованию. Развивать самостоятельность, активность, аккуратность, воображение и творчество.</a:t>
            </a:r>
            <a:endParaRPr lang="ru-RU"/>
          </a:p>
          <a:p>
            <a:pPr algn="just" eaLnBrk="0" hangingPunct="0"/>
            <a:r>
              <a:rPr lang="ru-RU">
                <a:solidFill>
                  <a:srgbClr val="000000"/>
                </a:solidFill>
                <a:latin typeface="Times New Roman" pitchFamily="18" charset="0"/>
                <a:cs typeface="Times New Roman" pitchFamily="18" charset="0"/>
              </a:rPr>
              <a:t>6.Закреплять знание детей о профессии архитектора. Закрепить знание строительного материала и грузовых машин.</a:t>
            </a:r>
            <a:endParaRPr lang="ru-RU"/>
          </a:p>
        </p:txBody>
      </p:sp>
    </p:spTree>
  </p:cSld>
  <p:clrMapOvr>
    <a:masterClrMapping/>
  </p:clrMapOvr>
  <p:transition advTm="5344">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a:p>
        </p:txBody>
      </p:sp>
      <p:pic>
        <p:nvPicPr>
          <p:cNvPr id="7172" name="Рисунок 3" descr="3d36_20070326_1802508893.jpg"/>
          <p:cNvPicPr>
            <a:picLocks noChangeAspect="1"/>
          </p:cNvPicPr>
          <p:nvPr/>
        </p:nvPicPr>
        <p:blipFill>
          <a:blip r:embed="rId2" cstate="screen"/>
          <a:srcRect/>
          <a:stretch>
            <a:fillRect/>
          </a:stretch>
        </p:blipFill>
        <p:spPr bwMode="auto">
          <a:xfrm>
            <a:off x="0" y="0"/>
            <a:ext cx="9144000" cy="6858000"/>
          </a:xfrm>
          <a:prstGeom prst="rect">
            <a:avLst/>
          </a:prstGeom>
          <a:noFill/>
          <a:ln w="9525">
            <a:solidFill>
              <a:schemeClr val="tx1"/>
            </a:solidFill>
            <a:miter lim="800000"/>
            <a:headEnd/>
            <a:tailEnd/>
          </a:ln>
        </p:spPr>
      </p:pic>
      <p:sp>
        <p:nvSpPr>
          <p:cNvPr id="7173" name="Rectangle 1"/>
          <p:cNvSpPr>
            <a:spLocks noChangeArrowheads="1"/>
          </p:cNvSpPr>
          <p:nvPr/>
        </p:nvSpPr>
        <p:spPr bwMode="auto">
          <a:xfrm>
            <a:off x="500063" y="285750"/>
            <a:ext cx="8001000" cy="2862263"/>
          </a:xfrm>
          <a:prstGeom prst="rect">
            <a:avLst/>
          </a:prstGeom>
          <a:noFill/>
          <a:ln w="9525">
            <a:noFill/>
            <a:miter lim="800000"/>
            <a:headEnd/>
            <a:tailEnd/>
          </a:ln>
        </p:spPr>
        <p:txBody>
          <a:bodyPr anchor="ctr">
            <a:spAutoFit/>
          </a:bodyPr>
          <a:lstStyle/>
          <a:p>
            <a:pPr algn="ctr">
              <a:tabLst>
                <a:tab pos="2009775" algn="l"/>
              </a:tabLst>
            </a:pPr>
            <a:r>
              <a:rPr lang="ru-RU" b="1">
                <a:latin typeface="Times New Roman" pitchFamily="18" charset="0"/>
                <a:cs typeface="Times New Roman" pitchFamily="18" charset="0"/>
              </a:rPr>
              <a:t>              Предварительная  работа воспитателя  по изодеятельности:</a:t>
            </a:r>
            <a:endParaRPr lang="ru-RU"/>
          </a:p>
          <a:p>
            <a:pPr algn="just" eaLnBrk="0" hangingPunct="0">
              <a:tabLst>
                <a:tab pos="2009775" algn="l"/>
              </a:tabLst>
            </a:pPr>
            <a:r>
              <a:rPr lang="ru-RU">
                <a:latin typeface="Times New Roman" pitchFamily="18" charset="0"/>
                <a:cs typeface="Times New Roman" pitchFamily="18" charset="0"/>
              </a:rPr>
              <a:t>Проведение занятий из цикла «Рисуем здания и транспорт»</a:t>
            </a:r>
            <a:endParaRPr lang="ru-RU"/>
          </a:p>
          <a:p>
            <a:pPr algn="ctr" eaLnBrk="0" hangingPunct="0">
              <a:tabLst>
                <a:tab pos="2009775" algn="l"/>
              </a:tabLst>
            </a:pPr>
            <a:r>
              <a:rPr lang="ru-RU" b="1">
                <a:latin typeface="Times New Roman" pitchFamily="18" charset="0"/>
                <a:cs typeface="Times New Roman" pitchFamily="18" charset="0"/>
              </a:rPr>
              <a:t>         Предварительная работа инструктора по ФК:</a:t>
            </a:r>
            <a:endParaRPr lang="ru-RU"/>
          </a:p>
          <a:p>
            <a:pPr algn="just" eaLnBrk="0" hangingPunct="0">
              <a:tabLst>
                <a:tab pos="2009775" algn="l"/>
              </a:tabLst>
            </a:pPr>
            <a:r>
              <a:rPr lang="ru-RU">
                <a:latin typeface="Times New Roman" pitchFamily="18" charset="0"/>
                <a:cs typeface="Times New Roman" pitchFamily="18" charset="0"/>
              </a:rPr>
              <a:t>Подбор стихотворений- четверостиший к ОРУ.</a:t>
            </a:r>
            <a:endParaRPr lang="ru-RU"/>
          </a:p>
          <a:p>
            <a:pPr algn="just" eaLnBrk="0" hangingPunct="0">
              <a:tabLst>
                <a:tab pos="2009775" algn="l"/>
              </a:tabLst>
            </a:pPr>
            <a:r>
              <a:rPr lang="ru-RU">
                <a:latin typeface="Times New Roman" pitchFamily="18" charset="0"/>
                <a:cs typeface="Times New Roman" pitchFamily="18" charset="0"/>
              </a:rPr>
              <a:t>Разучивание игр, ОРУ, пальчиковой гимнастики на предыдущих занятиях физической культуры.</a:t>
            </a:r>
            <a:endParaRPr lang="ru-RU"/>
          </a:p>
          <a:p>
            <a:pPr algn="ctr" eaLnBrk="0" hangingPunct="0">
              <a:tabLst>
                <a:tab pos="2009775" algn="l"/>
              </a:tabLst>
            </a:pPr>
            <a:r>
              <a:rPr lang="ru-RU" b="1">
                <a:latin typeface="Times New Roman" pitchFamily="18" charset="0"/>
                <a:cs typeface="Times New Roman" pitchFamily="18" charset="0"/>
              </a:rPr>
              <a:t>          Предварительная работа воспитателя в группе:</a:t>
            </a:r>
            <a:endParaRPr lang="ru-RU"/>
          </a:p>
          <a:p>
            <a:pPr algn="just" eaLnBrk="0" hangingPunct="0">
              <a:tabLst>
                <a:tab pos="2009775" algn="l"/>
              </a:tabLst>
            </a:pPr>
            <a:r>
              <a:rPr lang="ru-RU">
                <a:latin typeface="Times New Roman" pitchFamily="18" charset="0"/>
                <a:cs typeface="Times New Roman" pitchFamily="18" charset="0"/>
              </a:rPr>
              <a:t>Чтение сказки «Три поросенка» С.Михалков. Проведение занятий конструирование домов из кубиков. Подготовка детей к ролям «три поросенка».</a:t>
            </a:r>
            <a:endParaRPr lang="ru-RU"/>
          </a:p>
        </p:txBody>
      </p:sp>
      <p:sp>
        <p:nvSpPr>
          <p:cNvPr id="7174" name="Rectangle 2"/>
          <p:cNvSpPr>
            <a:spLocks noChangeArrowheads="1"/>
          </p:cNvSpPr>
          <p:nvPr/>
        </p:nvSpPr>
        <p:spPr bwMode="auto">
          <a:xfrm>
            <a:off x="500063" y="3143250"/>
            <a:ext cx="8072437" cy="3416300"/>
          </a:xfrm>
          <a:prstGeom prst="rect">
            <a:avLst/>
          </a:prstGeom>
          <a:noFill/>
          <a:ln w="9525">
            <a:noFill/>
            <a:miter lim="800000"/>
            <a:headEnd/>
            <a:tailEnd/>
          </a:ln>
        </p:spPr>
        <p:txBody>
          <a:bodyPr anchor="ctr">
            <a:spAutoFit/>
          </a:bodyPr>
          <a:lstStyle/>
          <a:p>
            <a:pPr algn="ctr"/>
            <a:r>
              <a:rPr lang="ru-RU" b="1">
                <a:latin typeface="Times New Roman" pitchFamily="18" charset="0"/>
                <a:cs typeface="Times New Roman" pitchFamily="18" charset="0"/>
              </a:rPr>
              <a:t>               Оборудование:</a:t>
            </a:r>
            <a:endParaRPr lang="ru-RU"/>
          </a:p>
          <a:p>
            <a:pPr eaLnBrk="0" hangingPunct="0"/>
            <a:r>
              <a:rPr lang="ru-RU">
                <a:latin typeface="Times New Roman" pitchFamily="18" charset="0"/>
                <a:cs typeface="Times New Roman" pitchFamily="18" charset="0"/>
              </a:rPr>
              <a:t>1. Кубики (</a:t>
            </a:r>
            <a:r>
              <a:rPr lang="ru-RU" i="1">
                <a:latin typeface="Times New Roman" pitchFamily="18" charset="0"/>
                <a:cs typeface="Times New Roman" pitchFamily="18" charset="0"/>
              </a:rPr>
              <a:t>на три команды).</a:t>
            </a:r>
            <a:r>
              <a:rPr lang="ru-RU">
                <a:latin typeface="Times New Roman" pitchFamily="18" charset="0"/>
                <a:cs typeface="Times New Roman" pitchFamily="18" charset="0"/>
              </a:rPr>
              <a:t> 3 штуки альбомного листа с нарисованным «проектами».</a:t>
            </a:r>
            <a:endParaRPr lang="ru-RU"/>
          </a:p>
          <a:p>
            <a:pPr eaLnBrk="0" hangingPunct="0"/>
            <a:r>
              <a:rPr lang="ru-RU">
                <a:latin typeface="Times New Roman" pitchFamily="18" charset="0"/>
                <a:cs typeface="Times New Roman" pitchFamily="18" charset="0"/>
              </a:rPr>
              <a:t>2.  3 - мольберта с закреплёнными на них листами,  фломастеры  чёрного цвета – 3 штуки.</a:t>
            </a:r>
            <a:endParaRPr lang="ru-RU"/>
          </a:p>
          <a:p>
            <a:pPr eaLnBrk="0" hangingPunct="0"/>
            <a:r>
              <a:rPr lang="ru-RU">
                <a:latin typeface="Times New Roman" pitchFamily="18" charset="0"/>
                <a:cs typeface="Times New Roman" pitchFamily="18" charset="0"/>
              </a:rPr>
              <a:t>3   Акварельные краски, баночки с водой, кисти, грузовые машины, с грузом вырезанные из бумаги, фломастеры черного цвета</a:t>
            </a:r>
            <a:r>
              <a:rPr lang="ru-RU" i="1">
                <a:latin typeface="Times New Roman" pitchFamily="18" charset="0"/>
                <a:cs typeface="Times New Roman" pitchFamily="18" charset="0"/>
              </a:rPr>
              <a:t> (на каждого ребёнка)</a:t>
            </a:r>
            <a:r>
              <a:rPr lang="ru-RU">
                <a:latin typeface="Times New Roman" pitchFamily="18" charset="0"/>
                <a:cs typeface="Times New Roman" pitchFamily="18" charset="0"/>
              </a:rPr>
              <a:t>,</a:t>
            </a:r>
            <a:endParaRPr lang="ru-RU"/>
          </a:p>
          <a:p>
            <a:pPr eaLnBrk="0" hangingPunct="0"/>
            <a:r>
              <a:rPr lang="ru-RU">
                <a:latin typeface="Times New Roman" pitchFamily="18" charset="0"/>
                <a:cs typeface="Times New Roman" pitchFamily="18" charset="0"/>
              </a:rPr>
              <a:t>5.  Канат, 6 кирпичиков, грузовые машины на веревочках, 6 больших обручей, прыгалки – 2шт. </a:t>
            </a:r>
            <a:endParaRPr lang="ru-RU"/>
          </a:p>
          <a:p>
            <a:pPr eaLnBrk="0" hangingPunct="0"/>
            <a:r>
              <a:rPr lang="ru-RU">
                <a:latin typeface="Times New Roman" pitchFamily="18" charset="0"/>
                <a:cs typeface="Times New Roman" pitchFamily="18" charset="0"/>
              </a:rPr>
              <a:t>6.  Макет улицы: дорога, газоны, тротуары, дорожный переход, светофор, дорожные знаки, игрушечные машинки, человечки.</a:t>
            </a:r>
            <a:endParaRPr lang="ru-RU"/>
          </a:p>
          <a:p>
            <a:pPr eaLnBrk="0" hangingPunct="0"/>
            <a:endParaRPr lang="ru-RU"/>
          </a:p>
        </p:txBody>
      </p:sp>
    </p:spTree>
  </p:cSld>
  <p:clrMapOvr>
    <a:masterClrMapping/>
  </p:clrMapOvr>
  <p:transition advTm="5328">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a:p>
        </p:txBody>
      </p:sp>
      <p:pic>
        <p:nvPicPr>
          <p:cNvPr id="8196" name="Рисунок 3" descr="3d36_20070326_1802508893.jpg"/>
          <p:cNvPicPr>
            <a:picLocks noChangeAspect="1"/>
          </p:cNvPicPr>
          <p:nvPr/>
        </p:nvPicPr>
        <p:blipFill>
          <a:blip r:embed="rId2" cstate="screen"/>
          <a:srcRect/>
          <a:stretch>
            <a:fillRect/>
          </a:stretch>
        </p:blipFill>
        <p:spPr bwMode="auto">
          <a:xfrm>
            <a:off x="0" y="0"/>
            <a:ext cx="9144000" cy="6858000"/>
          </a:xfrm>
          <a:prstGeom prst="rect">
            <a:avLst/>
          </a:prstGeom>
          <a:noFill/>
          <a:ln w="9525">
            <a:solidFill>
              <a:schemeClr val="tx1"/>
            </a:solidFill>
            <a:miter lim="800000"/>
            <a:headEnd/>
            <a:tailEnd/>
          </a:ln>
        </p:spPr>
      </p:pic>
      <p:sp>
        <p:nvSpPr>
          <p:cNvPr id="8197" name="Rectangle 1"/>
          <p:cNvSpPr>
            <a:spLocks noChangeArrowheads="1"/>
          </p:cNvSpPr>
          <p:nvPr/>
        </p:nvSpPr>
        <p:spPr bwMode="auto">
          <a:xfrm>
            <a:off x="214313" y="285750"/>
            <a:ext cx="8429625" cy="2032000"/>
          </a:xfrm>
          <a:prstGeom prst="rect">
            <a:avLst/>
          </a:prstGeom>
          <a:noFill/>
          <a:ln w="9525">
            <a:noFill/>
            <a:miter lim="800000"/>
            <a:headEnd/>
            <a:tailEnd/>
          </a:ln>
        </p:spPr>
        <p:txBody>
          <a:bodyPr anchor="ctr">
            <a:spAutoFit/>
          </a:bodyPr>
          <a:lstStyle/>
          <a:p>
            <a:pPr algn="just"/>
            <a:r>
              <a:rPr lang="ru-RU" b="1">
                <a:latin typeface="Times New Roman" pitchFamily="18" charset="0"/>
                <a:cs typeface="Times New Roman" pitchFamily="18" charset="0"/>
              </a:rPr>
              <a:t>Ход  занятия:</a:t>
            </a:r>
            <a:endParaRPr lang="ru-RU"/>
          </a:p>
          <a:p>
            <a:pPr algn="just" eaLnBrk="0" hangingPunct="0"/>
            <a:r>
              <a:rPr lang="ru-RU">
                <a:latin typeface="Times New Roman" pitchFamily="18" charset="0"/>
                <a:cs typeface="Times New Roman" pitchFamily="18" charset="0"/>
              </a:rPr>
              <a:t>Дети входят в зал под тихую музыку.</a:t>
            </a:r>
            <a:endParaRPr lang="ru-RU"/>
          </a:p>
          <a:p>
            <a:pPr algn="just" eaLnBrk="0" hangingPunct="0"/>
            <a:r>
              <a:rPr lang="ru-RU" b="1" u="sng">
                <a:latin typeface="Times New Roman" pitchFamily="18" charset="0"/>
                <a:cs typeface="Times New Roman" pitchFamily="18" charset="0"/>
              </a:rPr>
              <a:t>Воспитатель по изодеятельности</a:t>
            </a:r>
            <a:r>
              <a:rPr lang="ru-RU" b="1">
                <a:latin typeface="Times New Roman" pitchFamily="18" charset="0"/>
                <a:cs typeface="Times New Roman" pitchFamily="18" charset="0"/>
              </a:rPr>
              <a:t>: </a:t>
            </a:r>
            <a:r>
              <a:rPr lang="ru-RU">
                <a:latin typeface="Times New Roman" pitchFamily="18" charset="0"/>
                <a:cs typeface="Times New Roman" pitchFamily="18" charset="0"/>
              </a:rPr>
              <a:t>- Здравствуйте, ребята! Вы знаете сказку про трех поросят?</a:t>
            </a:r>
            <a:endParaRPr lang="ru-RU"/>
          </a:p>
          <a:p>
            <a:pPr algn="just" eaLnBrk="0" hangingPunct="0"/>
            <a:r>
              <a:rPr lang="ru-RU" b="1" u="sng">
                <a:latin typeface="Times New Roman" pitchFamily="18" charset="0"/>
                <a:cs typeface="Times New Roman" pitchFamily="18" charset="0"/>
              </a:rPr>
              <a:t>Дети:</a:t>
            </a:r>
            <a:r>
              <a:rPr lang="ru-RU" b="1">
                <a:latin typeface="Times New Roman" pitchFamily="18" charset="0"/>
                <a:cs typeface="Times New Roman" pitchFamily="18" charset="0"/>
              </a:rPr>
              <a:t> </a:t>
            </a:r>
            <a:r>
              <a:rPr lang="ru-RU">
                <a:latin typeface="Times New Roman" pitchFamily="18" charset="0"/>
                <a:cs typeface="Times New Roman" pitchFamily="18" charset="0"/>
              </a:rPr>
              <a:t>- Да!</a:t>
            </a:r>
            <a:endParaRPr lang="ru-RU"/>
          </a:p>
          <a:p>
            <a:pPr algn="just" eaLnBrk="0" hangingPunct="0"/>
            <a:r>
              <a:rPr lang="ru-RU" b="1" u="sng">
                <a:latin typeface="Times New Roman" pitchFamily="18" charset="0"/>
                <a:cs typeface="Times New Roman" pitchFamily="18" charset="0"/>
              </a:rPr>
              <a:t>Инструктор:</a:t>
            </a:r>
            <a:r>
              <a:rPr lang="ru-RU" b="1">
                <a:latin typeface="Times New Roman" pitchFamily="18" charset="0"/>
                <a:cs typeface="Times New Roman" pitchFamily="18" charset="0"/>
              </a:rPr>
              <a:t> </a:t>
            </a:r>
            <a:r>
              <a:rPr lang="ru-RU">
                <a:latin typeface="Times New Roman" pitchFamily="18" charset="0"/>
                <a:cs typeface="Times New Roman" pitchFamily="18" charset="0"/>
              </a:rPr>
              <a:t>- Жили – были  три поросёнка: Ни – ниф, Наф – наф и Нуф – нуф. Рано утром они вставали и зарядку начинали:</a:t>
            </a:r>
            <a:r>
              <a:rPr lang="ru-RU" b="1">
                <a:latin typeface="Times New Roman" pitchFamily="18" charset="0"/>
                <a:cs typeface="Times New Roman" pitchFamily="18" charset="0"/>
              </a:rPr>
              <a:t> </a:t>
            </a:r>
            <a:endParaRPr lang="ru-RU"/>
          </a:p>
        </p:txBody>
      </p:sp>
      <p:pic>
        <p:nvPicPr>
          <p:cNvPr id="7" name="Рисунок 6" descr="три поросенка 003.jpg"/>
          <p:cNvPicPr>
            <a:picLocks noChangeAspect="1"/>
          </p:cNvPicPr>
          <p:nvPr/>
        </p:nvPicPr>
        <p:blipFill>
          <a:blip r:embed="rId3" cstate="screen"/>
          <a:stretch>
            <a:fillRect/>
          </a:stretch>
        </p:blipFill>
        <p:spPr>
          <a:xfrm>
            <a:off x="1142976" y="2357430"/>
            <a:ext cx="6500858" cy="4500570"/>
          </a:xfrm>
          <a:prstGeom prst="ellipse">
            <a:avLst/>
          </a:prstGeom>
          <a:ln>
            <a:noFill/>
          </a:ln>
          <a:effectLst>
            <a:softEdge rad="112500"/>
          </a:effectLst>
        </p:spPr>
      </p:pic>
    </p:spTree>
  </p:cSld>
  <p:clrMapOvr>
    <a:masterClrMapping/>
  </p:clrMapOvr>
  <p:transition advTm="3265">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a:p>
        </p:txBody>
      </p:sp>
      <p:pic>
        <p:nvPicPr>
          <p:cNvPr id="9220" name="Рисунок 3" descr="3d36_20070326_1802508893.jpg"/>
          <p:cNvPicPr>
            <a:picLocks noChangeAspect="1"/>
          </p:cNvPicPr>
          <p:nvPr/>
        </p:nvPicPr>
        <p:blipFill>
          <a:blip r:embed="rId2" cstate="screen"/>
          <a:srcRect/>
          <a:stretch>
            <a:fillRect/>
          </a:stretch>
        </p:blipFill>
        <p:spPr bwMode="auto">
          <a:xfrm>
            <a:off x="0" y="0"/>
            <a:ext cx="9144000" cy="6858000"/>
          </a:xfrm>
          <a:prstGeom prst="rect">
            <a:avLst/>
          </a:prstGeom>
          <a:noFill/>
          <a:ln w="9525">
            <a:solidFill>
              <a:schemeClr val="tx1"/>
            </a:solidFill>
            <a:miter lim="800000"/>
            <a:headEnd/>
            <a:tailEnd/>
          </a:ln>
        </p:spPr>
      </p:pic>
      <p:sp>
        <p:nvSpPr>
          <p:cNvPr id="9221" name="Rectangle 25"/>
          <p:cNvSpPr>
            <a:spLocks noChangeArrowheads="1"/>
          </p:cNvSpPr>
          <p:nvPr/>
        </p:nvSpPr>
        <p:spPr bwMode="auto">
          <a:xfrm>
            <a:off x="500063" y="357188"/>
            <a:ext cx="7858125" cy="1477962"/>
          </a:xfrm>
          <a:prstGeom prst="rect">
            <a:avLst/>
          </a:prstGeom>
          <a:noFill/>
          <a:ln w="9525">
            <a:noFill/>
            <a:miter lim="800000"/>
            <a:headEnd/>
            <a:tailEnd/>
          </a:ln>
        </p:spPr>
        <p:txBody>
          <a:bodyPr anchor="ctr">
            <a:spAutoFit/>
          </a:bodyPr>
          <a:lstStyle/>
          <a:p>
            <a:pPr algn="just">
              <a:tabLst>
                <a:tab pos="3943350" algn="l"/>
              </a:tabLst>
            </a:pPr>
            <a:r>
              <a:rPr lang="ru-RU" b="1" i="1">
                <a:latin typeface="Times New Roman" pitchFamily="18" charset="0"/>
                <a:cs typeface="Times New Roman" pitchFamily="18" charset="0"/>
              </a:rPr>
              <a:t>Веселая гимнастика.</a:t>
            </a:r>
            <a:endParaRPr lang="ru-RU"/>
          </a:p>
          <a:p>
            <a:pPr algn="just" eaLnBrk="0" hangingPunct="0">
              <a:tabLst>
                <a:tab pos="3943350" algn="l"/>
              </a:tabLst>
            </a:pPr>
            <a:r>
              <a:rPr lang="ru-RU">
                <a:latin typeface="Times New Roman" pitchFamily="18" charset="0"/>
                <a:cs typeface="Times New Roman" pitchFamily="18" charset="0"/>
              </a:rPr>
              <a:t>Мы закроем глазки дружно,          *</a:t>
            </a:r>
            <a:r>
              <a:rPr lang="ru-RU" i="1">
                <a:latin typeface="Times New Roman" pitchFamily="18" charset="0"/>
                <a:cs typeface="Times New Roman" pitchFamily="18" charset="0"/>
              </a:rPr>
              <a:t>дети закрывают глаза</a:t>
            </a:r>
            <a:endParaRPr lang="ru-RU"/>
          </a:p>
          <a:p>
            <a:pPr algn="just" eaLnBrk="0" hangingPunct="0">
              <a:tabLst>
                <a:tab pos="3943350" algn="l"/>
              </a:tabLst>
            </a:pPr>
            <a:r>
              <a:rPr lang="ru-RU">
                <a:latin typeface="Times New Roman" pitchFamily="18" charset="0"/>
                <a:cs typeface="Times New Roman" pitchFamily="18" charset="0"/>
              </a:rPr>
              <a:t>Тут же их откроем вмиг.                *</a:t>
            </a:r>
            <a:r>
              <a:rPr lang="ru-RU" i="1">
                <a:latin typeface="Times New Roman" pitchFamily="18" charset="0"/>
                <a:cs typeface="Times New Roman" pitchFamily="18" charset="0"/>
              </a:rPr>
              <a:t>дети открывают глаза</a:t>
            </a:r>
            <a:endParaRPr lang="ru-RU"/>
          </a:p>
          <a:p>
            <a:pPr eaLnBrk="0" hangingPunct="0">
              <a:tabLst>
                <a:tab pos="3943350" algn="l"/>
              </a:tabLst>
            </a:pPr>
            <a:r>
              <a:rPr lang="ru-RU">
                <a:latin typeface="Times New Roman" pitchFamily="18" charset="0"/>
                <a:cs typeface="Times New Roman" pitchFamily="18" charset="0"/>
              </a:rPr>
              <a:t>Вправо, влево посмотри,               *</a:t>
            </a:r>
            <a:r>
              <a:rPr lang="ru-RU" i="1">
                <a:latin typeface="Times New Roman" pitchFamily="18" charset="0"/>
                <a:cs typeface="Times New Roman" pitchFamily="18" charset="0"/>
              </a:rPr>
              <a:t>смотрят в стороны не поворачивая головы</a:t>
            </a:r>
            <a:endParaRPr lang="ru-RU"/>
          </a:p>
          <a:p>
            <a:pPr eaLnBrk="0" hangingPunct="0">
              <a:tabLst>
                <a:tab pos="3943350" algn="l"/>
              </a:tabLst>
            </a:pPr>
            <a:r>
              <a:rPr lang="ru-RU">
                <a:latin typeface="Times New Roman" pitchFamily="18" charset="0"/>
                <a:cs typeface="Times New Roman" pitchFamily="18" charset="0"/>
              </a:rPr>
              <a:t>А потом опять сомкни.                  *</a:t>
            </a:r>
            <a:r>
              <a:rPr lang="ru-RU" i="1">
                <a:latin typeface="Times New Roman" pitchFamily="18" charset="0"/>
                <a:cs typeface="Times New Roman" pitchFamily="18" charset="0"/>
              </a:rPr>
              <a:t>дети закрывают глаза., затем открывают</a:t>
            </a:r>
            <a:endParaRPr lang="ru-RU"/>
          </a:p>
        </p:txBody>
      </p:sp>
      <p:sp>
        <p:nvSpPr>
          <p:cNvPr id="9222" name="AutoShape 30"/>
          <p:cNvSpPr>
            <a:spLocks noChangeArrowheads="1"/>
          </p:cNvSpPr>
          <p:nvPr/>
        </p:nvSpPr>
        <p:spPr bwMode="auto">
          <a:xfrm>
            <a:off x="4286250" y="2071688"/>
            <a:ext cx="857250" cy="695325"/>
          </a:xfrm>
          <a:prstGeom prst="smileyFace">
            <a:avLst>
              <a:gd name="adj" fmla="val 4653"/>
            </a:avLst>
          </a:prstGeom>
          <a:solidFill>
            <a:srgbClr val="FFFFFF"/>
          </a:solidFill>
          <a:ln w="9525">
            <a:solidFill>
              <a:srgbClr val="000000"/>
            </a:solidFill>
            <a:round/>
            <a:headEnd/>
            <a:tailEnd/>
          </a:ln>
        </p:spPr>
        <p:txBody>
          <a:bodyPr/>
          <a:lstStyle/>
          <a:p>
            <a:endParaRPr lang="ru-RU">
              <a:latin typeface="Calibri" pitchFamily="34" charset="0"/>
            </a:endParaRPr>
          </a:p>
        </p:txBody>
      </p:sp>
      <p:sp>
        <p:nvSpPr>
          <p:cNvPr id="9223" name="AutoShape 26"/>
          <p:cNvSpPr>
            <a:spLocks noChangeArrowheads="1"/>
          </p:cNvSpPr>
          <p:nvPr/>
        </p:nvSpPr>
        <p:spPr bwMode="auto">
          <a:xfrm>
            <a:off x="4643438" y="2357438"/>
            <a:ext cx="214312" cy="214312"/>
          </a:xfrm>
          <a:prstGeom prst="triangle">
            <a:avLst>
              <a:gd name="adj" fmla="val 50000"/>
            </a:avLst>
          </a:prstGeom>
          <a:solidFill>
            <a:srgbClr val="FFFFFF"/>
          </a:solidFill>
          <a:ln w="9525">
            <a:solidFill>
              <a:srgbClr val="000000"/>
            </a:solidFill>
            <a:miter lim="800000"/>
            <a:headEnd/>
            <a:tailEnd/>
          </a:ln>
        </p:spPr>
        <p:txBody>
          <a:bodyPr/>
          <a:lstStyle/>
          <a:p>
            <a:endParaRPr lang="ru-RU">
              <a:latin typeface="Calibri" pitchFamily="34" charset="0"/>
            </a:endParaRPr>
          </a:p>
        </p:txBody>
      </p:sp>
      <p:sp>
        <p:nvSpPr>
          <p:cNvPr id="9224" name="AutoShape 31"/>
          <p:cNvSpPr>
            <a:spLocks noChangeArrowheads="1"/>
          </p:cNvSpPr>
          <p:nvPr/>
        </p:nvSpPr>
        <p:spPr bwMode="auto">
          <a:xfrm>
            <a:off x="5500688" y="2071688"/>
            <a:ext cx="785812" cy="695325"/>
          </a:xfrm>
          <a:prstGeom prst="smileyFace">
            <a:avLst>
              <a:gd name="adj" fmla="val 4653"/>
            </a:avLst>
          </a:prstGeom>
          <a:solidFill>
            <a:srgbClr val="FFFFFF"/>
          </a:solidFill>
          <a:ln w="9525">
            <a:solidFill>
              <a:srgbClr val="000000"/>
            </a:solidFill>
            <a:round/>
            <a:headEnd/>
            <a:tailEnd/>
          </a:ln>
        </p:spPr>
        <p:txBody>
          <a:bodyPr/>
          <a:lstStyle/>
          <a:p>
            <a:endParaRPr lang="ru-RU">
              <a:latin typeface="Calibri" pitchFamily="34" charset="0"/>
            </a:endParaRPr>
          </a:p>
        </p:txBody>
      </p:sp>
      <p:sp>
        <p:nvSpPr>
          <p:cNvPr id="9225" name="AutoShape 32"/>
          <p:cNvSpPr>
            <a:spLocks noChangeArrowheads="1"/>
          </p:cNvSpPr>
          <p:nvPr/>
        </p:nvSpPr>
        <p:spPr bwMode="auto">
          <a:xfrm>
            <a:off x="6572250" y="2071688"/>
            <a:ext cx="785813" cy="714375"/>
          </a:xfrm>
          <a:prstGeom prst="smileyFace">
            <a:avLst>
              <a:gd name="adj" fmla="val 4653"/>
            </a:avLst>
          </a:prstGeom>
          <a:solidFill>
            <a:srgbClr val="FFFFFF"/>
          </a:solidFill>
          <a:ln w="9525">
            <a:solidFill>
              <a:srgbClr val="000000"/>
            </a:solidFill>
            <a:round/>
            <a:headEnd/>
            <a:tailEnd/>
          </a:ln>
        </p:spPr>
        <p:txBody>
          <a:bodyPr/>
          <a:lstStyle/>
          <a:p>
            <a:endParaRPr lang="ru-RU">
              <a:latin typeface="Calibri" pitchFamily="34" charset="0"/>
            </a:endParaRPr>
          </a:p>
        </p:txBody>
      </p:sp>
      <p:sp>
        <p:nvSpPr>
          <p:cNvPr id="9226" name="Rectangle 3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latin typeface="Calibri" pitchFamily="34" charset="0"/>
            </a:endParaRPr>
          </a:p>
        </p:txBody>
      </p:sp>
      <p:sp>
        <p:nvSpPr>
          <p:cNvPr id="9227" name="Rectangle 36"/>
          <p:cNvSpPr>
            <a:spLocks noChangeArrowheads="1"/>
          </p:cNvSpPr>
          <p:nvPr/>
        </p:nvSpPr>
        <p:spPr bwMode="auto">
          <a:xfrm>
            <a:off x="500063" y="1928813"/>
            <a:ext cx="3822700" cy="646112"/>
          </a:xfrm>
          <a:prstGeom prst="rect">
            <a:avLst/>
          </a:prstGeom>
          <a:noFill/>
          <a:ln w="9525">
            <a:noFill/>
            <a:miter lim="800000"/>
            <a:headEnd/>
            <a:tailEnd/>
          </a:ln>
        </p:spPr>
        <p:txBody>
          <a:bodyPr wrap="none" anchor="ctr">
            <a:spAutoFit/>
          </a:bodyPr>
          <a:lstStyle/>
          <a:p>
            <a:r>
              <a:rPr lang="ru-RU">
                <a:latin typeface="Times New Roman" pitchFamily="18" charset="0"/>
                <a:cs typeface="Times New Roman" pitchFamily="18" charset="0"/>
              </a:rPr>
              <a:t>Будем носик задирать вверх,             </a:t>
            </a:r>
            <a:r>
              <a:rPr lang="ru-RU" sz="1200">
                <a:latin typeface="Times New Roman" pitchFamily="18" charset="0"/>
                <a:cs typeface="Times New Roman" pitchFamily="18" charset="0"/>
              </a:rPr>
              <a:t>*</a:t>
            </a:r>
            <a:endParaRPr lang="ru-RU" sz="1100"/>
          </a:p>
          <a:p>
            <a:pPr eaLnBrk="0" hangingPunct="0"/>
            <a:endParaRPr lang="ru-RU"/>
          </a:p>
        </p:txBody>
      </p:sp>
      <p:sp>
        <p:nvSpPr>
          <p:cNvPr id="9228" name="Rectangle 37"/>
          <p:cNvSpPr>
            <a:spLocks noChangeArrowheads="1"/>
          </p:cNvSpPr>
          <p:nvPr/>
        </p:nvSpPr>
        <p:spPr bwMode="auto">
          <a:xfrm>
            <a:off x="500063" y="2143125"/>
            <a:ext cx="3887787" cy="923925"/>
          </a:xfrm>
          <a:prstGeom prst="rect">
            <a:avLst/>
          </a:prstGeom>
          <a:noFill/>
          <a:ln w="9525">
            <a:noFill/>
            <a:miter lim="800000"/>
            <a:headEnd/>
            <a:tailEnd/>
          </a:ln>
        </p:spPr>
        <p:txBody>
          <a:bodyPr wrap="none" anchor="ctr">
            <a:spAutoFit/>
          </a:bodyPr>
          <a:lstStyle/>
          <a:p>
            <a:pPr algn="just">
              <a:tabLst>
                <a:tab pos="3667125" algn="l"/>
              </a:tabLst>
            </a:pPr>
            <a:r>
              <a:rPr lang="ru-RU">
                <a:latin typeface="Times New Roman" pitchFamily="18" charset="0"/>
                <a:cs typeface="Times New Roman" pitchFamily="18" charset="0"/>
              </a:rPr>
              <a:t>Будем носик опускать вниз.	</a:t>
            </a:r>
            <a:endParaRPr lang="ru-RU"/>
          </a:p>
          <a:p>
            <a:pPr algn="just" eaLnBrk="0" hangingPunct="0">
              <a:tabLst>
                <a:tab pos="3667125" algn="l"/>
              </a:tabLst>
            </a:pPr>
            <a:r>
              <a:rPr lang="ru-RU">
                <a:latin typeface="Times New Roman" pitchFamily="18" charset="0"/>
                <a:cs typeface="Times New Roman" pitchFamily="18" charset="0"/>
              </a:rPr>
              <a:t>Вправо-влево мы потрем,</a:t>
            </a:r>
            <a:endParaRPr lang="ru-RU"/>
          </a:p>
          <a:p>
            <a:pPr algn="just" eaLnBrk="0" hangingPunct="0">
              <a:tabLst>
                <a:tab pos="3667125" algn="l"/>
              </a:tabLst>
            </a:pPr>
            <a:r>
              <a:rPr lang="ru-RU">
                <a:latin typeface="Times New Roman" pitchFamily="18" charset="0"/>
                <a:cs typeface="Times New Roman" pitchFamily="18" charset="0"/>
              </a:rPr>
              <a:t>Хрюкать дружно мы начнем.      </a:t>
            </a:r>
            <a:endParaRPr lang="ru-RU"/>
          </a:p>
        </p:txBody>
      </p:sp>
      <p:sp>
        <p:nvSpPr>
          <p:cNvPr id="9229" name="AutoShape 26"/>
          <p:cNvSpPr>
            <a:spLocks noChangeArrowheads="1"/>
          </p:cNvSpPr>
          <p:nvPr/>
        </p:nvSpPr>
        <p:spPr bwMode="auto">
          <a:xfrm>
            <a:off x="5786438" y="2357438"/>
            <a:ext cx="214312" cy="214312"/>
          </a:xfrm>
          <a:prstGeom prst="triangle">
            <a:avLst>
              <a:gd name="adj" fmla="val 50000"/>
            </a:avLst>
          </a:prstGeom>
          <a:solidFill>
            <a:srgbClr val="FFFFFF"/>
          </a:solidFill>
          <a:ln w="9525">
            <a:solidFill>
              <a:srgbClr val="000000"/>
            </a:solidFill>
            <a:miter lim="800000"/>
            <a:headEnd/>
            <a:tailEnd/>
          </a:ln>
        </p:spPr>
        <p:txBody>
          <a:bodyPr/>
          <a:lstStyle/>
          <a:p>
            <a:endParaRPr lang="ru-RU">
              <a:latin typeface="Calibri" pitchFamily="34" charset="0"/>
            </a:endParaRPr>
          </a:p>
        </p:txBody>
      </p:sp>
      <p:sp>
        <p:nvSpPr>
          <p:cNvPr id="9230" name="AutoShape 26"/>
          <p:cNvSpPr>
            <a:spLocks noChangeArrowheads="1"/>
          </p:cNvSpPr>
          <p:nvPr/>
        </p:nvSpPr>
        <p:spPr bwMode="auto">
          <a:xfrm>
            <a:off x="6858000" y="2357438"/>
            <a:ext cx="214313" cy="214312"/>
          </a:xfrm>
          <a:prstGeom prst="triangle">
            <a:avLst>
              <a:gd name="adj" fmla="val 50000"/>
            </a:avLst>
          </a:prstGeom>
          <a:solidFill>
            <a:srgbClr val="FFFFFF"/>
          </a:solidFill>
          <a:ln w="9525">
            <a:solidFill>
              <a:srgbClr val="000000"/>
            </a:solidFill>
            <a:miter lim="800000"/>
            <a:headEnd/>
            <a:tailEnd/>
          </a:ln>
        </p:spPr>
        <p:txBody>
          <a:bodyPr/>
          <a:lstStyle/>
          <a:p>
            <a:endParaRPr lang="ru-RU">
              <a:latin typeface="Calibri" pitchFamily="34" charset="0"/>
            </a:endParaRPr>
          </a:p>
        </p:txBody>
      </p:sp>
      <p:cxnSp>
        <p:nvCxnSpPr>
          <p:cNvPr id="19" name="Прямая со стрелкой 18"/>
          <p:cNvCxnSpPr/>
          <p:nvPr/>
        </p:nvCxnSpPr>
        <p:spPr>
          <a:xfrm>
            <a:off x="6786563" y="2500313"/>
            <a:ext cx="357187"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a:stCxn id="9223" idx="3"/>
          </p:cNvCxnSpPr>
          <p:nvPr/>
        </p:nvCxnSpPr>
        <p:spPr>
          <a:xfrm rot="5400000" flipH="1">
            <a:off x="4590257" y="2410618"/>
            <a:ext cx="285750" cy="365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p:nvPr/>
        </p:nvCxnSpPr>
        <p:spPr>
          <a:xfrm rot="5400000">
            <a:off x="5680075" y="2392363"/>
            <a:ext cx="357187"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34" name="Rectangle 1"/>
          <p:cNvSpPr>
            <a:spLocks noChangeArrowheads="1"/>
          </p:cNvSpPr>
          <p:nvPr/>
        </p:nvSpPr>
        <p:spPr bwMode="auto">
          <a:xfrm>
            <a:off x="500063" y="3143250"/>
            <a:ext cx="8215312" cy="2308225"/>
          </a:xfrm>
          <a:prstGeom prst="rect">
            <a:avLst/>
          </a:prstGeom>
          <a:noFill/>
          <a:ln w="9525">
            <a:noFill/>
            <a:miter lim="800000"/>
            <a:headEnd/>
            <a:tailEnd/>
          </a:ln>
        </p:spPr>
        <p:txBody>
          <a:bodyPr anchor="ctr">
            <a:spAutoFit/>
          </a:bodyPr>
          <a:lstStyle/>
          <a:p>
            <a:pPr algn="just"/>
            <a:r>
              <a:rPr lang="ru-RU">
                <a:latin typeface="Times New Roman" pitchFamily="18" charset="0"/>
                <a:cs typeface="Times New Roman" pitchFamily="18" charset="0"/>
              </a:rPr>
              <a:t>Потянулись, потянулись,                 *</a:t>
            </a:r>
            <a:r>
              <a:rPr lang="ru-RU" i="1">
                <a:latin typeface="Times New Roman" pitchFamily="18" charset="0"/>
                <a:cs typeface="Times New Roman" pitchFamily="18" charset="0"/>
              </a:rPr>
              <a:t> подняться на носках вверх,</a:t>
            </a:r>
            <a:endParaRPr lang="ru-RU"/>
          </a:p>
          <a:p>
            <a:pPr algn="just" eaLnBrk="0" hangingPunct="0"/>
            <a:r>
              <a:rPr lang="ru-RU">
                <a:latin typeface="Times New Roman" pitchFamily="18" charset="0"/>
                <a:cs typeface="Times New Roman" pitchFamily="18" charset="0"/>
              </a:rPr>
              <a:t>1, и 2,и 3,4.                                             </a:t>
            </a:r>
            <a:r>
              <a:rPr lang="ru-RU" i="1">
                <a:latin typeface="Times New Roman" pitchFamily="18" charset="0"/>
                <a:cs typeface="Times New Roman" pitchFamily="18" charset="0"/>
              </a:rPr>
              <a:t>руки через стороны вверх.                 </a:t>
            </a:r>
            <a:endParaRPr lang="ru-RU"/>
          </a:p>
          <a:p>
            <a:pPr algn="just" eaLnBrk="0" hangingPunct="0"/>
            <a:r>
              <a:rPr lang="ru-RU">
                <a:latin typeface="Times New Roman" pitchFamily="18" charset="0"/>
                <a:cs typeface="Times New Roman" pitchFamily="18" charset="0"/>
              </a:rPr>
              <a:t>Улыбнулись, повернулись,             </a:t>
            </a:r>
            <a:r>
              <a:rPr lang="ru-RU" i="1">
                <a:latin typeface="Times New Roman" pitchFamily="18" charset="0"/>
                <a:cs typeface="Times New Roman" pitchFamily="18" charset="0"/>
              </a:rPr>
              <a:t>* повороты в стороны, руки в стороны.</a:t>
            </a:r>
            <a:endParaRPr lang="ru-RU"/>
          </a:p>
          <a:p>
            <a:pPr algn="just" eaLnBrk="0" hangingPunct="0"/>
            <a:r>
              <a:rPr lang="ru-RU">
                <a:latin typeface="Times New Roman" pitchFamily="18" charset="0"/>
                <a:cs typeface="Times New Roman" pitchFamily="18" charset="0"/>
              </a:rPr>
              <a:t>1, и 2, и 3, 4.</a:t>
            </a:r>
            <a:r>
              <a:rPr lang="ru-RU" i="1">
                <a:latin typeface="Times New Roman" pitchFamily="18" charset="0"/>
                <a:cs typeface="Times New Roman" pitchFamily="18" charset="0"/>
              </a:rPr>
              <a:t>                                                     </a:t>
            </a:r>
            <a:endParaRPr lang="ru-RU"/>
          </a:p>
          <a:p>
            <a:pPr algn="just" eaLnBrk="0" hangingPunct="0"/>
            <a:r>
              <a:rPr lang="ru-RU">
                <a:latin typeface="Times New Roman" pitchFamily="18" charset="0"/>
                <a:cs typeface="Times New Roman" pitchFamily="18" charset="0"/>
              </a:rPr>
              <a:t>Наклонились раз, другой,               *</a:t>
            </a:r>
            <a:r>
              <a:rPr lang="ru-RU" i="1">
                <a:latin typeface="Times New Roman" pitchFamily="18" charset="0"/>
                <a:cs typeface="Times New Roman" pitchFamily="18" charset="0"/>
              </a:rPr>
              <a:t>наклоны вперед, касаясь пола руками.</a:t>
            </a:r>
            <a:endParaRPr lang="ru-RU"/>
          </a:p>
          <a:p>
            <a:pPr algn="just" eaLnBrk="0" hangingPunct="0"/>
            <a:r>
              <a:rPr lang="ru-RU">
                <a:latin typeface="Times New Roman" pitchFamily="18" charset="0"/>
                <a:cs typeface="Times New Roman" pitchFamily="18" charset="0"/>
              </a:rPr>
              <a:t>1, 2, 3, 4.  </a:t>
            </a:r>
            <a:endParaRPr lang="ru-RU"/>
          </a:p>
          <a:p>
            <a:pPr algn="just" eaLnBrk="0" hangingPunct="0"/>
            <a:r>
              <a:rPr lang="ru-RU">
                <a:latin typeface="Times New Roman" pitchFamily="18" charset="0"/>
                <a:cs typeface="Times New Roman" pitchFamily="18" charset="0"/>
              </a:rPr>
              <a:t>Дружно топнули ногой,</a:t>
            </a:r>
            <a:endParaRPr lang="ru-RU"/>
          </a:p>
          <a:p>
            <a:pPr algn="just" eaLnBrk="0" hangingPunct="0"/>
            <a:r>
              <a:rPr lang="ru-RU">
                <a:latin typeface="Times New Roman" pitchFamily="18" charset="0"/>
                <a:cs typeface="Times New Roman" pitchFamily="18" charset="0"/>
              </a:rPr>
              <a:t>И решили, что пора, уходить им со двора!</a:t>
            </a:r>
            <a:endParaRPr lang="ru-RU"/>
          </a:p>
        </p:txBody>
      </p:sp>
    </p:spTree>
  </p:cSld>
  <p:clrMapOvr>
    <a:masterClrMapping/>
  </p:clrMapOvr>
  <p:transition advTm="4969">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a:p>
        </p:txBody>
      </p:sp>
      <p:pic>
        <p:nvPicPr>
          <p:cNvPr id="10244" name="Рисунок 3" descr="3d36_20070326_1802508893.jpg"/>
          <p:cNvPicPr>
            <a:picLocks noChangeAspect="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pic>
        <p:nvPicPr>
          <p:cNvPr id="5" name="Рисунок 4" descr="три поросенка 007.jpg"/>
          <p:cNvPicPr>
            <a:picLocks noChangeAspect="1"/>
          </p:cNvPicPr>
          <p:nvPr/>
        </p:nvPicPr>
        <p:blipFill>
          <a:blip r:embed="rId3" cstate="screen"/>
          <a:stretch>
            <a:fillRect/>
          </a:stretch>
        </p:blipFill>
        <p:spPr>
          <a:xfrm>
            <a:off x="214283" y="3388702"/>
            <a:ext cx="4500594" cy="3255007"/>
          </a:xfrm>
          <a:prstGeom prst="ellipse">
            <a:avLst/>
          </a:prstGeom>
          <a:ln>
            <a:noFill/>
          </a:ln>
          <a:effectLst>
            <a:softEdge rad="112500"/>
          </a:effectLst>
        </p:spPr>
      </p:pic>
      <p:pic>
        <p:nvPicPr>
          <p:cNvPr id="6" name="Рисунок 5" descr="три поросенка 010.jpg"/>
          <p:cNvPicPr>
            <a:picLocks noChangeAspect="1"/>
          </p:cNvPicPr>
          <p:nvPr/>
        </p:nvPicPr>
        <p:blipFill>
          <a:blip r:embed="rId4" cstate="screen"/>
          <a:stretch>
            <a:fillRect/>
          </a:stretch>
        </p:blipFill>
        <p:spPr>
          <a:xfrm>
            <a:off x="4572000" y="3357562"/>
            <a:ext cx="4357718" cy="3286148"/>
          </a:xfrm>
          <a:prstGeom prst="ellipse">
            <a:avLst/>
          </a:prstGeom>
          <a:ln>
            <a:noFill/>
          </a:ln>
          <a:effectLst>
            <a:softEdge rad="112500"/>
          </a:effectLst>
        </p:spPr>
      </p:pic>
      <p:pic>
        <p:nvPicPr>
          <p:cNvPr id="7" name="Рисунок 6" descr="три поросенка 004.jpg"/>
          <p:cNvPicPr>
            <a:picLocks noChangeAspect="1"/>
          </p:cNvPicPr>
          <p:nvPr/>
        </p:nvPicPr>
        <p:blipFill>
          <a:blip r:embed="rId5" cstate="screen"/>
          <a:stretch>
            <a:fillRect/>
          </a:stretch>
        </p:blipFill>
        <p:spPr>
          <a:xfrm>
            <a:off x="285720" y="0"/>
            <a:ext cx="4445003" cy="3333752"/>
          </a:xfrm>
          <a:prstGeom prst="ellipse">
            <a:avLst/>
          </a:prstGeom>
          <a:ln>
            <a:noFill/>
          </a:ln>
          <a:effectLst>
            <a:softEdge rad="112500"/>
          </a:effectLst>
        </p:spPr>
      </p:pic>
      <p:pic>
        <p:nvPicPr>
          <p:cNvPr id="8" name="Рисунок 7" descr="три поросенка 004.jpg"/>
          <p:cNvPicPr>
            <a:picLocks noChangeAspect="1"/>
          </p:cNvPicPr>
          <p:nvPr/>
        </p:nvPicPr>
        <p:blipFill>
          <a:blip r:embed="rId6" cstate="screen"/>
          <a:stretch>
            <a:fillRect/>
          </a:stretch>
        </p:blipFill>
        <p:spPr>
          <a:xfrm>
            <a:off x="4572000" y="107133"/>
            <a:ext cx="4429156" cy="3250429"/>
          </a:xfrm>
          <a:prstGeom prst="ellipse">
            <a:avLst/>
          </a:prstGeom>
          <a:ln>
            <a:noFill/>
          </a:ln>
          <a:effectLst>
            <a:softEdge rad="112500"/>
          </a:effectLst>
        </p:spPr>
      </p:pic>
    </p:spTree>
  </p:cSld>
  <p:clrMapOvr>
    <a:masterClrMapping/>
  </p:clrMapOvr>
  <p:transition advTm="3031">
    <p:dissolv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9.9"/>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TotalTime>
  <Words>1660</Words>
  <Application>Microsoft Office PowerPoint</Application>
  <PresentationFormat>Экран (4:3)</PresentationFormat>
  <Paragraphs>159</Paragraphs>
  <Slides>34</Slides>
  <Notes>0</Notes>
  <HiddenSlides>0</HiddenSlides>
  <MMClips>1</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34</vt:i4>
      </vt:variant>
    </vt:vector>
  </HeadingPairs>
  <TitlesOfParts>
    <vt:vector size="38" baseType="lpstr">
      <vt:lpstr>Arial</vt:lpstr>
      <vt:lpstr>Calibri</vt:lpstr>
      <vt:lpstr>Times New Roman</vt:lpstr>
      <vt:lpstr>Тема Office</vt:lpstr>
      <vt:lpstr>МДОУ «Киреевский детский сад комбинированного вида №6 «Алёнушка» администрации муниципального образования  Киреевский район</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    Разработали  занятие:  инструктор по физической культуре- Разумова Е.В.  воспитатель по изодеятельности- Шумских Н.А.  Принимала участие в проведении- воспитатель старшей «А» группы Чебоксарова С.В.    8  декабрь  2009года    </vt:lpstr>
      <vt:lpstr>Слайд 31</vt:lpstr>
      <vt:lpstr>Слайд 32</vt:lpstr>
      <vt:lpstr>Слайд 33</vt:lpstr>
      <vt:lpstr>Слайд 34</vt:lpstr>
    </vt:vector>
  </TitlesOfParts>
  <Company>WIN7XP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WIN7XP</dc:creator>
  <cp:lastModifiedBy>Extreem</cp:lastModifiedBy>
  <cp:revision>29</cp:revision>
  <dcterms:created xsi:type="dcterms:W3CDTF">2009-12-05T07:24:44Z</dcterms:created>
  <dcterms:modified xsi:type="dcterms:W3CDTF">2012-05-29T15:27:35Z</dcterms:modified>
</cp:coreProperties>
</file>