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0329863" cy="7258050"/>
  <p:notesSz cx="6858000" cy="9144000"/>
  <p:defaultTextStyle>
    <a:defPPr>
      <a:defRPr lang="ru-RU"/>
    </a:defPPr>
    <a:lvl1pPr marL="0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2509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5017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7526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0034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2543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5051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7560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0068" algn="l" defTabSz="100501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70" y="-84"/>
      </p:cViewPr>
      <p:guideLst>
        <p:guide orient="horz" pos="2286"/>
        <p:guide pos="32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740" y="2254701"/>
            <a:ext cx="8780384" cy="15557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480" y="4112895"/>
            <a:ext cx="7230904" cy="1854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9151" y="290659"/>
            <a:ext cx="2324219" cy="61928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493" y="290659"/>
            <a:ext cx="6800493" cy="61928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8" y="4663970"/>
            <a:ext cx="8780384" cy="144152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8" y="3076272"/>
            <a:ext cx="8780384" cy="158769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5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0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7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0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2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5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75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0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6493" y="1693545"/>
            <a:ext cx="4562356" cy="4789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1014" y="1693545"/>
            <a:ext cx="4562356" cy="47899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24661"/>
            <a:ext cx="4564150" cy="67708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9" indent="0">
              <a:buNone/>
              <a:defRPr sz="2200" b="1"/>
            </a:lvl2pPr>
            <a:lvl3pPr marL="1005017" indent="0">
              <a:buNone/>
              <a:defRPr sz="2000" b="1"/>
            </a:lvl3pPr>
            <a:lvl4pPr marL="1507526" indent="0">
              <a:buNone/>
              <a:defRPr sz="1800" b="1"/>
            </a:lvl4pPr>
            <a:lvl5pPr marL="2010034" indent="0">
              <a:buNone/>
              <a:defRPr sz="1800" b="1"/>
            </a:lvl5pPr>
            <a:lvl6pPr marL="2512543" indent="0">
              <a:buNone/>
              <a:defRPr sz="1800" b="1"/>
            </a:lvl6pPr>
            <a:lvl7pPr marL="3015051" indent="0">
              <a:buNone/>
              <a:defRPr sz="1800" b="1"/>
            </a:lvl7pPr>
            <a:lvl8pPr marL="3517560" indent="0">
              <a:buNone/>
              <a:defRPr sz="1800" b="1"/>
            </a:lvl8pPr>
            <a:lvl9pPr marL="402006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493" y="2301743"/>
            <a:ext cx="4564150" cy="41817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7427" y="1624661"/>
            <a:ext cx="4565943" cy="67708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9" indent="0">
              <a:buNone/>
              <a:defRPr sz="2200" b="1"/>
            </a:lvl2pPr>
            <a:lvl3pPr marL="1005017" indent="0">
              <a:buNone/>
              <a:defRPr sz="2000" b="1"/>
            </a:lvl3pPr>
            <a:lvl4pPr marL="1507526" indent="0">
              <a:buNone/>
              <a:defRPr sz="1800" b="1"/>
            </a:lvl4pPr>
            <a:lvl5pPr marL="2010034" indent="0">
              <a:buNone/>
              <a:defRPr sz="1800" b="1"/>
            </a:lvl5pPr>
            <a:lvl6pPr marL="2512543" indent="0">
              <a:buNone/>
              <a:defRPr sz="1800" b="1"/>
            </a:lvl6pPr>
            <a:lvl7pPr marL="3015051" indent="0">
              <a:buNone/>
              <a:defRPr sz="1800" b="1"/>
            </a:lvl7pPr>
            <a:lvl8pPr marL="3517560" indent="0">
              <a:buNone/>
              <a:defRPr sz="1800" b="1"/>
            </a:lvl8pPr>
            <a:lvl9pPr marL="402006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7427" y="2301743"/>
            <a:ext cx="4565943" cy="418178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4" y="288978"/>
            <a:ext cx="3398454" cy="12298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90" y="288978"/>
            <a:ext cx="5774680" cy="619454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494" y="1518815"/>
            <a:ext cx="3398454" cy="4964708"/>
          </a:xfrm>
        </p:spPr>
        <p:txBody>
          <a:bodyPr/>
          <a:lstStyle>
            <a:lvl1pPr marL="0" indent="0">
              <a:buNone/>
              <a:defRPr sz="1500"/>
            </a:lvl1pPr>
            <a:lvl2pPr marL="502509" indent="0">
              <a:buNone/>
              <a:defRPr sz="1300"/>
            </a:lvl2pPr>
            <a:lvl3pPr marL="1005017" indent="0">
              <a:buNone/>
              <a:defRPr sz="1100"/>
            </a:lvl3pPr>
            <a:lvl4pPr marL="1507526" indent="0">
              <a:buNone/>
              <a:defRPr sz="1000"/>
            </a:lvl4pPr>
            <a:lvl5pPr marL="2010034" indent="0">
              <a:buNone/>
              <a:defRPr sz="1000"/>
            </a:lvl5pPr>
            <a:lvl6pPr marL="2512543" indent="0">
              <a:buNone/>
              <a:defRPr sz="1000"/>
            </a:lvl6pPr>
            <a:lvl7pPr marL="3015051" indent="0">
              <a:buNone/>
              <a:defRPr sz="1000"/>
            </a:lvl7pPr>
            <a:lvl8pPr marL="3517560" indent="0">
              <a:buNone/>
              <a:defRPr sz="1000"/>
            </a:lvl8pPr>
            <a:lvl9pPr marL="402006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25" y="5080635"/>
            <a:ext cx="6197918" cy="5997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4725" y="648520"/>
            <a:ext cx="6197918" cy="4354830"/>
          </a:xfrm>
        </p:spPr>
        <p:txBody>
          <a:bodyPr/>
          <a:lstStyle>
            <a:lvl1pPr marL="0" indent="0">
              <a:buNone/>
              <a:defRPr sz="3500"/>
            </a:lvl1pPr>
            <a:lvl2pPr marL="502509" indent="0">
              <a:buNone/>
              <a:defRPr sz="3100"/>
            </a:lvl2pPr>
            <a:lvl3pPr marL="1005017" indent="0">
              <a:buNone/>
              <a:defRPr sz="2600"/>
            </a:lvl3pPr>
            <a:lvl4pPr marL="1507526" indent="0">
              <a:buNone/>
              <a:defRPr sz="2200"/>
            </a:lvl4pPr>
            <a:lvl5pPr marL="2010034" indent="0">
              <a:buNone/>
              <a:defRPr sz="2200"/>
            </a:lvl5pPr>
            <a:lvl6pPr marL="2512543" indent="0">
              <a:buNone/>
              <a:defRPr sz="2200"/>
            </a:lvl6pPr>
            <a:lvl7pPr marL="3015051" indent="0">
              <a:buNone/>
              <a:defRPr sz="2200"/>
            </a:lvl7pPr>
            <a:lvl8pPr marL="3517560" indent="0">
              <a:buNone/>
              <a:defRPr sz="2200"/>
            </a:lvl8pPr>
            <a:lvl9pPr marL="402006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4725" y="5680433"/>
            <a:ext cx="6197918" cy="851812"/>
          </a:xfrm>
        </p:spPr>
        <p:txBody>
          <a:bodyPr/>
          <a:lstStyle>
            <a:lvl1pPr marL="0" indent="0">
              <a:buNone/>
              <a:defRPr sz="1500"/>
            </a:lvl1pPr>
            <a:lvl2pPr marL="502509" indent="0">
              <a:buNone/>
              <a:defRPr sz="1300"/>
            </a:lvl2pPr>
            <a:lvl3pPr marL="1005017" indent="0">
              <a:buNone/>
              <a:defRPr sz="1100"/>
            </a:lvl3pPr>
            <a:lvl4pPr marL="1507526" indent="0">
              <a:buNone/>
              <a:defRPr sz="1000"/>
            </a:lvl4pPr>
            <a:lvl5pPr marL="2010034" indent="0">
              <a:buNone/>
              <a:defRPr sz="1000"/>
            </a:lvl5pPr>
            <a:lvl6pPr marL="2512543" indent="0">
              <a:buNone/>
              <a:defRPr sz="1000"/>
            </a:lvl6pPr>
            <a:lvl7pPr marL="3015051" indent="0">
              <a:buNone/>
              <a:defRPr sz="1000"/>
            </a:lvl7pPr>
            <a:lvl8pPr marL="3517560" indent="0">
              <a:buNone/>
              <a:defRPr sz="1000"/>
            </a:lvl8pPr>
            <a:lvl9pPr marL="402006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93" y="290659"/>
            <a:ext cx="9296877" cy="1209675"/>
          </a:xfrm>
          <a:prstGeom prst="rect">
            <a:avLst/>
          </a:prstGeom>
        </p:spPr>
        <p:txBody>
          <a:bodyPr vert="horz" lIns="100502" tIns="50251" rIns="100502" bIns="5025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493" y="1693545"/>
            <a:ext cx="9296877" cy="4789978"/>
          </a:xfrm>
          <a:prstGeom prst="rect">
            <a:avLst/>
          </a:prstGeom>
        </p:spPr>
        <p:txBody>
          <a:bodyPr vert="horz" lIns="100502" tIns="50251" rIns="100502" bIns="502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493" y="6727138"/>
            <a:ext cx="2410301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718E-05FB-4A7E-A740-8D89AE5C7DD0}" type="datetimeFigureOut">
              <a:rPr lang="ru-RU" smtClean="0"/>
              <a:pPr/>
              <a:t>10.08.2013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9370" y="6727138"/>
            <a:ext cx="3271123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3069" y="6727138"/>
            <a:ext cx="2410301" cy="386424"/>
          </a:xfrm>
          <a:prstGeom prst="rect">
            <a:avLst/>
          </a:prstGeom>
        </p:spPr>
        <p:txBody>
          <a:bodyPr vert="horz" lIns="100502" tIns="50251" rIns="100502" bIns="5025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EC0B-1E91-4374-A9B6-6B28B96314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501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881" indent="-376881" algn="l" defTabSz="100501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76" indent="-314068" algn="l" defTabSz="100501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271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780" indent="-251254" algn="l" defTabSz="100501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288" indent="-251254" algn="l" defTabSz="100501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3797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05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814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322" indent="-251254" algn="l" defTabSz="100501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09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017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526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034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43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051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560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068" algn="l" defTabSz="10050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10329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44651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3043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3443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379" y="3413001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103298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1" name="Рисунок 1" descr="яблоко и каранда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1195" y="5789265"/>
            <a:ext cx="1135735" cy="877441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4411" y="316657"/>
            <a:ext cx="21405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закаливание?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379" y="676697"/>
            <a:ext cx="2736304" cy="440120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система мероприятий, повышающих выносливость организма к многообразным влияниям внешней среды (холоду и жаре, изменению влажности и др.) и воспитывающих способность организма быстро и без вреда для здоровья приспосабливаться к неблагоприятным воздействиям средствами самозащиты. В случае появления признаков заболевания закаливание временно прекращают. После выздоровления, через 1-2 недели, его возобновляют с начального периода.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u.jimdo.com/www53/o/s2fa527c4170eee97/img/ibd05e9955cadc5d7/1350392995/std/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11" y="4853161"/>
            <a:ext cx="2232248" cy="2183829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52763" y="244242"/>
            <a:ext cx="288032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Закаливающий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активизирует защитные силы организма, благоприятно воздействует на нервную систему, поднимает настроение, а утренняя гимнастика – помогает организму скорее просыпаться.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в постели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Потягивания-поднимания поочередно правой и левой ног и рук одновременно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Поочередное сгибание и разгибание ног.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головы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Сидя на кровати, ребенок имитирует движения: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Включает воду, трогает ее, мочит волосы.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Наливает шампунь в ладошку и начинает изображать мытье головы.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Спиралевидными движениями ведет пальцы от висков к затылку.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652763" y="6437337"/>
            <a:ext cx="262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Смывает шампунь с головы.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97179" y="244649"/>
            <a:ext cx="25517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09147" y="748705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Весьма надежное средство, укрепляющее защитные силы организма и охраняющее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простуды.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181155" y="1612801"/>
            <a:ext cx="2880320" cy="479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рассказывает стихотворение, а малыш выполняет движения в его ритме: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Самолетик-самолет (разводит руки в стороны ладошками вверх, поднимает голову, вдох)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Отправляется в полет (задерживает дыхание)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(делает поворот вправо)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(выдох, произносит ж-ж-ж)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Постою и отдохну (встает прямо, опустив руки)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налево полечу (поднимает голову, вдох)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(делает поворот влево)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Жу-жу-жу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(выдох, ж-ж-ж)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Постою и отдохну (встает прямо и опускает руки).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4651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5051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3443" y="6797377"/>
            <a:ext cx="36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032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45" descr="1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819" y="4925169"/>
            <a:ext cx="1944216" cy="1854087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0755" y="424379"/>
            <a:ext cx="29523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питание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питания детей в дошкольном учреждении должна сочетаться с правильным питанием ребенка в семье. Нужно стремиться к тому, чтобы питание вне детского сада дополняло рацион, получаемый в организованном коллективе. Именно с этой целью в детских садах ежедневно вывешивается меню. В выходные и праздничные дни рацион питания ребенка по набору продуктов и пищевой ценности лучше максимально приближать к рациону, получаемому им в дошкольном учреждении. </a:t>
            </a:r>
          </a:p>
          <a:p>
            <a:pPr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8050" algn="l"/>
              </a:tabLst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Желаем удачи!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3" descr="школьные принадлеж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515" y="5573241"/>
            <a:ext cx="1575753" cy="1401621"/>
          </a:xfrm>
          <a:prstGeom prst="rect">
            <a:avLst/>
          </a:prstGeom>
          <a:noFill/>
        </p:spPr>
      </p:pic>
      <p:sp>
        <p:nvSpPr>
          <p:cNvPr id="13" name="Горизонтальный свиток 12"/>
          <p:cNvSpPr/>
          <p:nvPr/>
        </p:nvSpPr>
        <p:spPr>
          <a:xfrm>
            <a:off x="7397179" y="2836937"/>
            <a:ext cx="2448272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.jimdo.com/www53/o/s2fa527c4170eee97/img/if6c887f856e7bc68/1350385861/std/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3163" y="820713"/>
            <a:ext cx="1656184" cy="201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7685211" y="355701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Айболит советует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5" name="cc-m-imagesubtitle-image-6477913685" descr="http://u.jimdo.com/www53/o/s2fa527c4170eee97/img/i8ea90744b2566152/1350393078/std/ima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6819" y="5069185"/>
            <a:ext cx="18722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c-m-imagesubtitle-image-6477938585" descr="http://u.jimdo.com/www53/o/s2fa527c4170eee97/img/i27710e1d81ed3ccc/1350394355/std/imag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387" y="4205089"/>
            <a:ext cx="27363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6379" y="388665"/>
            <a:ext cx="27363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Фитотерапия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профилактики простудных заболеваний очень полезны отвары целебных трав, ведь витамины растительного происхождения усваиваются лучше, чем выделенные синтетическим путем. 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правильном приготовлении безопасны для дошкольников чаи из следующих растений: душица (цветки), калина, клюква, рябина, мята, мелисса.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248</Words>
  <Application>Microsoft Office PowerPoint</Application>
  <PresentationFormat>Произвольный</PresentationFormat>
  <Paragraphs>48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9</cp:revision>
  <dcterms:created xsi:type="dcterms:W3CDTF">2012-08-11T07:04:10Z</dcterms:created>
  <dcterms:modified xsi:type="dcterms:W3CDTF">2013-08-10T17:12:05Z</dcterms:modified>
</cp:coreProperties>
</file>