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86" r:id="rId2"/>
    <p:sldId id="283" r:id="rId3"/>
    <p:sldId id="279" r:id="rId4"/>
    <p:sldId id="288" r:id="rId5"/>
    <p:sldId id="312" r:id="rId6"/>
    <p:sldId id="300" r:id="rId7"/>
    <p:sldId id="301" r:id="rId8"/>
    <p:sldId id="302" r:id="rId9"/>
    <p:sldId id="289" r:id="rId10"/>
    <p:sldId id="290" r:id="rId11"/>
    <p:sldId id="291" r:id="rId12"/>
    <p:sldId id="292" r:id="rId13"/>
    <p:sldId id="293" r:id="rId14"/>
    <p:sldId id="319" r:id="rId15"/>
    <p:sldId id="313" r:id="rId16"/>
    <p:sldId id="304" r:id="rId17"/>
    <p:sldId id="306" r:id="rId18"/>
    <p:sldId id="305" r:id="rId19"/>
    <p:sldId id="308" r:id="rId20"/>
    <p:sldId id="309" r:id="rId21"/>
    <p:sldId id="310" r:id="rId22"/>
    <p:sldId id="320" r:id="rId23"/>
    <p:sldId id="31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BEFEFE"/>
    <a:srgbClr val="0099FF"/>
    <a:srgbClr val="BDC8FF"/>
    <a:srgbClr val="53FBF7"/>
    <a:srgbClr val="660033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56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1E0994-3D90-4E45-A180-8F6D0E44315B}" type="doc">
      <dgm:prSet loTypeId="urn:microsoft.com/office/officeart/2005/8/layout/vList4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479D5B-BA8B-4C74-98B3-E732705D3509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2060"/>
              </a:solidFill>
            </a:rPr>
            <a:t>Выставка «Развивающие книжки-раскладушки»</a:t>
          </a:r>
          <a:endParaRPr lang="ru-RU" sz="2400" b="1" dirty="0">
            <a:solidFill>
              <a:srgbClr val="002060"/>
            </a:solidFill>
          </a:endParaRPr>
        </a:p>
      </dgm:t>
    </dgm:pt>
    <dgm:pt modelId="{B2C91779-225A-4F38-91B2-D77F86E0E4BC}" type="parTrans" cxnId="{C1DE464B-3333-4A09-AE3C-A353F41252CB}">
      <dgm:prSet/>
      <dgm:spPr/>
      <dgm:t>
        <a:bodyPr/>
        <a:lstStyle/>
        <a:p>
          <a:endParaRPr lang="ru-RU"/>
        </a:p>
      </dgm:t>
    </dgm:pt>
    <dgm:pt modelId="{99880A82-68D6-46F3-A581-D7B6CA70DD17}" type="sibTrans" cxnId="{C1DE464B-3333-4A09-AE3C-A353F41252CB}">
      <dgm:prSet/>
      <dgm:spPr/>
      <dgm:t>
        <a:bodyPr/>
        <a:lstStyle/>
        <a:p>
          <a:endParaRPr lang="ru-RU"/>
        </a:p>
      </dgm:t>
    </dgm:pt>
    <dgm:pt modelId="{0E0213A7-03E1-416B-AC8A-7A5A32FB895B}">
      <dgm:prSet phldrT="[Текст]" phldr="1" custT="1"/>
      <dgm:spPr/>
      <dgm:t>
        <a:bodyPr/>
        <a:lstStyle/>
        <a:p>
          <a:endParaRPr lang="ru-RU" sz="2400" b="1" dirty="0">
            <a:solidFill>
              <a:srgbClr val="002060"/>
            </a:solidFill>
          </a:endParaRPr>
        </a:p>
      </dgm:t>
    </dgm:pt>
    <dgm:pt modelId="{88F7F453-7346-4176-A3E4-8DC56F14951E}" type="parTrans" cxnId="{BE8766D7-897E-4D31-81ED-BE204504B34A}">
      <dgm:prSet/>
      <dgm:spPr/>
      <dgm:t>
        <a:bodyPr/>
        <a:lstStyle/>
        <a:p>
          <a:endParaRPr lang="ru-RU"/>
        </a:p>
      </dgm:t>
    </dgm:pt>
    <dgm:pt modelId="{82C41357-267B-43CC-831D-FC28AD9FE8BB}" type="sibTrans" cxnId="{BE8766D7-897E-4D31-81ED-BE204504B34A}">
      <dgm:prSet/>
      <dgm:spPr/>
      <dgm:t>
        <a:bodyPr/>
        <a:lstStyle/>
        <a:p>
          <a:endParaRPr lang="ru-RU"/>
        </a:p>
      </dgm:t>
    </dgm:pt>
    <dgm:pt modelId="{6C55F42A-8AC6-4514-A0F7-8169ADF17A0E}">
      <dgm:prSet phldrT="[Текст]" phldr="1"/>
      <dgm:spPr/>
      <dgm:t>
        <a:bodyPr/>
        <a:lstStyle/>
        <a:p>
          <a:pPr algn="l"/>
          <a:endParaRPr lang="ru-RU" sz="1800" dirty="0"/>
        </a:p>
      </dgm:t>
    </dgm:pt>
    <dgm:pt modelId="{A2353088-9184-477E-B53A-79329CA4D6FA}" type="parTrans" cxnId="{B6DE55E8-9097-46F6-A883-3E781BD6432F}">
      <dgm:prSet/>
      <dgm:spPr/>
      <dgm:t>
        <a:bodyPr/>
        <a:lstStyle/>
        <a:p>
          <a:endParaRPr lang="ru-RU"/>
        </a:p>
      </dgm:t>
    </dgm:pt>
    <dgm:pt modelId="{D28C3B70-58D9-4948-B178-F75BC2AA8C5B}" type="sibTrans" cxnId="{B6DE55E8-9097-46F6-A883-3E781BD6432F}">
      <dgm:prSet/>
      <dgm:spPr/>
      <dgm:t>
        <a:bodyPr/>
        <a:lstStyle/>
        <a:p>
          <a:endParaRPr lang="ru-RU"/>
        </a:p>
      </dgm:t>
    </dgm:pt>
    <dgm:pt modelId="{F7A05130-5F39-4410-8662-06BB00DFA5BF}">
      <dgm:prSet phldrT="[Текст]" custT="1"/>
      <dgm:spPr/>
      <dgm:t>
        <a:bodyPr/>
        <a:lstStyle/>
        <a:p>
          <a:pPr algn="ctr"/>
          <a:r>
            <a:rPr lang="ru-RU" sz="2400" b="1" dirty="0" smtClean="0">
              <a:solidFill>
                <a:srgbClr val="002060"/>
              </a:solidFill>
            </a:rPr>
            <a:t>Партнерские выставки </a:t>
          </a:r>
        </a:p>
        <a:p>
          <a:pPr algn="ctr"/>
          <a:r>
            <a:rPr lang="ru-RU" sz="2400" b="1" dirty="0" smtClean="0">
              <a:solidFill>
                <a:srgbClr val="002060"/>
              </a:solidFill>
            </a:rPr>
            <a:t>«</a:t>
          </a:r>
          <a:r>
            <a:rPr lang="ru-RU" sz="2400" b="1" dirty="0" err="1" smtClean="0">
              <a:solidFill>
                <a:srgbClr val="002060"/>
              </a:solidFill>
            </a:rPr>
            <a:t>Детско</a:t>
          </a:r>
          <a:r>
            <a:rPr lang="ru-RU" sz="2400" b="1" dirty="0" smtClean="0">
              <a:solidFill>
                <a:srgbClr val="002060"/>
              </a:solidFill>
            </a:rPr>
            <a:t> – взрослого творчества»</a:t>
          </a:r>
          <a:endParaRPr lang="ru-RU" sz="2400" b="1" dirty="0">
            <a:solidFill>
              <a:srgbClr val="002060"/>
            </a:solidFill>
          </a:endParaRPr>
        </a:p>
      </dgm:t>
    </dgm:pt>
    <dgm:pt modelId="{B15AD68E-704E-4C58-9577-5F868E8D3253}" type="parTrans" cxnId="{CE5FAED6-A7DA-4D73-B686-621452897876}">
      <dgm:prSet/>
      <dgm:spPr/>
      <dgm:t>
        <a:bodyPr/>
        <a:lstStyle/>
        <a:p>
          <a:endParaRPr lang="ru-RU"/>
        </a:p>
      </dgm:t>
    </dgm:pt>
    <dgm:pt modelId="{FA60443C-5E21-43B5-8ECC-0C1D03571902}" type="sibTrans" cxnId="{CE5FAED6-A7DA-4D73-B686-621452897876}">
      <dgm:prSet/>
      <dgm:spPr/>
      <dgm:t>
        <a:bodyPr/>
        <a:lstStyle/>
        <a:p>
          <a:endParaRPr lang="ru-RU"/>
        </a:p>
      </dgm:t>
    </dgm:pt>
    <dgm:pt modelId="{01CF4B4A-265D-4B97-A5BD-41039DB1BC12}">
      <dgm:prSet phldrT="[Текст]" phldr="1"/>
      <dgm:spPr/>
      <dgm:t>
        <a:bodyPr/>
        <a:lstStyle/>
        <a:p>
          <a:pPr algn="l"/>
          <a:endParaRPr lang="ru-RU" sz="1800" dirty="0"/>
        </a:p>
      </dgm:t>
    </dgm:pt>
    <dgm:pt modelId="{D4939F13-DB6F-45C0-999C-0072656F480E}" type="parTrans" cxnId="{05369059-7E30-4054-B849-61E0FCC324C3}">
      <dgm:prSet/>
      <dgm:spPr/>
      <dgm:t>
        <a:bodyPr/>
        <a:lstStyle/>
        <a:p>
          <a:endParaRPr lang="ru-RU"/>
        </a:p>
      </dgm:t>
    </dgm:pt>
    <dgm:pt modelId="{C9F65D7F-FA7D-488D-9149-6F0F2FAE9EE9}" type="sibTrans" cxnId="{05369059-7E30-4054-B849-61E0FCC324C3}">
      <dgm:prSet/>
      <dgm:spPr/>
      <dgm:t>
        <a:bodyPr/>
        <a:lstStyle/>
        <a:p>
          <a:endParaRPr lang="ru-RU"/>
        </a:p>
      </dgm:t>
    </dgm:pt>
    <dgm:pt modelId="{EDF2AB88-418A-4EFA-B5A1-01F00B0A9637}">
      <dgm:prSet phldrT="[Текст]" phldr="1"/>
      <dgm:spPr/>
      <dgm:t>
        <a:bodyPr/>
        <a:lstStyle/>
        <a:p>
          <a:pPr algn="l"/>
          <a:endParaRPr lang="ru-RU" sz="1800" dirty="0"/>
        </a:p>
      </dgm:t>
    </dgm:pt>
    <dgm:pt modelId="{30EB60C3-C4D9-4131-B03E-039E67C9DF13}" type="parTrans" cxnId="{BDDE46E9-861E-43EB-BEB0-6695B67958D3}">
      <dgm:prSet/>
      <dgm:spPr/>
      <dgm:t>
        <a:bodyPr/>
        <a:lstStyle/>
        <a:p>
          <a:endParaRPr lang="ru-RU"/>
        </a:p>
      </dgm:t>
    </dgm:pt>
    <dgm:pt modelId="{DE9FF779-CBC9-4711-9843-D6328C38F2E2}" type="sibTrans" cxnId="{BDDE46E9-861E-43EB-BEB0-6695B67958D3}">
      <dgm:prSet/>
      <dgm:spPr/>
      <dgm:t>
        <a:bodyPr/>
        <a:lstStyle/>
        <a:p>
          <a:endParaRPr lang="ru-RU"/>
        </a:p>
      </dgm:t>
    </dgm:pt>
    <dgm:pt modelId="{61DCB6AC-D03F-475E-9990-A30D1DD79705}">
      <dgm:prSet phldrT="[Текст]" custT="1"/>
      <dgm:spPr/>
      <dgm:t>
        <a:bodyPr/>
        <a:lstStyle/>
        <a:p>
          <a:pPr algn="ctr"/>
          <a:r>
            <a:rPr lang="ru-RU" sz="2400" b="1" dirty="0" smtClean="0">
              <a:solidFill>
                <a:srgbClr val="002060"/>
              </a:solidFill>
            </a:rPr>
            <a:t>Привлечение родителей </a:t>
          </a:r>
        </a:p>
        <a:p>
          <a:pPr algn="ctr"/>
          <a:r>
            <a:rPr lang="ru-RU" sz="2400" b="1" dirty="0" smtClean="0">
              <a:solidFill>
                <a:srgbClr val="002060"/>
              </a:solidFill>
            </a:rPr>
            <a:t>к ремонтным работам в МАДОУ</a:t>
          </a:r>
          <a:endParaRPr lang="ru-RU" sz="2400" b="1" dirty="0">
            <a:solidFill>
              <a:srgbClr val="002060"/>
            </a:solidFill>
          </a:endParaRPr>
        </a:p>
      </dgm:t>
    </dgm:pt>
    <dgm:pt modelId="{08663936-808E-4B56-BB2D-4FE00E2E21F3}" type="sibTrans" cxnId="{67052112-9BC8-4FEA-A46E-2C206AB76DC1}">
      <dgm:prSet/>
      <dgm:spPr/>
      <dgm:t>
        <a:bodyPr/>
        <a:lstStyle/>
        <a:p>
          <a:endParaRPr lang="ru-RU"/>
        </a:p>
      </dgm:t>
    </dgm:pt>
    <dgm:pt modelId="{437C4146-2F69-43A9-B595-D39BFE5324E6}" type="parTrans" cxnId="{67052112-9BC8-4FEA-A46E-2C206AB76DC1}">
      <dgm:prSet/>
      <dgm:spPr/>
      <dgm:t>
        <a:bodyPr/>
        <a:lstStyle/>
        <a:p>
          <a:endParaRPr lang="ru-RU"/>
        </a:p>
      </dgm:t>
    </dgm:pt>
    <dgm:pt modelId="{3B2B7B21-E4F0-4AE8-85D4-ADED7A0403F6}">
      <dgm:prSet phldrT="[Текст]" phldr="1"/>
      <dgm:spPr/>
      <dgm:t>
        <a:bodyPr/>
        <a:lstStyle/>
        <a:p>
          <a:pPr algn="l"/>
          <a:endParaRPr lang="ru-RU" sz="1800" dirty="0"/>
        </a:p>
      </dgm:t>
    </dgm:pt>
    <dgm:pt modelId="{BADAF4CA-930E-4B7A-A29C-D4159A9FFD83}" type="sibTrans" cxnId="{A79D66BB-F24D-4F3C-A362-90895F1FAA2A}">
      <dgm:prSet/>
      <dgm:spPr/>
      <dgm:t>
        <a:bodyPr/>
        <a:lstStyle/>
        <a:p>
          <a:endParaRPr lang="ru-RU"/>
        </a:p>
      </dgm:t>
    </dgm:pt>
    <dgm:pt modelId="{939533E1-16D5-4F8C-8EF0-DB3E23706318}" type="parTrans" cxnId="{A79D66BB-F24D-4F3C-A362-90895F1FAA2A}">
      <dgm:prSet/>
      <dgm:spPr/>
      <dgm:t>
        <a:bodyPr/>
        <a:lstStyle/>
        <a:p>
          <a:endParaRPr lang="ru-RU"/>
        </a:p>
      </dgm:t>
    </dgm:pt>
    <dgm:pt modelId="{7641D53D-1A63-4629-BF89-B02B540118A2}" type="pres">
      <dgm:prSet presAssocID="{831E0994-3D90-4E45-A180-8F6D0E44315B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4283E8-68D1-4C40-8C4C-626348C32A50}" type="pres">
      <dgm:prSet presAssocID="{02479D5B-BA8B-4C74-98B3-E732705D3509}" presName="comp" presStyleCnt="0"/>
      <dgm:spPr/>
    </dgm:pt>
    <dgm:pt modelId="{3462DF42-D65D-4065-B13E-193E1B1CED22}" type="pres">
      <dgm:prSet presAssocID="{02479D5B-BA8B-4C74-98B3-E732705D3509}" presName="box" presStyleLbl="node1" presStyleIdx="0" presStyleCnt="3" custScaleX="65665"/>
      <dgm:spPr/>
      <dgm:t>
        <a:bodyPr/>
        <a:lstStyle/>
        <a:p>
          <a:endParaRPr lang="ru-RU"/>
        </a:p>
      </dgm:t>
    </dgm:pt>
    <dgm:pt modelId="{44BF8FCA-8F1F-49CB-817B-1FACE7E034F3}" type="pres">
      <dgm:prSet presAssocID="{02479D5B-BA8B-4C74-98B3-E732705D3509}" presName="img" presStyleLbl="fgImgPlace1" presStyleIdx="0" presStyleCnt="3" custScaleX="153949" custScaleY="98983" custLinFactNeighborX="-34469" custLinFactNeighborY="4821"/>
      <dgm:spPr/>
      <dgm:t>
        <a:bodyPr/>
        <a:lstStyle/>
        <a:p>
          <a:endParaRPr lang="ru-RU"/>
        </a:p>
      </dgm:t>
    </dgm:pt>
    <dgm:pt modelId="{E799251E-B9D9-449E-821E-8FBBD0E8969B}" type="pres">
      <dgm:prSet presAssocID="{02479D5B-BA8B-4C74-98B3-E732705D3509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2C3E86-4BC4-4E14-BBB7-77455793C182}" type="pres">
      <dgm:prSet presAssocID="{99880A82-68D6-46F3-A581-D7B6CA70DD17}" presName="spacer" presStyleCnt="0"/>
      <dgm:spPr/>
    </dgm:pt>
    <dgm:pt modelId="{E251262F-F9FB-47C9-99ED-BC65607F4AC8}" type="pres">
      <dgm:prSet presAssocID="{61DCB6AC-D03F-475E-9990-A30D1DD79705}" presName="comp" presStyleCnt="0"/>
      <dgm:spPr/>
    </dgm:pt>
    <dgm:pt modelId="{E41803DB-F158-4552-81A9-BD930290C36E}" type="pres">
      <dgm:prSet presAssocID="{61DCB6AC-D03F-475E-9990-A30D1DD79705}" presName="box" presStyleLbl="node1" presStyleIdx="1" presStyleCnt="3" custScaleX="75437"/>
      <dgm:spPr/>
      <dgm:t>
        <a:bodyPr/>
        <a:lstStyle/>
        <a:p>
          <a:endParaRPr lang="ru-RU"/>
        </a:p>
      </dgm:t>
    </dgm:pt>
    <dgm:pt modelId="{B777C6A7-5F4F-4354-B8E0-B213B25CC7DA}" type="pres">
      <dgm:prSet presAssocID="{61DCB6AC-D03F-475E-9990-A30D1DD79705}" presName="img" presStyleLbl="fgImgPlace1" presStyleIdx="1" presStyleCnt="3" custScaleX="174220" custScaleY="100740" custLinFactNeighborX="-26115" custLinFactNeighborY="112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2CF77BE-DCB6-4ECF-8344-45BE33EA57F4}" type="pres">
      <dgm:prSet presAssocID="{61DCB6AC-D03F-475E-9990-A30D1DD79705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E154B1-4608-45DE-8F24-8B690927BE2F}" type="pres">
      <dgm:prSet presAssocID="{08663936-808E-4B56-BB2D-4FE00E2E21F3}" presName="spacer" presStyleCnt="0"/>
      <dgm:spPr/>
    </dgm:pt>
    <dgm:pt modelId="{31129AE1-2B26-46F9-8CE9-75A0E1A6FCE3}" type="pres">
      <dgm:prSet presAssocID="{F7A05130-5F39-4410-8662-06BB00DFA5BF}" presName="comp" presStyleCnt="0"/>
      <dgm:spPr/>
    </dgm:pt>
    <dgm:pt modelId="{D19CFB76-4FF1-4853-9B7F-128A5300C074}" type="pres">
      <dgm:prSet presAssocID="{F7A05130-5F39-4410-8662-06BB00DFA5BF}" presName="box" presStyleLbl="node1" presStyleIdx="2" presStyleCnt="3"/>
      <dgm:spPr/>
      <dgm:t>
        <a:bodyPr/>
        <a:lstStyle/>
        <a:p>
          <a:endParaRPr lang="ru-RU"/>
        </a:p>
      </dgm:t>
    </dgm:pt>
    <dgm:pt modelId="{DFC6D240-2445-4319-A616-87FE3BFF456B}" type="pres">
      <dgm:prSet presAssocID="{F7A05130-5F39-4410-8662-06BB00DFA5BF}" presName="img" presStyleLbl="fgImgPlace1" presStyleIdx="2" presStyleCnt="3" custScaleX="135075" custLinFactNeighborX="16391" custLinFactNeighborY="-3813"/>
      <dgm:spPr/>
    </dgm:pt>
    <dgm:pt modelId="{A42CE3F6-A542-4CED-8382-800AE26617EA}" type="pres">
      <dgm:prSet presAssocID="{F7A05130-5F39-4410-8662-06BB00DFA5BF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0803A2-62C1-4816-9E66-3A2D143596B9}" type="presOf" srcId="{831E0994-3D90-4E45-A180-8F6D0E44315B}" destId="{7641D53D-1A63-4629-BF89-B02B540118A2}" srcOrd="0" destOrd="0" presId="urn:microsoft.com/office/officeart/2005/8/layout/vList4#1"/>
    <dgm:cxn modelId="{53E94078-2151-476E-AE5B-F30BEC442C72}" type="presOf" srcId="{EDF2AB88-418A-4EFA-B5A1-01F00B0A9637}" destId="{A42CE3F6-A542-4CED-8382-800AE26617EA}" srcOrd="1" destOrd="2" presId="urn:microsoft.com/office/officeart/2005/8/layout/vList4#1"/>
    <dgm:cxn modelId="{0CAA93E6-5B14-4C74-817B-D41886080BB4}" type="presOf" srcId="{02479D5B-BA8B-4C74-98B3-E732705D3509}" destId="{E799251E-B9D9-449E-821E-8FBBD0E8969B}" srcOrd="1" destOrd="0" presId="urn:microsoft.com/office/officeart/2005/8/layout/vList4#1"/>
    <dgm:cxn modelId="{8526A9DF-E85A-434D-A1A6-E2A2C0F86903}" type="presOf" srcId="{F7A05130-5F39-4410-8662-06BB00DFA5BF}" destId="{D19CFB76-4FF1-4853-9B7F-128A5300C074}" srcOrd="0" destOrd="0" presId="urn:microsoft.com/office/officeart/2005/8/layout/vList4#1"/>
    <dgm:cxn modelId="{A79D66BB-F24D-4F3C-A362-90895F1FAA2A}" srcId="{61DCB6AC-D03F-475E-9990-A30D1DD79705}" destId="{3B2B7B21-E4F0-4AE8-85D4-ADED7A0403F6}" srcOrd="1" destOrd="0" parTransId="{939533E1-16D5-4F8C-8EF0-DB3E23706318}" sibTransId="{BADAF4CA-930E-4B7A-A29C-D4159A9FFD83}"/>
    <dgm:cxn modelId="{06E5CF46-088D-4635-855A-4BCC0616C960}" type="presOf" srcId="{EDF2AB88-418A-4EFA-B5A1-01F00B0A9637}" destId="{D19CFB76-4FF1-4853-9B7F-128A5300C074}" srcOrd="0" destOrd="2" presId="urn:microsoft.com/office/officeart/2005/8/layout/vList4#1"/>
    <dgm:cxn modelId="{E814864A-7688-4895-8F93-4F39B31A4EDC}" type="presOf" srcId="{01CF4B4A-265D-4B97-A5BD-41039DB1BC12}" destId="{A42CE3F6-A542-4CED-8382-800AE26617EA}" srcOrd="1" destOrd="1" presId="urn:microsoft.com/office/officeart/2005/8/layout/vList4#1"/>
    <dgm:cxn modelId="{67052112-9BC8-4FEA-A46E-2C206AB76DC1}" srcId="{831E0994-3D90-4E45-A180-8F6D0E44315B}" destId="{61DCB6AC-D03F-475E-9990-A30D1DD79705}" srcOrd="1" destOrd="0" parTransId="{437C4146-2F69-43A9-B595-D39BFE5324E6}" sibTransId="{08663936-808E-4B56-BB2D-4FE00E2E21F3}"/>
    <dgm:cxn modelId="{1ED2CD78-8E73-4DC6-AD19-5F84F69AA029}" type="presOf" srcId="{0E0213A7-03E1-416B-AC8A-7A5A32FB895B}" destId="{E799251E-B9D9-449E-821E-8FBBD0E8969B}" srcOrd="1" destOrd="1" presId="urn:microsoft.com/office/officeart/2005/8/layout/vList4#1"/>
    <dgm:cxn modelId="{C1DE464B-3333-4A09-AE3C-A353F41252CB}" srcId="{831E0994-3D90-4E45-A180-8F6D0E44315B}" destId="{02479D5B-BA8B-4C74-98B3-E732705D3509}" srcOrd="0" destOrd="0" parTransId="{B2C91779-225A-4F38-91B2-D77F86E0E4BC}" sibTransId="{99880A82-68D6-46F3-A581-D7B6CA70DD17}"/>
    <dgm:cxn modelId="{B6DE55E8-9097-46F6-A883-3E781BD6432F}" srcId="{61DCB6AC-D03F-475E-9990-A30D1DD79705}" destId="{6C55F42A-8AC6-4514-A0F7-8169ADF17A0E}" srcOrd="0" destOrd="0" parTransId="{A2353088-9184-477E-B53A-79329CA4D6FA}" sibTransId="{D28C3B70-58D9-4948-B178-F75BC2AA8C5B}"/>
    <dgm:cxn modelId="{4B4100DE-99A3-471A-9B83-7633A2FB0E23}" type="presOf" srcId="{0E0213A7-03E1-416B-AC8A-7A5A32FB895B}" destId="{3462DF42-D65D-4065-B13E-193E1B1CED22}" srcOrd="0" destOrd="1" presId="urn:microsoft.com/office/officeart/2005/8/layout/vList4#1"/>
    <dgm:cxn modelId="{9267A91F-BA1D-4596-9ADA-E40620E88823}" type="presOf" srcId="{6C55F42A-8AC6-4514-A0F7-8169ADF17A0E}" destId="{E41803DB-F158-4552-81A9-BD930290C36E}" srcOrd="0" destOrd="1" presId="urn:microsoft.com/office/officeart/2005/8/layout/vList4#1"/>
    <dgm:cxn modelId="{DBD611D5-57CB-4BEF-9F0A-7D2E990CEEA1}" type="presOf" srcId="{61DCB6AC-D03F-475E-9990-A30D1DD79705}" destId="{92CF77BE-DCB6-4ECF-8344-45BE33EA57F4}" srcOrd="1" destOrd="0" presId="urn:microsoft.com/office/officeart/2005/8/layout/vList4#1"/>
    <dgm:cxn modelId="{037FBDD3-FA83-49B5-A802-6898F4A6EDA0}" type="presOf" srcId="{01CF4B4A-265D-4B97-A5BD-41039DB1BC12}" destId="{D19CFB76-4FF1-4853-9B7F-128A5300C074}" srcOrd="0" destOrd="1" presId="urn:microsoft.com/office/officeart/2005/8/layout/vList4#1"/>
    <dgm:cxn modelId="{CE5FAED6-A7DA-4D73-B686-621452897876}" srcId="{831E0994-3D90-4E45-A180-8F6D0E44315B}" destId="{F7A05130-5F39-4410-8662-06BB00DFA5BF}" srcOrd="2" destOrd="0" parTransId="{B15AD68E-704E-4C58-9577-5F868E8D3253}" sibTransId="{FA60443C-5E21-43B5-8ECC-0C1D03571902}"/>
    <dgm:cxn modelId="{21FB7E5A-026E-4E0B-992C-5FBA1322DD0E}" type="presOf" srcId="{3B2B7B21-E4F0-4AE8-85D4-ADED7A0403F6}" destId="{92CF77BE-DCB6-4ECF-8344-45BE33EA57F4}" srcOrd="1" destOrd="2" presId="urn:microsoft.com/office/officeart/2005/8/layout/vList4#1"/>
    <dgm:cxn modelId="{BE8766D7-897E-4D31-81ED-BE204504B34A}" srcId="{02479D5B-BA8B-4C74-98B3-E732705D3509}" destId="{0E0213A7-03E1-416B-AC8A-7A5A32FB895B}" srcOrd="0" destOrd="0" parTransId="{88F7F453-7346-4176-A3E4-8DC56F14951E}" sibTransId="{82C41357-267B-43CC-831D-FC28AD9FE8BB}"/>
    <dgm:cxn modelId="{05369059-7E30-4054-B849-61E0FCC324C3}" srcId="{F7A05130-5F39-4410-8662-06BB00DFA5BF}" destId="{01CF4B4A-265D-4B97-A5BD-41039DB1BC12}" srcOrd="0" destOrd="0" parTransId="{D4939F13-DB6F-45C0-999C-0072656F480E}" sibTransId="{C9F65D7F-FA7D-488D-9149-6F0F2FAE9EE9}"/>
    <dgm:cxn modelId="{E33CC0B0-5E3C-47C2-BEB7-218A5E08619D}" type="presOf" srcId="{F7A05130-5F39-4410-8662-06BB00DFA5BF}" destId="{A42CE3F6-A542-4CED-8382-800AE26617EA}" srcOrd="1" destOrd="0" presId="urn:microsoft.com/office/officeart/2005/8/layout/vList4#1"/>
    <dgm:cxn modelId="{99F1854B-F7D5-439F-83B7-2B0E4F458FC9}" type="presOf" srcId="{02479D5B-BA8B-4C74-98B3-E732705D3509}" destId="{3462DF42-D65D-4065-B13E-193E1B1CED22}" srcOrd="0" destOrd="0" presId="urn:microsoft.com/office/officeart/2005/8/layout/vList4#1"/>
    <dgm:cxn modelId="{A850E32B-9F2E-414B-8874-43AC78EAD98B}" type="presOf" srcId="{6C55F42A-8AC6-4514-A0F7-8169ADF17A0E}" destId="{92CF77BE-DCB6-4ECF-8344-45BE33EA57F4}" srcOrd="1" destOrd="1" presId="urn:microsoft.com/office/officeart/2005/8/layout/vList4#1"/>
    <dgm:cxn modelId="{BDDE46E9-861E-43EB-BEB0-6695B67958D3}" srcId="{F7A05130-5F39-4410-8662-06BB00DFA5BF}" destId="{EDF2AB88-418A-4EFA-B5A1-01F00B0A9637}" srcOrd="1" destOrd="0" parTransId="{30EB60C3-C4D9-4131-B03E-039E67C9DF13}" sibTransId="{DE9FF779-CBC9-4711-9843-D6328C38F2E2}"/>
    <dgm:cxn modelId="{B6612EF8-B436-46AF-B042-FA52FB227A9B}" type="presOf" srcId="{3B2B7B21-E4F0-4AE8-85D4-ADED7A0403F6}" destId="{E41803DB-F158-4552-81A9-BD930290C36E}" srcOrd="0" destOrd="2" presId="urn:microsoft.com/office/officeart/2005/8/layout/vList4#1"/>
    <dgm:cxn modelId="{0A8132DD-74AB-471E-B0DE-46457E92A478}" type="presOf" srcId="{61DCB6AC-D03F-475E-9990-A30D1DD79705}" destId="{E41803DB-F158-4552-81A9-BD930290C36E}" srcOrd="0" destOrd="0" presId="urn:microsoft.com/office/officeart/2005/8/layout/vList4#1"/>
    <dgm:cxn modelId="{6FFA62D4-C27A-46BB-B578-3CD98B9957A1}" type="presParOf" srcId="{7641D53D-1A63-4629-BF89-B02B540118A2}" destId="{724283E8-68D1-4C40-8C4C-626348C32A50}" srcOrd="0" destOrd="0" presId="urn:microsoft.com/office/officeart/2005/8/layout/vList4#1"/>
    <dgm:cxn modelId="{54364B99-E90F-4A89-87B0-54D074B4EBFC}" type="presParOf" srcId="{724283E8-68D1-4C40-8C4C-626348C32A50}" destId="{3462DF42-D65D-4065-B13E-193E1B1CED22}" srcOrd="0" destOrd="0" presId="urn:microsoft.com/office/officeart/2005/8/layout/vList4#1"/>
    <dgm:cxn modelId="{D0A5FF44-07B8-4D8F-8C1E-CDEBB08E5423}" type="presParOf" srcId="{724283E8-68D1-4C40-8C4C-626348C32A50}" destId="{44BF8FCA-8F1F-49CB-817B-1FACE7E034F3}" srcOrd="1" destOrd="0" presId="urn:microsoft.com/office/officeart/2005/8/layout/vList4#1"/>
    <dgm:cxn modelId="{321BD32F-3DC9-48C9-9DC1-B1EA5D421B42}" type="presParOf" srcId="{724283E8-68D1-4C40-8C4C-626348C32A50}" destId="{E799251E-B9D9-449E-821E-8FBBD0E8969B}" srcOrd="2" destOrd="0" presId="urn:microsoft.com/office/officeart/2005/8/layout/vList4#1"/>
    <dgm:cxn modelId="{3FCCE4FA-1B67-4A8F-8C9C-14065BBCB7AF}" type="presParOf" srcId="{7641D53D-1A63-4629-BF89-B02B540118A2}" destId="{B02C3E86-4BC4-4E14-BBB7-77455793C182}" srcOrd="1" destOrd="0" presId="urn:microsoft.com/office/officeart/2005/8/layout/vList4#1"/>
    <dgm:cxn modelId="{71D171E2-F11B-43BB-9F23-296D67508D74}" type="presParOf" srcId="{7641D53D-1A63-4629-BF89-B02B540118A2}" destId="{E251262F-F9FB-47C9-99ED-BC65607F4AC8}" srcOrd="2" destOrd="0" presId="urn:microsoft.com/office/officeart/2005/8/layout/vList4#1"/>
    <dgm:cxn modelId="{D9F8DB3D-939E-46DA-9BFD-CC97694DF31D}" type="presParOf" srcId="{E251262F-F9FB-47C9-99ED-BC65607F4AC8}" destId="{E41803DB-F158-4552-81A9-BD930290C36E}" srcOrd="0" destOrd="0" presId="urn:microsoft.com/office/officeart/2005/8/layout/vList4#1"/>
    <dgm:cxn modelId="{BFE5209E-A43C-4DF9-AB47-2E7D280CA7B7}" type="presParOf" srcId="{E251262F-F9FB-47C9-99ED-BC65607F4AC8}" destId="{B777C6A7-5F4F-4354-B8E0-B213B25CC7DA}" srcOrd="1" destOrd="0" presId="urn:microsoft.com/office/officeart/2005/8/layout/vList4#1"/>
    <dgm:cxn modelId="{73C385B1-3AE3-483C-A324-F8A9E396D32E}" type="presParOf" srcId="{E251262F-F9FB-47C9-99ED-BC65607F4AC8}" destId="{92CF77BE-DCB6-4ECF-8344-45BE33EA57F4}" srcOrd="2" destOrd="0" presId="urn:microsoft.com/office/officeart/2005/8/layout/vList4#1"/>
    <dgm:cxn modelId="{16910B31-2F5F-4BED-BF25-EE7FBBC898B3}" type="presParOf" srcId="{7641D53D-1A63-4629-BF89-B02B540118A2}" destId="{D7E154B1-4608-45DE-8F24-8B690927BE2F}" srcOrd="3" destOrd="0" presId="urn:microsoft.com/office/officeart/2005/8/layout/vList4#1"/>
    <dgm:cxn modelId="{CDB68BA6-461B-443F-8836-C9B60A81CEB8}" type="presParOf" srcId="{7641D53D-1A63-4629-BF89-B02B540118A2}" destId="{31129AE1-2B26-46F9-8CE9-75A0E1A6FCE3}" srcOrd="4" destOrd="0" presId="urn:microsoft.com/office/officeart/2005/8/layout/vList4#1"/>
    <dgm:cxn modelId="{1752B28B-2159-417D-AB41-C1BA0A41E05F}" type="presParOf" srcId="{31129AE1-2B26-46F9-8CE9-75A0E1A6FCE3}" destId="{D19CFB76-4FF1-4853-9B7F-128A5300C074}" srcOrd="0" destOrd="0" presId="urn:microsoft.com/office/officeart/2005/8/layout/vList4#1"/>
    <dgm:cxn modelId="{29E72A47-DEF0-4DF0-BEAA-683CE8AE532C}" type="presParOf" srcId="{31129AE1-2B26-46F9-8CE9-75A0E1A6FCE3}" destId="{DFC6D240-2445-4319-A616-87FE3BFF456B}" srcOrd="1" destOrd="0" presId="urn:microsoft.com/office/officeart/2005/8/layout/vList4#1"/>
    <dgm:cxn modelId="{B52B047D-1AF8-47BE-82C1-178A8A15A190}" type="presParOf" srcId="{31129AE1-2B26-46F9-8CE9-75A0E1A6FCE3}" destId="{A42CE3F6-A542-4CED-8382-800AE26617EA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62DF42-D65D-4065-B13E-193E1B1CED22}">
      <dsp:nvSpPr>
        <dsp:cNvPr id="0" name=""/>
        <dsp:cNvSpPr/>
      </dsp:nvSpPr>
      <dsp:spPr>
        <a:xfrm>
          <a:off x="2213102" y="0"/>
          <a:ext cx="5295813" cy="16251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</a:rPr>
            <a:t>Выставка «Развивающие книжки-раскладушки»</a:t>
          </a:r>
          <a:endParaRPr lang="ru-RU" sz="2400" b="1" kern="1200" dirty="0">
            <a:solidFill>
              <a:srgbClr val="002060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b="1" kern="1200" dirty="0">
            <a:solidFill>
              <a:srgbClr val="002060"/>
            </a:solidFill>
          </a:endParaRPr>
        </a:p>
      </dsp:txBody>
      <dsp:txXfrm>
        <a:off x="3378978" y="0"/>
        <a:ext cx="4129938" cy="1625110"/>
      </dsp:txXfrm>
    </dsp:sp>
    <dsp:sp modelId="{44BF8FCA-8F1F-49CB-817B-1FACE7E034F3}">
      <dsp:nvSpPr>
        <dsp:cNvPr id="0" name=""/>
        <dsp:cNvSpPr/>
      </dsp:nvSpPr>
      <dsp:spPr>
        <a:xfrm>
          <a:off x="1" y="231799"/>
          <a:ext cx="2483165" cy="128686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41803DB-F158-4552-81A9-BD930290C36E}">
      <dsp:nvSpPr>
        <dsp:cNvPr id="0" name=""/>
        <dsp:cNvSpPr/>
      </dsp:nvSpPr>
      <dsp:spPr>
        <a:xfrm>
          <a:off x="1703768" y="1787621"/>
          <a:ext cx="6083915" cy="16251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</a:rPr>
            <a:t>Привлечение родителей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</a:rPr>
            <a:t>к ремонтным работам в МАДОУ</a:t>
          </a:r>
          <a:endParaRPr lang="ru-RU" sz="2400" b="1" kern="1200" dirty="0">
            <a:solidFill>
              <a:srgbClr val="00206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</dsp:txBody>
      <dsp:txXfrm>
        <a:off x="3043144" y="1787621"/>
        <a:ext cx="4744539" cy="1625110"/>
      </dsp:txXfrm>
    </dsp:sp>
    <dsp:sp modelId="{B777C6A7-5F4F-4354-B8E0-B213B25CC7DA}">
      <dsp:nvSpPr>
        <dsp:cNvPr id="0" name=""/>
        <dsp:cNvSpPr/>
      </dsp:nvSpPr>
      <dsp:spPr>
        <a:xfrm>
          <a:off x="0" y="1959986"/>
          <a:ext cx="2810132" cy="130970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19CFB76-4FF1-4853-9B7F-128A5300C074}">
      <dsp:nvSpPr>
        <dsp:cNvPr id="0" name=""/>
        <dsp:cNvSpPr/>
      </dsp:nvSpPr>
      <dsp:spPr>
        <a:xfrm>
          <a:off x="60182" y="3575242"/>
          <a:ext cx="8064896" cy="16251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</a:rPr>
            <a:t>Партнерские выставки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</a:rPr>
            <a:t>«</a:t>
          </a:r>
          <a:r>
            <a:rPr lang="ru-RU" sz="2400" b="1" kern="1200" dirty="0" err="1" smtClean="0">
              <a:solidFill>
                <a:srgbClr val="002060"/>
              </a:solidFill>
            </a:rPr>
            <a:t>Детско</a:t>
          </a:r>
          <a:r>
            <a:rPr lang="ru-RU" sz="2400" b="1" kern="1200" dirty="0" smtClean="0">
              <a:solidFill>
                <a:srgbClr val="002060"/>
              </a:solidFill>
            </a:rPr>
            <a:t> – взрослого творчества»</a:t>
          </a:r>
          <a:endParaRPr lang="ru-RU" sz="2400" b="1" kern="1200" dirty="0">
            <a:solidFill>
              <a:srgbClr val="00206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</dsp:txBody>
      <dsp:txXfrm>
        <a:off x="1835672" y="3575242"/>
        <a:ext cx="6289405" cy="1625110"/>
      </dsp:txXfrm>
    </dsp:sp>
    <dsp:sp modelId="{DFC6D240-2445-4319-A616-87FE3BFF456B}">
      <dsp:nvSpPr>
        <dsp:cNvPr id="0" name=""/>
        <dsp:cNvSpPr/>
      </dsp:nvSpPr>
      <dsp:spPr>
        <a:xfrm>
          <a:off x="204200" y="3688180"/>
          <a:ext cx="2178731" cy="1300088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A9AC-0643-4317-AA15-21D6482F46BE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3A279-C4FF-4D68-9409-A3AFD8F0C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A9AC-0643-4317-AA15-21D6482F46BE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3A279-C4FF-4D68-9409-A3AFD8F0C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A9AC-0643-4317-AA15-21D6482F46BE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3A279-C4FF-4D68-9409-A3AFD8F0C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A9AC-0643-4317-AA15-21D6482F46BE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3A279-C4FF-4D68-9409-A3AFD8F0C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A9AC-0643-4317-AA15-21D6482F46BE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3A279-C4FF-4D68-9409-A3AFD8F0C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A9AC-0643-4317-AA15-21D6482F46BE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3A279-C4FF-4D68-9409-A3AFD8F0C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A9AC-0643-4317-AA15-21D6482F46BE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3A279-C4FF-4D68-9409-A3AFD8F0C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A9AC-0643-4317-AA15-21D6482F46BE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3A279-C4FF-4D68-9409-A3AFD8F0C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A9AC-0643-4317-AA15-21D6482F46BE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3A279-C4FF-4D68-9409-A3AFD8F0C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A9AC-0643-4317-AA15-21D6482F46BE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3A279-C4FF-4D68-9409-A3AFD8F0C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A9AC-0643-4317-AA15-21D6482F46BE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4B3A279-C4FF-4D68-9409-A3AFD8F0CD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EEA9AC-0643-4317-AA15-21D6482F46BE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B3A279-C4FF-4D68-9409-A3AFD8F0CD2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>
    <p:zoom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836712"/>
            <a:ext cx="8568952" cy="830997"/>
          </a:xfrm>
          <a:prstGeom prst="rect">
            <a:avLst/>
          </a:prstGeom>
          <a:gradFill flip="none" rotWithShape="1">
            <a:gsLst>
              <a:gs pos="0">
                <a:srgbClr val="5E9EFF">
                  <a:tint val="66000"/>
                  <a:satMod val="160000"/>
                </a:srgbClr>
              </a:gs>
              <a:gs pos="50000">
                <a:srgbClr val="5E9EFF">
                  <a:tint val="44500"/>
                  <a:satMod val="160000"/>
                </a:srgbClr>
              </a:gs>
              <a:gs pos="100000">
                <a:srgbClr val="5E9EFF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endParaRPr lang="ru-RU" sz="4800" b="1" dirty="0" smtClean="0">
              <a:solidFill>
                <a:schemeClr val="accent5">
                  <a:lumMod val="1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357688"/>
            <a:ext cx="4090988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828374"/>
            <a:ext cx="8964487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емья – это счастье, любовь и удача.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                      Семья – это летом поездки на дачу.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  Семья – это праздник, семейные даты,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Подарки, покупки, приятные траты.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        Рожденье детей, первый шаг, первый лепет,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Мечты о хорошем, волненье и трепет,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Семья – это труд, друг о друге забота,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Семья – это много домашней работы.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                                          Семья – это важно!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                                          Семья – это сложно!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  И счастливо жить одному невозможно!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3040" y="1556792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 smtClean="0">
              <a:solidFill>
                <a:srgbClr val="C00000"/>
              </a:solidFill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611560" y="636509"/>
            <a:ext cx="777686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Родители несут основную ответственность</a:t>
            </a:r>
            <a:r>
              <a:rPr kumimoji="0" lang="ru-RU" sz="4000" b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</a:t>
            </a:r>
            <a:r>
              <a:rPr kumimoji="0" lang="ru-RU" sz="4000" b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воспитание и развитие </a:t>
            </a:r>
            <a:r>
              <a:rPr kumimoji="0" lang="ru-RU" sz="40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ребенка, </a:t>
            </a:r>
            <a:r>
              <a:rPr kumimoji="0" lang="ru-RU" sz="4000" b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наилучшие интересы которого должны являться предметом основной заботы родителей.</a:t>
            </a:r>
            <a:endParaRPr kumimoji="0" lang="ru-RU" sz="4000" b="0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Конвенция о правах ребенка (статья 18)</a:t>
            </a:r>
            <a:endParaRPr kumimoji="0" lang="ru-RU" sz="4000" b="0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23528" y="-990445"/>
            <a:ext cx="8136904" cy="8094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i="1" dirty="0" smtClean="0">
              <a:solidFill>
                <a:schemeClr val="accent5">
                  <a:lumMod val="1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i="1" dirty="0" smtClean="0">
              <a:solidFill>
                <a:schemeClr val="accent5">
                  <a:lumMod val="1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i="1" dirty="0" smtClean="0">
              <a:solidFill>
                <a:schemeClr val="accent5">
                  <a:lumMod val="1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i="1" dirty="0" smtClean="0">
              <a:solidFill>
                <a:schemeClr val="accent5">
                  <a:lumMod val="1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неисполнение или ненадлежащее исполнение обязанностей по воспитанию детей родители могут быть привлечены к различным видам юридической ответственности: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административной (статья 5.35 Кодекса Российской Федерации об административных правонарушениях («Неисполнение родителями или иными законными представителями несовершеннолетних обязанностей по содержанию и воспитанию несовершеннолетних»));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гражданско-правовой (статьи 1073 – 1075 Гражданского кодекса Российской Федерации);</a:t>
            </a:r>
          </a:p>
          <a:p>
            <a:pPr lvl="0"/>
            <a:r>
              <a:rPr lang="ru-RU" sz="2000" b="1" dirty="0" smtClean="0">
                <a:solidFill>
                  <a:schemeClr val="accent5">
                    <a:lumMod val="10000"/>
                  </a:schemeClr>
                </a:solidFill>
              </a:rPr>
              <a:t>семейно – правовой (статьи 69 («Лишение родительских прав»),73 («Ограничение родительских прав») Семейного кодекса Российской Федерации);</a:t>
            </a:r>
            <a:endParaRPr lang="ru-RU" sz="2000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lvl="0"/>
            <a:r>
              <a:rPr lang="ru-RU" sz="2000" b="1" dirty="0" smtClean="0">
                <a:solidFill>
                  <a:schemeClr val="accent5">
                    <a:lumMod val="10000"/>
                  </a:schemeClr>
                </a:solidFill>
              </a:rPr>
              <a:t>уголовной (статья 156 Уголовного кодекса Российской Федерации («Неисполнение обязанностей по воспитанию несовершеннолетнего»)</a:t>
            </a:r>
            <a:endParaRPr lang="ru-RU" sz="2000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23528" y="1471767"/>
            <a:ext cx="813690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i="1" dirty="0" smtClean="0">
              <a:solidFill>
                <a:schemeClr val="accent5">
                  <a:lumMod val="1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i="1" dirty="0" smtClean="0">
              <a:solidFill>
                <a:schemeClr val="accent5">
                  <a:lumMod val="1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i="1" dirty="0" smtClean="0">
              <a:solidFill>
                <a:schemeClr val="accent5">
                  <a:lumMod val="1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i="1" dirty="0" smtClean="0">
              <a:solidFill>
                <a:schemeClr val="accent5">
                  <a:lumMod val="1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67544" y="2168325"/>
            <a:ext cx="820891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Взаимодействие семьи и дошкольного учреждения</a:t>
            </a:r>
            <a:endParaRPr kumimoji="0" lang="ru-RU" sz="4000" b="0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23528" y="1471767"/>
            <a:ext cx="813690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i="1" dirty="0" smtClean="0">
              <a:solidFill>
                <a:schemeClr val="accent5">
                  <a:lumMod val="1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i="1" dirty="0" smtClean="0">
              <a:solidFill>
                <a:schemeClr val="accent5">
                  <a:lumMod val="1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i="1" dirty="0" smtClean="0">
              <a:solidFill>
                <a:schemeClr val="accent5">
                  <a:lumMod val="1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i="1" dirty="0" smtClean="0">
              <a:solidFill>
                <a:schemeClr val="accent5">
                  <a:lumMod val="1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67544" y="-925744"/>
            <a:ext cx="8424936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i="1" dirty="0" smtClean="0">
              <a:solidFill>
                <a:schemeClr val="accent5">
                  <a:lumMod val="1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Родители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(законные представители) несовершеннолетних обучающихся (воспитанников) имеют преимущественное 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право на обучение и воспитание детей 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перед всеми другими лицами. Они 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обязаны заложить основы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физического, нравственного и интеллектуального развития личности ребенка.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(статья 44, часть1) </a:t>
            </a:r>
            <a:r>
              <a:rPr kumimoji="0" lang="ru-RU" sz="1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96040"/>
          </a:xfrm>
        </p:spPr>
        <p:txBody>
          <a:bodyPr/>
          <a:lstStyle/>
          <a:p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628800"/>
            <a:ext cx="7772400" cy="3312368"/>
          </a:xfrm>
        </p:spPr>
        <p:txBody>
          <a:bodyPr>
            <a:normAutofit fontScale="92500" lnSpcReduction="10000"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Органы государственной власти и местного самоуправления, образовательные организации оказывают помощь родителям </a:t>
            </a:r>
            <a:r>
              <a:rPr lang="ru-RU" sz="2400" b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(законным представителям) несовершеннолетних обучающихся (воспитанников) в воспитании детей, охране и укреплении их физического и психического здоровья, развития индивидуальных способностей и необходимой коррекции нарушений их развития».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ru-RU" sz="2400" dirty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(статья 44, часть2</a:t>
            </a:r>
            <a:r>
              <a:rPr lang="ru-RU" sz="1800" b="1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ru-RU" sz="1800" dirty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379970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124744"/>
            <a:ext cx="7772400" cy="1554448"/>
          </a:xfrm>
        </p:spPr>
        <p:txBody>
          <a:bodyPr/>
          <a:lstStyle/>
          <a:p>
            <a:r>
              <a:rPr lang="ru-RU" sz="2000" dirty="0">
                <a:solidFill>
                  <a:schemeClr val="tx1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Дошкольная образовательная организация- образовательная организация, осуществляющая в качестве основной цели ее деятельности образовательную деятельность по  образовательным  программам дошкольного образования, присмотр и уход за детьми</a:t>
            </a:r>
            <a:r>
              <a:rPr lang="ru-RU" sz="2000" dirty="0">
                <a:solidFill>
                  <a:schemeClr val="tx1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6000" dirty="0">
                <a:solidFill>
                  <a:schemeClr val="tx1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>
                <a:solidFill>
                  <a:schemeClr val="tx1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i="1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Присмотр и уход за детьми – комплекс мер по организации питания и хозяйственно-бытового обслуживания детей, обеспечению соблюдения ими личной гигиены и режима дня.</a:t>
            </a:r>
            <a:endParaRPr lang="ru-RU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(статья 2 , пункт 33)</a:t>
            </a:r>
            <a:r>
              <a:rPr lang="ru-RU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146176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980728"/>
            <a:ext cx="7772400" cy="1698464"/>
          </a:xfrm>
        </p:spPr>
        <p:txBody>
          <a:bodyPr/>
          <a:lstStyle/>
          <a:p>
            <a:pPr algn="ctr"/>
            <a:r>
              <a:rPr lang="ru-RU" sz="2000" dirty="0">
                <a:effectLst/>
              </a:rPr>
              <a:t>ПОСТАНОВЛЕНИЕ</a:t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от 15 мая 2013 г. N 26</a:t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 </a:t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ОБ УТВЕРЖДЕНИИ САНПИН 2.4.1.3049-13</a:t>
            </a:r>
            <a:br>
              <a:rPr lang="ru-RU" sz="2000" dirty="0">
                <a:effectLst/>
              </a:rPr>
            </a:b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САНИТАРНО-ЭПИДЕМИОЛОГИЧЕСКИЕ </a:t>
            </a:r>
            <a:r>
              <a:rPr lang="ru-RU" b="1" i="1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 К УСТРОЙСТВУ,</a:t>
            </a:r>
            <a:endParaRPr lang="ru-RU" i="1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СОДЕРЖАНИЮ И ОРГАНИЗАЦИИ РЕЖИМА РАБОТЫ ДОШКОЛЬНЫХ</a:t>
            </a:r>
            <a:endParaRPr lang="ru-RU" i="1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ОБРАЗОВАТЕЛЬНЫХ </a:t>
            </a:r>
            <a:r>
              <a:rPr lang="ru-RU" b="1" i="1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ОРГАНИЗАЦИЙ</a:t>
            </a:r>
            <a:endParaRPr lang="ru-RU" i="1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9933213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ПРОВЕТРИВАНИЕ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748672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8.5. Все помещения дошкольной организации должны ежедневно проветриваться.</a:t>
            </a:r>
            <a:br>
              <a:rPr lang="ru-RU" sz="2400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Сквозное проветривание проводят не менее 10 минут через каждые 1,5 часа. В помещениях групповых и спальнях следует обеспечить естественное сквозное или угловое проветривание. </a:t>
            </a:r>
            <a:br>
              <a:rPr lang="ru-RU" sz="2400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присутствии детей допускается широкая односторонняя аэрация всех помещений в теплое время года.</a:t>
            </a:r>
          </a:p>
        </p:txBody>
      </p:sp>
    </p:spTree>
    <p:extLst>
      <p:ext uri="{BB962C8B-B14F-4D97-AF65-F5344CB8AC3E}">
        <p14:creationId xmlns:p14="http://schemas.microsoft.com/office/powerpoint/2010/main" val="3009771693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40768"/>
            <a:ext cx="7772400" cy="1152128"/>
          </a:xfrm>
        </p:spPr>
        <p:txBody>
          <a:bodyPr/>
          <a:lstStyle/>
          <a:p>
            <a:r>
              <a:rPr lang="ru-RU" sz="3600" dirty="0" smtClean="0">
                <a:effectLst/>
              </a:rPr>
              <a:t>ДЛИТЕЛЬНОСТЬ ПРОВЕТРИВАНИЯ</a:t>
            </a:r>
            <a:endParaRPr lang="ru-RU" sz="3600" dirty="0"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996952"/>
            <a:ext cx="7772400" cy="3528392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chemeClr val="tx1">
                    <a:lumMod val="10000"/>
                  </a:schemeClr>
                </a:solidFill>
              </a:rPr>
              <a:t>8.6. Длительность проветривания зависит от температуры наружного воздуха, направления ветра, эффективности отопительной системы. Проветривание проводится в отсутствие детей и заканчивается за 30 минут до их прихода с прогулки или занятий.</a:t>
            </a:r>
          </a:p>
          <a:p>
            <a:r>
              <a:rPr lang="ru-RU" dirty="0">
                <a:solidFill>
                  <a:schemeClr val="tx1">
                    <a:lumMod val="10000"/>
                  </a:schemeClr>
                </a:solidFill>
              </a:rPr>
              <a:t>В помещениях спален сквозное проветривание проводится до дневного сна.</a:t>
            </a:r>
          </a:p>
          <a:p>
            <a:r>
              <a:rPr lang="ru-RU" dirty="0">
                <a:solidFill>
                  <a:schemeClr val="tx1">
                    <a:lumMod val="10000"/>
                  </a:schemeClr>
                </a:solidFill>
              </a:rPr>
              <a:t>При проветривании во время сна фрамуги, форточки открываются с одной стороны и закрывают за 30 минут до подъема.</a:t>
            </a:r>
          </a:p>
          <a:p>
            <a:r>
              <a:rPr lang="ru-RU" dirty="0">
                <a:solidFill>
                  <a:schemeClr val="tx1">
                    <a:lumMod val="10000"/>
                  </a:schemeClr>
                </a:solidFill>
              </a:rPr>
              <a:t>В холодное время года фрамуги, форточки закрываются за 10 минут до отхода ко сну детей.</a:t>
            </a:r>
          </a:p>
          <a:p>
            <a:r>
              <a:rPr lang="ru-RU" dirty="0">
                <a:solidFill>
                  <a:schemeClr val="tx1">
                    <a:lumMod val="10000"/>
                  </a:schemeClr>
                </a:solidFill>
              </a:rPr>
              <a:t>В теплое время года сон (дневной и ночной) организуется при открытых окнах (избегая сквозняка).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0075524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960136"/>
          </a:xfrm>
        </p:spPr>
        <p:txBody>
          <a:bodyPr/>
          <a:lstStyle/>
          <a:p>
            <a:pPr algn="ctr"/>
            <a:r>
              <a:rPr lang="ru-RU" dirty="0" smtClean="0"/>
              <a:t>Прогулки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892688"/>
          </a:xfrm>
        </p:spPr>
        <p:txBody>
          <a:bodyPr>
            <a:normAutofit fontScale="92500"/>
          </a:bodyPr>
          <a:lstStyle/>
          <a:p>
            <a:r>
              <a:rPr lang="ru-RU" sz="2400" u="sng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11.5. Рекомендуемая продолжительность ежедневных прогулок составляет 3 - 4 часа. Продолжительность прогулки определяется дошкольной образовательной организацией. При температуре воздуха ниже минус 15 °C и скорости ветра более 7 м/с продолжительность прогулки рекомендуется сокращать.</a:t>
            </a:r>
            <a:endParaRPr lang="ru-RU" sz="2400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u="sng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11.6. Рекомендуется организовывать прогулки 2 раза в день: в первую половину дня и во вторую половину дня - после дневного сна или перед уходом детей домой.</a:t>
            </a:r>
            <a:endParaRPr lang="ru-RU" sz="2400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2637826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332656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ТРАДИЦИИ   МАДОУ</a:t>
            </a:r>
            <a:endParaRPr lang="ru-RU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611560" y="1397000"/>
          <a:ext cx="8064896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D:\моя папка\чужие презентации 2\Всё для презентаций16.01.2008\Уголок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656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4" descr="Рисунок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83614" y="548680"/>
            <a:ext cx="8060386" cy="630932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 rot="20901758">
            <a:off x="3105592" y="-745408"/>
            <a:ext cx="4323074" cy="1135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b="1" dirty="0" smtClean="0">
              <a:ln w="17780" cmpd="sng">
                <a:noFill/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en-US" b="1" dirty="0" smtClean="0">
              <a:ln w="17780" cmpd="sng">
                <a:noFill/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en-US" b="1" dirty="0" smtClean="0">
              <a:ln w="17780" cmpd="sng">
                <a:noFill/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ru-RU" sz="2000" b="1" dirty="0" smtClean="0">
              <a:solidFill>
                <a:srgbClr val="C00000"/>
              </a:solidFill>
            </a:endParaRPr>
          </a:p>
          <a:p>
            <a:pPr algn="ctr"/>
            <a:endParaRPr lang="ru-RU" sz="2000" b="1" dirty="0" smtClean="0">
              <a:solidFill>
                <a:srgbClr val="C00000"/>
              </a:solidFill>
            </a:endParaRPr>
          </a:p>
          <a:p>
            <a:pPr algn="ctr"/>
            <a:endParaRPr lang="ru-RU" sz="2000" b="1" dirty="0" smtClean="0">
              <a:solidFill>
                <a:srgbClr val="C00000"/>
              </a:solidFill>
            </a:endParaRPr>
          </a:p>
          <a:p>
            <a:pPr algn="ctr"/>
            <a:endParaRPr lang="ru-RU" sz="2000" b="1" dirty="0" smtClean="0">
              <a:solidFill>
                <a:srgbClr val="C00000"/>
              </a:solidFill>
            </a:endParaRPr>
          </a:p>
          <a:p>
            <a:pPr algn="ctr"/>
            <a:endParaRPr lang="ru-RU" sz="2000" b="1" dirty="0" smtClean="0">
              <a:solidFill>
                <a:srgbClr val="C00000"/>
              </a:solidFill>
            </a:endParaRPr>
          </a:p>
          <a:p>
            <a:pPr algn="ctr"/>
            <a:endParaRPr lang="ru-RU" sz="2000" b="1" dirty="0" smtClean="0">
              <a:solidFill>
                <a:srgbClr val="C00000"/>
              </a:solidFill>
            </a:endParaRPr>
          </a:p>
          <a:p>
            <a:pPr algn="ctr"/>
            <a:endParaRPr lang="ru-RU" sz="20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Гарантии государства на получение  </a:t>
            </a:r>
          </a:p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 образования</a:t>
            </a: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 </a:t>
            </a:r>
          </a:p>
        </p:txBody>
      </p:sp>
      <p:pic>
        <p:nvPicPr>
          <p:cNvPr id="12" name="Picture 2" descr="image1"/>
          <p:cNvPicPr>
            <a:picLocks noChangeAspect="1" noChangeArrowheads="1"/>
          </p:cNvPicPr>
          <p:nvPr/>
        </p:nvPicPr>
        <p:blipFill>
          <a:blip r:embed="rId9" cstate="print"/>
          <a:srcRect b="4680"/>
          <a:stretch>
            <a:fillRect/>
          </a:stretch>
        </p:blipFill>
        <p:spPr bwMode="auto">
          <a:xfrm rot="10048070">
            <a:off x="5341301" y="4791519"/>
            <a:ext cx="1515222" cy="1512078"/>
          </a:xfrm>
          <a:prstGeom prst="rect">
            <a:avLst/>
          </a:prstGeom>
          <a:solidFill>
            <a:srgbClr val="00B0F0"/>
          </a:solidFill>
          <a:ln w="28575">
            <a:solidFill>
              <a:srgbClr val="FF0066"/>
            </a:solidFill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960136"/>
          </a:xfrm>
        </p:spPr>
        <p:txBody>
          <a:bodyPr/>
          <a:lstStyle/>
          <a:p>
            <a:pPr algn="ctr"/>
            <a:r>
              <a:rPr lang="ru-RU" dirty="0" smtClean="0"/>
              <a:t>Закаливание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2636912"/>
            <a:ext cx="7772400" cy="2668552"/>
          </a:xfrm>
        </p:spPr>
        <p:txBody>
          <a:bodyPr>
            <a:normAutofit fontScale="25000" lnSpcReduction="20000"/>
          </a:bodyPr>
          <a:lstStyle/>
          <a:p>
            <a:r>
              <a:rPr lang="ru-RU" sz="11200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12.6. Закаливание детей включает комплекс мероприятий: широкая аэрация помещений, правильно организованная прогулка, физические упражнения, проводимые в легкой спортивной одежде в помещении и на открытом воздухе, умывание прохладной водой и другие водные, воздушные и солнечные процедуры.</a:t>
            </a:r>
          </a:p>
          <a:p>
            <a:r>
              <a:rPr lang="ru-RU" sz="11200" b="1" i="1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1200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174313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96752"/>
            <a:ext cx="7772400" cy="1104152"/>
          </a:xfrm>
        </p:spPr>
        <p:txBody>
          <a:bodyPr/>
          <a:lstStyle/>
          <a:p>
            <a:pPr algn="ctr"/>
            <a:r>
              <a:rPr lang="ru-RU" dirty="0" smtClean="0"/>
              <a:t>Витаминизация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244616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14.21. В целях профилактики недостаточности микронутриентов (витаминов и минеральных веществ) в питании детей используются пищевые продукты, обогащенные микронутриентами.</a:t>
            </a:r>
          </a:p>
          <a:p>
            <a:r>
              <a:rPr lang="ru-RU" sz="2400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 отсутствии в рационе питания витаминизированных напитков проводится искусственная C-витаминизация.  </a:t>
            </a:r>
          </a:p>
          <a:p>
            <a:r>
              <a:rPr lang="ru-RU" sz="2400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Препараты витаминов вводят в третье блюдо (компот или кисель)) непосредственно перед реализацией.</a:t>
            </a:r>
          </a:p>
          <a:p>
            <a:r>
              <a:rPr lang="ru-RU" sz="2400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7929089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340768"/>
            <a:ext cx="7772400" cy="2400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916832"/>
            <a:ext cx="7772400" cy="4464496"/>
          </a:xfrm>
        </p:spPr>
        <p:txBody>
          <a:bodyPr>
            <a:normAutofit fontScale="85000" lnSpcReduction="10000"/>
          </a:bodyPr>
          <a:lstStyle/>
          <a:p>
            <a:r>
              <a:rPr lang="ru-RU" sz="2600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15.7. В дошкольной образовательной организации, функционирующей в режиме 8 и более часов, примерным меню должно быть предусмотрено ежедневное использование в питании детей: молока, кисломолочных напитков, мяса (или рыбы), картофеля, овощей, фруктов, хлеба, круп, сливочного и растительного масла, сахара, соли. Остальные продукты (творог, сметана, птица, сыр, яйцо, соки и другие) включаются 2 - 3 раза в неделю.</a:t>
            </a:r>
          </a:p>
          <a:p>
            <a:r>
              <a:rPr lang="ru-RU" sz="2600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600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15.8.  </a:t>
            </a:r>
          </a:p>
          <a:p>
            <a:r>
              <a:rPr lang="ru-RU" sz="2600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отсутствии свежих овощей и фруктов возможна их замена в меню на соки, быстрозамороженные овощи и фрукты.</a:t>
            </a:r>
          </a:p>
          <a:p>
            <a:r>
              <a:rPr lang="ru-RU" sz="2600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8770494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772400" cy="528088"/>
          </a:xfrm>
        </p:spPr>
        <p:txBody>
          <a:bodyPr/>
          <a:lstStyle/>
          <a:p>
            <a:pPr algn="ctr"/>
            <a:r>
              <a:rPr lang="ru-RU" sz="3600" dirty="0" smtClean="0"/>
              <a:t>Отсутствие ребенка в ДОУ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556792"/>
            <a:ext cx="7772400" cy="4104456"/>
          </a:xfrm>
        </p:spPr>
        <p:txBody>
          <a:bodyPr>
            <a:normAutofit/>
          </a:bodyPr>
          <a:lstStyle/>
          <a:p>
            <a:r>
              <a:rPr lang="ru-RU" b="1" i="1" dirty="0"/>
              <a:t> </a:t>
            </a:r>
            <a:r>
              <a:rPr lang="ru-RU" b="1" i="1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u="sng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11.3. После перенесенного заболевания, а также отсутствия более 5 дней (за исключением выходных и праздничных дней) детей принимают в дошкольные образовательные организации только при наличии справки с указанием диагноза, длительности заболевания, сведений об отсутствии контакта с инфекционными больными.</a:t>
            </a:r>
            <a:endParaRPr lang="ru-RU" sz="2800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241078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692696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Указ Президента  Российской  Федерации № 599 от 7 мая 2012г.</a:t>
            </a:r>
          </a:p>
          <a:p>
            <a:pPr algn="ctr"/>
            <a:endParaRPr lang="ru-RU" sz="3200" b="1" i="1" dirty="0" smtClean="0">
              <a:solidFill>
                <a:srgbClr val="C00000"/>
              </a:solidFill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492896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5">
                    <a:lumMod val="10000"/>
                  </a:schemeClr>
                </a:solidFill>
              </a:rPr>
              <a:t>«О мерах реализации государственной политики в сфере образования и науки»</a:t>
            </a:r>
            <a:endParaRPr lang="ru-RU" sz="4000" b="1" dirty="0">
              <a:solidFill>
                <a:schemeClr val="accent5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692696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 smtClean="0">
              <a:solidFill>
                <a:srgbClr val="C00000"/>
              </a:solidFill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556792"/>
            <a:ext cx="799288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5">
                    <a:lumMod val="10000"/>
                  </a:schemeClr>
                </a:solidFill>
              </a:rPr>
              <a:t>Изменения в нормативно-правовой базе дошкольных образовательных учреждений</a:t>
            </a:r>
            <a:endParaRPr lang="ru-RU" sz="4400" b="1" dirty="0">
              <a:solidFill>
                <a:schemeClr val="accent5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7772400" cy="1362456"/>
          </a:xfrm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Уровни образования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316624"/>
          </a:xfrm>
        </p:spPr>
        <p:txBody>
          <a:bodyPr>
            <a:normAutofit fontScale="25000" lnSpcReduction="20000"/>
          </a:bodyPr>
          <a:lstStyle/>
          <a:p>
            <a:r>
              <a:rPr lang="ru-RU" sz="9600" b="1" i="1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Российской федерации устанавливаются следующие уровни общего образования:</a:t>
            </a:r>
            <a:endParaRPr lang="ru-RU" sz="9600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9600" b="1" i="1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b="1" i="1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1)дошкольное образование</a:t>
            </a:r>
            <a:endParaRPr lang="ru-RU" sz="9600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b="1" i="1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2)начальное образование</a:t>
            </a:r>
            <a:endParaRPr lang="ru-RU" sz="9600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b="1" i="1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3)основное общее образование;</a:t>
            </a:r>
            <a:endParaRPr lang="ru-RU" sz="9600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b="1" i="1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4)среднее общее образование.</a:t>
            </a:r>
            <a:endParaRPr lang="ru-RU" sz="9600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b="1" i="1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</a:t>
            </a:r>
            <a:r>
              <a:rPr lang="ru-RU" sz="9600" b="1" i="1" dirty="0" smtClean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9600" b="1" i="1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статья 1,  часть 4)</a:t>
            </a:r>
            <a:endParaRPr lang="ru-RU" sz="9600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4529995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052736"/>
            <a:ext cx="7772400" cy="1626456"/>
          </a:xfrm>
        </p:spPr>
        <p:txBody>
          <a:bodyPr/>
          <a:lstStyle/>
          <a:p>
            <a:r>
              <a:rPr lang="ru-RU" sz="2000" i="1" dirty="0">
                <a:solidFill>
                  <a:schemeClr val="tx1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Дошкольное образование направлено на формирование общей культуры,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детей дошкольного возраста.</a:t>
            </a:r>
            <a:r>
              <a:rPr lang="ru-RU" sz="2000" dirty="0">
                <a:solidFill>
                  <a:schemeClr val="tx1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812568"/>
          </a:xfrm>
        </p:spPr>
        <p:txBody>
          <a:bodyPr>
            <a:noAutofit/>
          </a:bodyPr>
          <a:lstStyle/>
          <a:p>
            <a:r>
              <a:rPr lang="ru-RU" sz="2000" b="1" i="1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Стратегической целью государственной политики в области образования является повышение доступности качественного образования, соответствующего требованиям инновационного развития экономики, современным потребностям общества и каждого гражданина.</a:t>
            </a:r>
            <a:endParaRPr lang="ru-RU" sz="2000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(Концепция долгосрочного социально-экономического развития Российской Федерации на период до 2012 года, утвержденная распоряжением Правительства РФ от 17.11.2008 № 1662-р)</a:t>
            </a:r>
            <a:endParaRPr lang="ru-RU" sz="2000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275541919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816120"/>
          </a:xfrm>
        </p:spPr>
        <p:txBody>
          <a:bodyPr/>
          <a:lstStyle/>
          <a:p>
            <a:r>
              <a:rPr lang="ru-RU" sz="3200" dirty="0" smtClean="0"/>
              <a:t>КАЧЕСТВО ОБРАЗОВАНИЯ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676664"/>
          </a:xfrm>
        </p:spPr>
        <p:txBody>
          <a:bodyPr>
            <a:normAutofit lnSpcReduction="10000"/>
          </a:bodyPr>
          <a:lstStyle/>
          <a:p>
            <a:r>
              <a:rPr lang="ru-RU" b="1" i="1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Качество образования – комплексная характеристика образовательной деятельности  и подготовки обучающегося, выражающая степень их соответствия федеральным государственным образовательным стандартам, образовательным стандартам, федеральным государственным требованиям и (или) потребностям физического или юридического лица, в интересах которого осуществляется образовательная деятельность, в том числе степень достижения планируемых результатов образовательной программы</a:t>
            </a:r>
            <a:endParaRPr lang="ru-RU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>
                <a:solidFill>
                  <a:schemeClr val="tx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(статья 2, пункт 29)</a:t>
            </a:r>
            <a:endParaRPr lang="ru-RU" dirty="0">
              <a:solidFill>
                <a:schemeClr val="tx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059863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7772400" cy="888128"/>
          </a:xfrm>
        </p:spPr>
        <p:txBody>
          <a:bodyPr/>
          <a:lstStyle/>
          <a:p>
            <a:pPr algn="ctr"/>
            <a:r>
              <a:rPr lang="ru-RU" sz="5400" dirty="0" smtClean="0"/>
              <a:t>ФГОС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89268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Федеральные государственные образовательные стандарты  обеспечивают: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Единство образовательного пространства Российской Федерации;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Преемственность основных образовательных программ;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Вариативность содержания образовательных программ с учетов образовательных потребностей и способностей обучающихся;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1">
                    <a:lumMod val="10000"/>
                  </a:schemeClr>
                </a:solidFill>
              </a:rPr>
              <a:t>Государственные гарантии уровня и качества образования на основе единства обязательных требований к условиям реализации основных образовательных программ и результатов их освоения.</a:t>
            </a:r>
            <a:endParaRPr lang="ru-RU" dirty="0">
              <a:solidFill>
                <a:schemeClr val="tx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322534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3040" y="1556792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 smtClean="0">
              <a:solidFill>
                <a:srgbClr val="C00000"/>
              </a:solidFill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827584" y="1861955"/>
            <a:ext cx="799288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Равенство обязанностей родителей</a:t>
            </a:r>
            <a:endParaRPr kumimoji="0" lang="ru-RU" sz="4800" b="0" u="none" strike="noStrike" cap="none" normalizeH="0" baseline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2">
      <a:dk1>
        <a:srgbClr val="2B71FF"/>
      </a:dk1>
      <a:lt1>
        <a:srgbClr val="B8CFFF"/>
      </a:lt1>
      <a:dk2>
        <a:srgbClr val="D0F1FE"/>
      </a:dk2>
      <a:lt2>
        <a:srgbClr val="00449E"/>
      </a:lt2>
      <a:accent1>
        <a:srgbClr val="005BD3"/>
      </a:accent1>
      <a:accent2>
        <a:srgbClr val="005BD3"/>
      </a:accent2>
      <a:accent3>
        <a:srgbClr val="00349E"/>
      </a:accent3>
      <a:accent4>
        <a:srgbClr val="005BD3"/>
      </a:accent4>
      <a:accent5>
        <a:srgbClr val="C3DCFF"/>
      </a:accent5>
      <a:accent6>
        <a:srgbClr val="00349E"/>
      </a:accent6>
      <a:hlink>
        <a:srgbClr val="87BAFF"/>
      </a:hlink>
      <a:folHlink>
        <a:srgbClr val="FF79C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2095</TotalTime>
  <Words>1102</Words>
  <Application>Microsoft Office PowerPoint</Application>
  <PresentationFormat>Экран (4:3)</PresentationFormat>
  <Paragraphs>160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Уровни образования</vt:lpstr>
      <vt:lpstr>Дошкольное образование направлено на формирование общей культуры,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детей дошкольного возраста. </vt:lpstr>
      <vt:lpstr>КАЧЕСТВО ОБРАЗОВАНИЯ</vt:lpstr>
      <vt:lpstr>ФГОС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Дошкольная образовательная организация- образовательная организация, осуществляющая в качестве основной цели ее деятельности образовательную деятельность по  образовательным  программам дошкольного образования, присмотр и уход за детьми. </vt:lpstr>
      <vt:lpstr>ПОСТАНОВЛЕНИЕ от 15 мая 2013 г. N 26   ОБ УТВЕРЖДЕНИИ САНПИН 2.4.1.3049-13 </vt:lpstr>
      <vt:lpstr>ПРОВЕТРИВАНИЕ</vt:lpstr>
      <vt:lpstr>ДЛИТЕЛЬНОСТЬ ПРОВЕТРИВАНИЯ</vt:lpstr>
      <vt:lpstr>Прогулки</vt:lpstr>
      <vt:lpstr>Закаливание</vt:lpstr>
      <vt:lpstr>Витаминизация</vt:lpstr>
      <vt:lpstr>Презентация PowerPoint</vt:lpstr>
      <vt:lpstr>Отсутствие ребенка в ДОУ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136</cp:revision>
  <dcterms:created xsi:type="dcterms:W3CDTF">2010-08-20T08:19:35Z</dcterms:created>
  <dcterms:modified xsi:type="dcterms:W3CDTF">2013-09-18T09:43:36Z</dcterms:modified>
</cp:coreProperties>
</file>