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1745F9-CBB4-472F-B2E3-CB8958AECE0A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1F7504-D10D-4374-836A-697A7BF47C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История ёлочной игрушки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/>
              <a:t> Выполнила: Вдовиченко Наталья Викторовна </a:t>
            </a:r>
            <a:r>
              <a:rPr lang="ru-RU" sz="1600" dirty="0" smtClean="0"/>
              <a:t>ГБДОУ </a:t>
            </a:r>
            <a:r>
              <a:rPr lang="ru-RU" sz="1600" dirty="0" smtClean="0"/>
              <a:t>№28</a:t>
            </a:r>
            <a:endParaRPr lang="ru-RU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Autofit/>
          </a:bodyPr>
          <a:lstStyle/>
          <a:p>
            <a:r>
              <a:rPr lang="ru-RU" sz="1800" dirty="0"/>
              <a:t>Самыми любимыми игрушками на протяжении долгих лет были, опять же, съедобные изделия – фигурки из песочного теста, которые оборачивались в цветную, золотую или серебряную фольгу, а еще золоченые орехи, яблочки 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Первые стеклянные игрушки, появившиеся в России, </a:t>
            </a:r>
            <a:r>
              <a:rPr lang="ru-RU" sz="1800" dirty="0" smtClean="0"/>
              <a:t>были </a:t>
            </a:r>
            <a:r>
              <a:rPr lang="ru-RU" sz="1800" dirty="0"/>
              <a:t>немецкого производства. </a:t>
            </a:r>
          </a:p>
          <a:p>
            <a:r>
              <a:rPr lang="ru-RU" sz="1800" dirty="0"/>
              <a:t>В годы Великой Отечественной Войны игрушки также выпускались, в ограниченном количестве, конечно. Украшение елки к Новому году было обязательным – этот обряд напоминал о мирной жизни и придавал сил надеяться на скорую победу. «Военные» елки украшались «солдатами», «танками», «пистолетами», «собаками-санитарами»; даже Дед Мороз на новогодних открыток бил фашистов…</a:t>
            </a:r>
          </a:p>
          <a:p>
            <a:r>
              <a:rPr lang="ru-RU" sz="1800" dirty="0"/>
              <a:t>После войны 1 января снова стал выходным днем </a:t>
            </a:r>
            <a:r>
              <a:rPr lang="ru-RU" sz="1800" dirty="0" smtClean="0"/>
              <a:t>. </a:t>
            </a:r>
            <a:r>
              <a:rPr lang="ru-RU" sz="1800" dirty="0"/>
              <a:t>А елочные игрушки снова стали мирными. </a:t>
            </a:r>
            <a:endParaRPr lang="ru-RU" sz="1800" dirty="0" smtClean="0"/>
          </a:p>
          <a:p>
            <a:r>
              <a:rPr lang="ru-RU" sz="1800" dirty="0"/>
              <a:t>Появились и сказочные персонажи: Айболит, Дед Мороз, Снегурочка, </a:t>
            </a:r>
            <a:r>
              <a:rPr lang="ru-RU" sz="1800" dirty="0" smtClean="0"/>
              <a:t>Чипполлино</a:t>
            </a:r>
            <a:r>
              <a:rPr lang="ru-RU" sz="1800" dirty="0"/>
              <a:t>, различные звери: белочки, медведи, зайцы…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196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14356"/>
            <a:ext cx="6929486" cy="59293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После войны</a:t>
            </a:r>
            <a:r>
              <a:rPr lang="ru-RU" sz="2400" dirty="0" smtClean="0"/>
              <a:t> </a:t>
            </a:r>
            <a:r>
              <a:rPr lang="ru-RU" sz="2400" dirty="0"/>
              <a:t>появилась мода на стеклянные бусы и композиции из стеклянных шариков, бус и палочек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</a:t>
            </a:r>
            <a:r>
              <a:rPr lang="ru-RU" sz="2400" dirty="0" smtClean="0"/>
              <a:t>а </a:t>
            </a:r>
            <a:r>
              <a:rPr lang="ru-RU" sz="2400" dirty="0"/>
              <a:t>елки вешали «початки кукурузы» и «снопы пшеницы». А еще в новогодних украшениях нашло отражение освоение человечеством космоса. Появились «спутники», «космонавты», «ракеты», шарики с рисунками на космическую тематику.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</a:t>
            </a:r>
            <a:r>
              <a:rPr lang="ru-RU" sz="2400" dirty="0" smtClean="0"/>
              <a:t>оявились </a:t>
            </a:r>
            <a:r>
              <a:rPr lang="ru-RU" sz="2400" dirty="0"/>
              <a:t>первые электрические елочные гирлянды. Изначально выглядели они очень просто: лампочки-шарики, выкрашенные в разные цвета: синий, желтый, красный, иногда расписанные снежинками и «морозными узорами», присоединенные к проводу, который включался в розетку. 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a7422f07cfb1dcc60e0acc8926eb81a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6786610" cy="5715000"/>
          </a:xfrm>
          <a:prstGeom prst="rect">
            <a:avLst/>
          </a:prstGeom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139700" h="127000" prst="cross"/>
            <a:contourClr>
              <a:schemeClr val="tx1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7620000" cy="5505470"/>
          </a:xfrm>
          <a:prstGeom prst="rect">
            <a:avLst/>
          </a:prstGeom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139700" prst="cross"/>
            <a:contourClr>
              <a:schemeClr val="bg1">
                <a:lumMod val="50000"/>
              </a:schemeClr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lement-606859-misc-mytar_piter_1_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4"/>
            <a:ext cx="7000924" cy="5786478"/>
          </a:xfrm>
          <a:prstGeom prst="rect">
            <a:avLst/>
          </a:prstGeom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139700" prst="cross"/>
            <a:contourClr>
              <a:schemeClr val="tx1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Сегодня </a:t>
            </a:r>
            <a:r>
              <a:rPr lang="ru-RU" sz="2400" dirty="0"/>
              <a:t>в производстве елочных украшений наблюдается отчасти «возврат к истокам». Выпускаются шары с ручной росписью, с удивительно тщательно выписанными пейзажами, картинами русской зимы, а также государственной символикой 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наши дни</a:t>
            </a:r>
            <a:r>
              <a:rPr lang="ru-RU" sz="2400" dirty="0" smtClean="0"/>
              <a:t> </a:t>
            </a:r>
            <a:r>
              <a:rPr lang="ru-RU" sz="2400" dirty="0"/>
              <a:t>стали популярными оригинальные, «самодельные» </a:t>
            </a:r>
            <a:r>
              <a:rPr lang="ru-RU" sz="2400" dirty="0" smtClean="0"/>
              <a:t> </a:t>
            </a:r>
            <a:r>
              <a:rPr lang="ru-RU" sz="2400" dirty="0"/>
              <a:t>игрушки – тоже своего рода возврат в прошлое. Фигурки из соломы, бумаги, моточков шерсти и кусочков ткани; плюшевые зверьки, войлочные лебеди и ангелочки…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f3c1cb82bb585f71c7cd664ec460f96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2"/>
            <a:ext cx="7215238" cy="5286412"/>
          </a:xfrm>
          <a:prstGeom prst="rect">
            <a:avLst/>
          </a:prstGeom>
          <a:scene3d>
            <a:camera prst="orthographicFront"/>
            <a:lightRig rig="morning" dir="t"/>
          </a:scene3d>
          <a:sp3d contourW="12700">
            <a:bevelT w="139700" prst="cross"/>
            <a:contourClr>
              <a:schemeClr val="tx1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f137fabf017726224e1c9e4f184d2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286676" cy="5643602"/>
          </a:xfrm>
          <a:prstGeom prst="rect">
            <a:avLst/>
          </a:prstGeom>
          <a:scene3d>
            <a:camera prst="orthographicFront"/>
            <a:lightRig rig="morning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5929354" cy="5715040"/>
          </a:xfrm>
          <a:prstGeom prst="rect">
            <a:avLst/>
          </a:prstGeom>
          <a:scene3d>
            <a:camera prst="orthographicFront"/>
            <a:lightRig rig="morning" dir="t"/>
          </a:scene3d>
          <a:sp3d contourW="12700">
            <a:bevelT w="114300" prst="artDeco"/>
            <a:contourClr>
              <a:schemeClr val="tx1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Autofit/>
          </a:bodyPr>
          <a:lstStyle/>
          <a:p>
            <a:r>
              <a:rPr lang="ru-RU" sz="1800" dirty="0"/>
              <a:t>Один из символов праздника, новогодняя игрушка имеет </a:t>
            </a:r>
            <a:r>
              <a:rPr lang="ru-RU" sz="1800" dirty="0" smtClean="0"/>
              <a:t>свою историю</a:t>
            </a:r>
            <a:r>
              <a:rPr lang="ru-RU" sz="1800" dirty="0"/>
              <a:t>. Еще в конце средних веков жители европейских стран начали украшать </a:t>
            </a:r>
            <a:r>
              <a:rPr lang="ru-RU" sz="1800" dirty="0" smtClean="0"/>
              <a:t>свои </a:t>
            </a:r>
            <a:r>
              <a:rPr lang="ru-RU" sz="1800" dirty="0"/>
              <a:t>дома к Новому году. </a:t>
            </a:r>
            <a:endParaRPr lang="ru-RU" sz="1800" dirty="0" smtClean="0"/>
          </a:p>
          <a:p>
            <a:r>
              <a:rPr lang="ru-RU" sz="1800" dirty="0"/>
              <a:t>. По-настоящему модным стало наряжать деревья  </a:t>
            </a:r>
            <a:r>
              <a:rPr lang="ru-RU" sz="1800" dirty="0" smtClean="0"/>
              <a:t>еще  400  лет  назад. </a:t>
            </a:r>
            <a:r>
              <a:rPr lang="ru-RU" sz="1800" dirty="0" smtClean="0"/>
              <a:t>П</a:t>
            </a:r>
            <a:r>
              <a:rPr lang="ru-RU" sz="1800" dirty="0" smtClean="0"/>
              <a:t>равила </a:t>
            </a:r>
            <a:r>
              <a:rPr lang="ru-RU" sz="1800" dirty="0"/>
              <a:t>украшения «рождественского» дерева не изменились и по сей день. «Вифлеемская звезда» на макушке, «яблоки» - сегодня это </a:t>
            </a:r>
            <a:r>
              <a:rPr lang="ru-RU" sz="1800" dirty="0" smtClean="0"/>
              <a:t>шары, горящие </a:t>
            </a:r>
            <a:r>
              <a:rPr lang="ru-RU" sz="1800" dirty="0"/>
              <a:t>свечи </a:t>
            </a:r>
            <a:r>
              <a:rPr lang="ru-RU" sz="1800" dirty="0" smtClean="0"/>
              <a:t>- сегодня </a:t>
            </a:r>
            <a:r>
              <a:rPr lang="ru-RU" sz="1800" dirty="0"/>
              <a:t>это всевозможные </a:t>
            </a:r>
            <a:r>
              <a:rPr lang="ru-RU" sz="1800" dirty="0" smtClean="0"/>
              <a:t>электрические гирлянды. </a:t>
            </a:r>
            <a:endParaRPr lang="ru-RU" sz="1800" dirty="0" smtClean="0"/>
          </a:p>
          <a:p>
            <a:r>
              <a:rPr lang="ru-RU" sz="1800" dirty="0" smtClean="0"/>
              <a:t>Прошли долгие годы, и </a:t>
            </a:r>
            <a:r>
              <a:rPr lang="ru-RU" sz="1800" dirty="0"/>
              <a:t>елочные украшения становятся более нарядными: бумажные цветы, позолоченные еловые шишки и пустые яичные скорлупки, а еще – фигурки из чеканной латуни – феи, ангелы </a:t>
            </a:r>
            <a:r>
              <a:rPr lang="ru-RU" sz="1800" dirty="0" smtClean="0"/>
              <a:t>.</a:t>
            </a:r>
            <a:endParaRPr lang="ru-RU" sz="1800" dirty="0"/>
          </a:p>
          <a:p>
            <a:r>
              <a:rPr lang="ru-RU" sz="1800" dirty="0"/>
              <a:t>Серебряные звездочки, цветы, а также мишура появились </a:t>
            </a:r>
            <a:r>
              <a:rPr lang="ru-RU" sz="1800" dirty="0" smtClean="0"/>
              <a:t>200  лет  назад, </a:t>
            </a:r>
            <a:r>
              <a:rPr lang="ru-RU" sz="1800" dirty="0"/>
              <a:t>в городке Лауш в Тюрингии были изготовлены первые елочные шары. Их делали из цветного или прозрачного стекла, покрывали изнутри слоем свинца, а снаружи украшали блестками. С каждым годом придумывались все новые виды «дизайна</a:t>
            </a:r>
            <a:r>
              <a:rPr lang="ru-RU" sz="1800" dirty="0" smtClean="0"/>
              <a:t>» елочных игрушек. </a:t>
            </a:r>
            <a:endParaRPr lang="ru-RU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1353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785794"/>
            <a:ext cx="5572164" cy="5857916"/>
          </a:xfrm>
          <a:prstGeom prst="rect">
            <a:avLst/>
          </a:prstGeom>
          <a:scene3d>
            <a:camera prst="orthographicFront"/>
            <a:lightRig rig="threePt" dir="t">
              <a:rot lat="0" lon="0" rev="1800000"/>
            </a:lightRig>
          </a:scene3d>
          <a:sp3d contourW="12700">
            <a:bevelB w="165100" prst="coolSlant"/>
            <a:contourClr>
              <a:schemeClr val="bg2">
                <a:lumMod val="25000"/>
              </a:schemeClr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Традиции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ru-RU" sz="1800" dirty="0"/>
              <a:t>В России, как известно, обычай встречать Новый год в ночь с 31 декабря на 1 января ввел Петр </a:t>
            </a:r>
            <a:r>
              <a:rPr lang="ru-RU" sz="1800" dirty="0" smtClean="0"/>
              <a:t>Первый. Он </a:t>
            </a:r>
            <a:r>
              <a:rPr lang="ru-RU" sz="1800" dirty="0"/>
              <a:t>же повелел, чтобы именно ель стала главным новогодним деревом. </a:t>
            </a:r>
            <a:endParaRPr lang="ru-RU" sz="1800" dirty="0" smtClean="0"/>
          </a:p>
          <a:p>
            <a:r>
              <a:rPr lang="ru-RU" sz="1800" dirty="0" smtClean="0"/>
              <a:t>П</a:t>
            </a:r>
            <a:r>
              <a:rPr lang="ru-RU" sz="1800" dirty="0" smtClean="0"/>
              <a:t>о-настоящему </a:t>
            </a:r>
            <a:r>
              <a:rPr lang="ru-RU" sz="1800" dirty="0"/>
              <a:t>обычай наряжать елку и делать это именно к Рождеству, которое праздновалось 25 декабря и было главным праздником </a:t>
            </a:r>
            <a:r>
              <a:rPr lang="ru-RU" sz="1800" dirty="0" smtClean="0"/>
              <a:t>,а </a:t>
            </a:r>
            <a:r>
              <a:rPr lang="ru-RU" sz="1800" dirty="0"/>
              <a:t>Новый год был просто </a:t>
            </a:r>
            <a:r>
              <a:rPr lang="ru-RU" sz="1800" dirty="0" smtClean="0"/>
              <a:t>продолжением, </a:t>
            </a:r>
            <a:r>
              <a:rPr lang="ru-RU" sz="1800" dirty="0"/>
              <a:t>пришел в Россию при Николае Первом. Его супруга, императрица Александра Федоровна, </a:t>
            </a:r>
            <a:r>
              <a:rPr lang="ru-RU" sz="1800" dirty="0" smtClean="0"/>
              <a:t>родилась она в </a:t>
            </a:r>
            <a:r>
              <a:rPr lang="ru-RU" sz="1800" dirty="0" smtClean="0"/>
              <a:t>Пруссии и оттуда принесла </a:t>
            </a:r>
            <a:r>
              <a:rPr lang="ru-RU" sz="1800" dirty="0"/>
              <a:t>в Россию обычай украшать жилище елочкой с горящими свечами. Эта традиция, а еще обычай дарить на Рождество подарки, раскладывая их под елкой или вешая прямо на ветки, очень скоро завоевали популярность сначала среди придворных, потому по всему Петербургу, а затем и по всей России. </a:t>
            </a:r>
            <a:endParaRPr lang="ru-RU" sz="1800" dirty="0" smtClean="0"/>
          </a:p>
          <a:p>
            <a:r>
              <a:rPr lang="ru-RU" sz="1800" dirty="0" smtClean="0"/>
              <a:t>Сейчас Рождество мы празднуем 7 января.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274638"/>
            <a:ext cx="2471726" cy="25828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Такими украшения были 100 лет назад</a:t>
            </a:r>
            <a:endParaRPr lang="ru-RU" sz="2400" dirty="0"/>
          </a:p>
        </p:txBody>
      </p:sp>
      <p:pic>
        <p:nvPicPr>
          <p:cNvPr id="4" name="Содержимое 3" descr="8sdnl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5357850" cy="4697427"/>
          </a:xfr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1241660_f_11013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7072362" cy="5591175"/>
          </a:xfrm>
          <a:prstGeom prst="rect">
            <a:avLst/>
          </a:prstGeom>
          <a:scene3d>
            <a:camera prst="orthographicFront"/>
            <a:lightRig rig="threePt" dir="t"/>
          </a:scene3d>
          <a:sp3d extrusionH="19050" contourW="12700">
            <a:bevelT w="139700" prst="cross"/>
            <a:contourClr>
              <a:schemeClr val="accent3">
                <a:lumMod val="50000"/>
              </a:schemeClr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7858180" cy="5715000"/>
          </a:xfrm>
          <a:prstGeom prst="rect">
            <a:avLst/>
          </a:prstGeom>
          <a:scene3d>
            <a:camera prst="orthographicFront"/>
            <a:lightRig rig="threePt" dir="t">
              <a:rot lat="0" lon="0" rev="2400000"/>
            </a:lightRig>
          </a:scene3d>
          <a:sp3d contourW="12700">
            <a:bevelT w="139700" h="127000" prst="cross"/>
            <a:contourClr>
              <a:schemeClr val="bg1">
                <a:lumMod val="50000"/>
              </a:schemeClr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634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2"/>
            <a:ext cx="7358114" cy="5500726"/>
          </a:xfrm>
          <a:prstGeom prst="rect">
            <a:avLst/>
          </a:prstGeom>
          <a:scene3d>
            <a:camera prst="orthographicFront"/>
            <a:lightRig rig="morning" dir="t">
              <a:rot lat="0" lon="0" rev="2400000"/>
            </a:lightRig>
          </a:scene3d>
          <a:sp3d contourW="12700">
            <a:bevelT w="139700" prst="cross"/>
            <a:contourClr>
              <a:schemeClr val="tx1">
                <a:lumMod val="95000"/>
                <a:lumOff val="5000"/>
              </a:schemeClr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год.игруш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7620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вогод.игрушк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7072362" cy="5643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</TotalTime>
  <Words>650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История ёлочной игрушки</vt:lpstr>
      <vt:lpstr>История</vt:lpstr>
      <vt:lpstr>Традиции</vt:lpstr>
      <vt:lpstr>Такими украшения были 100 лет назад</vt:lpstr>
      <vt:lpstr>Слайд 5</vt:lpstr>
      <vt:lpstr>Слайд 6</vt:lpstr>
      <vt:lpstr>Слайд 7</vt:lpstr>
      <vt:lpstr>Слайд 8</vt:lpstr>
      <vt:lpstr>Слайд 9</vt:lpstr>
      <vt:lpstr>История</vt:lpstr>
      <vt:lpstr>Слайд 11</vt:lpstr>
      <vt:lpstr>История</vt:lpstr>
      <vt:lpstr>Слайд 13</vt:lpstr>
      <vt:lpstr>Слайд 14</vt:lpstr>
      <vt:lpstr>Слайд 15</vt:lpstr>
      <vt:lpstr>История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ёлочной игрушки</dc:title>
  <dc:creator>Наталья</dc:creator>
  <cp:lastModifiedBy>Наталья</cp:lastModifiedBy>
  <cp:revision>14</cp:revision>
  <dcterms:created xsi:type="dcterms:W3CDTF">2011-12-16T21:30:38Z</dcterms:created>
  <dcterms:modified xsi:type="dcterms:W3CDTF">2013-03-31T19:06:32Z</dcterms:modified>
</cp:coreProperties>
</file>