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EBF6"/>
    <a:srgbClr val="CCFFCC"/>
    <a:srgbClr val="FFFFCC"/>
    <a:srgbClr val="FFFFFF"/>
    <a:srgbClr val="008000"/>
    <a:srgbClr val="660066"/>
    <a:srgbClr val="8A00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9" autoAdjust="0"/>
    <p:restoredTop sz="94660"/>
  </p:normalViewPr>
  <p:slideViewPr>
    <p:cSldViewPr>
      <p:cViewPr varScale="1">
        <p:scale>
          <a:sx n="44" d="100"/>
          <a:sy n="44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DD8A7F-276B-4050-8E44-3111262DA64D}" type="datetimeFigureOut">
              <a:rPr lang="ru-RU"/>
              <a:pPr>
                <a:defRPr/>
              </a:pPr>
              <a:t>27.05.2012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3A6D23-0010-4240-BB0F-DF6EEE04D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E754A-9B44-4CEB-B461-3BB8932769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54B37-7D2C-4630-9255-F908DC504BC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7A505F-053D-41B5-8C6F-711B965707D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30B738-9576-4071-9262-FE6714E63AA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868B24-9531-49E1-8849-9A21726BE93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08ABC-532E-40C1-A332-245F5C8F016D}" type="datetimeFigureOut">
              <a:rPr lang="ru-RU"/>
              <a:pPr>
                <a:defRPr/>
              </a:pPr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A490-14DD-47D8-A1B6-CB66BE86C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C15E5-67B1-4A91-AF9D-1460630BB0B5}" type="datetimeFigureOut">
              <a:rPr lang="ru-RU"/>
              <a:pPr>
                <a:defRPr/>
              </a:pPr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22E4-798C-4A6B-895B-8CB964734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734F-E4BE-4D88-B0D6-D89C23778E85}" type="datetimeFigureOut">
              <a:rPr lang="ru-RU"/>
              <a:pPr>
                <a:defRPr/>
              </a:pPr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FA0C-0BA9-463E-B061-AD6D1855A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A397C-D1C7-4C0E-9F1D-406E8EFA8C7F}" type="datetimeFigureOut">
              <a:rPr lang="ru-RU"/>
              <a:pPr>
                <a:defRPr/>
              </a:pPr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3EF5-5F4B-46A7-9FD0-B32B0ACE8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D44E-C008-46FD-AEBF-E4A8DA237EAD}" type="datetimeFigureOut">
              <a:rPr lang="ru-RU"/>
              <a:pPr>
                <a:defRPr/>
              </a:pPr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A3ED4-A7A9-40CE-A40B-ABEF12E61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EA179-CB5B-4863-84D5-46E2A72285EF}" type="datetimeFigureOut">
              <a:rPr lang="ru-RU"/>
              <a:pPr>
                <a:defRPr/>
              </a:pPr>
              <a:t>27.05.2012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0B27-F4D2-4E2B-A88A-4BCCCA204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8C0FF-A081-46D6-A868-B5CE01E256C7}" type="datetimeFigureOut">
              <a:rPr lang="ru-RU"/>
              <a:pPr>
                <a:defRPr/>
              </a:pPr>
              <a:t>27.05.2012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423F-C905-4D07-B424-1B5949AC1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D032-E75C-4FB3-8C08-DB5CEF395F77}" type="datetimeFigureOut">
              <a:rPr lang="ru-RU"/>
              <a:pPr>
                <a:defRPr/>
              </a:pPr>
              <a:t>27.05.2012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81CA-B382-4745-A44B-9655E235D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35442-DA13-47BF-8AB5-A1E22F9DD9D1}" type="datetimeFigureOut">
              <a:rPr lang="ru-RU"/>
              <a:pPr>
                <a:defRPr/>
              </a:pPr>
              <a:t>27.05.2012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51F8-D383-4269-B7E3-94365E698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146D7-5567-48AA-8C9C-1AD6067FE4D2}" type="datetimeFigureOut">
              <a:rPr lang="ru-RU"/>
              <a:pPr>
                <a:defRPr/>
              </a:pPr>
              <a:t>27.05.2012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D1892-005C-45D1-A1B6-215FF8874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072A-787C-4C46-AE16-C61839BE6FE0}" type="datetimeFigureOut">
              <a:rPr lang="ru-RU"/>
              <a:pPr>
                <a:defRPr/>
              </a:pPr>
              <a:t>27.05.2012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803D-FE97-42D4-9670-D2EAC79A4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CEC5F1-1D33-4172-855E-49B757DA8125}" type="datetimeFigureOut">
              <a:rPr lang="ru-RU"/>
              <a:pPr>
                <a:defRPr/>
              </a:pPr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FFB0A6-05E0-4A02-B3FA-2ED9329C0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http://images.yandex.ru/yandsearch?text=%D0%BE%D1%82%D1%80%D0%B8%D1%81%D0%BE%D0%B2%D0%BA%D0%B8%20%D0%BD%D0%B0%20%D0%BF%D1%80%D0%BE%D0%B7%D1%80%D0%B0%D1%87%D0%BD%D0%BE%D0%BC%20%D1%84%D0%BE%D0%BD%D0%B5&amp;p=254&amp;img_url=www.0lik.ru%2Fuploads%2Fposts%2F1192116825_0lik.ru_mouses3.jpg&amp;rpt=simage" TargetMode="Externa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E%D1%82%D1%80%D0%B8%D1%81%D0%BE%D0%B2%D0%BA%D0%B8%20%D0%BD%D0%B0%20%D0%BF%D1%80%D0%BE%D0%B7%D1%80%D0%B0%D1%87%D0%BD%D0%BE%D0%BC%20%D1%84%D0%BE%D0%BD%D0%B5&amp;p=86&amp;img_url=img1.liveinternet.ru%2Fimages%2Fattach%2Fc%2F2%2F68%2F200%2F68200455_11.png&amp;rpt=simage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images.yandex.ru/yandsearch?text=%D0%BE%D1%82%D1%80%D0%B8%D1%81%D0%BE%D0%B2%D0%BA%D0%B8%20%D0%BD%D0%B0%20%D0%BF%D1%80%D0%BE%D0%B7%D1%80%D0%B0%D1%87%D0%BD%D0%BE%D0%BC%20%D1%84%D0%BE%D0%BD%D0%B5&amp;rpt=simage&amp;img_url=img1.liveinternet.ru%2Fimages%2Fattach%2Fc%2F2%2F69%2F490%2F69490747_04.png&amp;p=15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F:\рамки\Ramochky.narod.ru32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4"/>
          <p:cNvSpPr>
            <a:spLocks noGrp="1"/>
          </p:cNvSpPr>
          <p:nvPr>
            <p:ph type="title"/>
          </p:nvPr>
        </p:nvSpPr>
        <p:spPr>
          <a:xfrm>
            <a:off x="2357438" y="1785938"/>
            <a:ext cx="4572000" cy="1857375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Считалки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143500" y="5643563"/>
            <a:ext cx="3500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Monotype Corsiva" pitchFamily="66" charset="0"/>
              </a:rPr>
              <a:t>Презентацию выполнила воспитатель </a:t>
            </a:r>
            <a:endParaRPr lang="ru-RU" sz="900"/>
          </a:p>
          <a:p>
            <a:pPr eaLnBrk="0" hangingPunct="0"/>
            <a:r>
              <a:rPr lang="ru-RU" sz="1600">
                <a:latin typeface="Monotype Corsiva" pitchFamily="66" charset="0"/>
              </a:rPr>
              <a:t>2 квалификационной категории</a:t>
            </a:r>
            <a:endParaRPr lang="ru-RU" sz="900"/>
          </a:p>
          <a:p>
            <a:pPr eaLnBrk="0" hangingPunct="0"/>
            <a:r>
              <a:rPr lang="ru-RU" sz="1600" i="1">
                <a:latin typeface="Times New Roman" pitchFamily="18" charset="0"/>
              </a:rPr>
              <a:t>Чумакова Валентина Дмитриевна</a:t>
            </a:r>
            <a:endParaRPr lang="ru-RU" i="1"/>
          </a:p>
        </p:txBody>
      </p:sp>
      <p:pic>
        <p:nvPicPr>
          <p:cNvPr id="2053" name="Рисунок 1" descr="C:\TEMP\Rar$DI10.432\Улитка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25" y="4643438"/>
            <a:ext cx="142875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F:\картинки из мультфильмов\multik89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15188" y="2928938"/>
            <a:ext cx="1576387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:\рамки\Ramochky.narod.ru32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F:\рамки\Ramochky.narod.ru185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13" y="928688"/>
            <a:ext cx="178593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500313" y="1465263"/>
            <a:ext cx="414337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8A0000"/>
                </a:solidFill>
                <a:latin typeface="Monotype Corsiva" pitchFamily="66" charset="0"/>
              </a:rPr>
              <a:t>На золотом крыльце сидели</a:t>
            </a:r>
            <a:br>
              <a:rPr lang="ru-RU" sz="2800" b="1">
                <a:solidFill>
                  <a:srgbClr val="8A000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8A0000"/>
                </a:solidFill>
                <a:latin typeface="Monotype Corsiva" pitchFamily="66" charset="0"/>
              </a:rPr>
              <a:t>Царь, царевич,</a:t>
            </a:r>
            <a:br>
              <a:rPr lang="ru-RU" sz="2800" b="1">
                <a:solidFill>
                  <a:srgbClr val="8A000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8A0000"/>
                </a:solidFill>
                <a:latin typeface="Monotype Corsiva" pitchFamily="66" charset="0"/>
              </a:rPr>
              <a:t>Король, королевич,</a:t>
            </a:r>
            <a:br>
              <a:rPr lang="ru-RU" sz="2800" b="1">
                <a:solidFill>
                  <a:srgbClr val="8A000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8A0000"/>
                </a:solidFill>
                <a:latin typeface="Monotype Corsiva" pitchFamily="66" charset="0"/>
              </a:rPr>
              <a:t>Сапожник, портной.</a:t>
            </a:r>
            <a:br>
              <a:rPr lang="ru-RU" sz="2800" b="1">
                <a:solidFill>
                  <a:srgbClr val="8A000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8A0000"/>
                </a:solidFill>
                <a:latin typeface="Monotype Corsiva" pitchFamily="66" charset="0"/>
              </a:rPr>
              <a:t>Кто ты будешь такой?</a:t>
            </a:r>
            <a:br>
              <a:rPr lang="ru-RU" sz="2800" b="1">
                <a:solidFill>
                  <a:srgbClr val="8A000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8A0000"/>
                </a:solidFill>
                <a:latin typeface="Monotype Corsiva" pitchFamily="66" charset="0"/>
              </a:rPr>
              <a:t>Говори поскорей,</a:t>
            </a:r>
            <a:br>
              <a:rPr lang="ru-RU" sz="2800" b="1">
                <a:solidFill>
                  <a:srgbClr val="8A000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8A0000"/>
                </a:solidFill>
                <a:latin typeface="Monotype Corsiva" pitchFamily="66" charset="0"/>
              </a:rPr>
              <a:t>Не задерживай добрых </a:t>
            </a:r>
            <a:endParaRPr lang="ru-RU" sz="2800" b="1">
              <a:solidFill>
                <a:srgbClr val="8A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8A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честных людей</a:t>
            </a:r>
            <a:r>
              <a:rPr lang="ru-RU" sz="2800" b="1">
                <a:solidFill>
                  <a:srgbClr val="8A00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1269" name="Рисунок 96" descr="http://img-fotki.yandex.ru/get/4516/81939623.e/0_7ae56_d6248d1f_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63" y="1857375"/>
            <a:ext cx="1006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i?id=164915265-51-7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85875" y="456723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F:\рамки\Ramochky.narod.ru32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6438" y="3500438"/>
            <a:ext cx="28781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357438" y="1071563"/>
            <a:ext cx="485775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3200">
              <a:latin typeface="Calibri" pitchFamily="34" charset="0"/>
            </a:endParaRPr>
          </a:p>
          <a:p>
            <a:pPr eaLnBrk="0" hangingPunct="0"/>
            <a:r>
              <a:rPr lang="ru-RU" sz="280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 высокими горами</a:t>
            </a:r>
            <a:endParaRPr lang="ru-RU" sz="2400" b="1">
              <a:latin typeface="Arial Narrow" pitchFamily="34" charset="0"/>
            </a:endParaRPr>
          </a:p>
          <a:p>
            <a:pPr eaLnBrk="0" hangingPunct="0"/>
            <a:r>
              <a:rPr lang="ru-RU" sz="2400" b="1">
                <a:latin typeface="Arial Narrow" pitchFamily="34" charset="0"/>
                <a:cs typeface="Calibri" pitchFamily="34" charset="0"/>
              </a:rPr>
              <a:t>Стоит Мишка с пирогами.</a:t>
            </a:r>
            <a:endParaRPr lang="ru-RU" sz="2400" b="1">
              <a:latin typeface="Arial Narrow" pitchFamily="34" charset="0"/>
            </a:endParaRPr>
          </a:p>
          <a:p>
            <a:pPr eaLnBrk="0" hangingPunct="0"/>
            <a:r>
              <a:rPr lang="ru-RU" sz="2400" b="1">
                <a:latin typeface="Arial Narrow" pitchFamily="34" charset="0"/>
                <a:cs typeface="Calibri" pitchFamily="34" charset="0"/>
              </a:rPr>
              <a:t>Здравствуй, Мишенька-дружок,</a:t>
            </a:r>
            <a:endParaRPr lang="ru-RU" sz="2400" b="1">
              <a:latin typeface="Arial Narrow" pitchFamily="34" charset="0"/>
            </a:endParaRPr>
          </a:p>
          <a:p>
            <a:pPr eaLnBrk="0" hangingPunct="0"/>
            <a:r>
              <a:rPr lang="ru-RU" sz="2400" b="1">
                <a:latin typeface="Arial Narrow" pitchFamily="34" charset="0"/>
                <a:cs typeface="Calibri" pitchFamily="34" charset="0"/>
              </a:rPr>
              <a:t>Сколько стоит пирожок?</a:t>
            </a:r>
            <a:endParaRPr lang="ru-RU" sz="2400" b="1">
              <a:latin typeface="Arial Narrow" pitchFamily="34" charset="0"/>
            </a:endParaRPr>
          </a:p>
          <a:p>
            <a:pPr eaLnBrk="0" hangingPunct="0"/>
            <a:r>
              <a:rPr lang="ru-RU" sz="2400" b="1">
                <a:latin typeface="Arial Narrow" pitchFamily="34" charset="0"/>
                <a:cs typeface="Calibri" pitchFamily="34" charset="0"/>
              </a:rPr>
              <a:t>Пирожки не продаются,</a:t>
            </a:r>
            <a:endParaRPr lang="ru-RU" sz="2400" b="1">
              <a:latin typeface="Arial Narrow" pitchFamily="34" charset="0"/>
            </a:endParaRPr>
          </a:p>
          <a:p>
            <a:pPr eaLnBrk="0" hangingPunct="0"/>
            <a:r>
              <a:rPr lang="ru-RU" sz="2400" b="1">
                <a:latin typeface="Arial Narrow" pitchFamily="34" charset="0"/>
                <a:cs typeface="Calibri" pitchFamily="34" charset="0"/>
              </a:rPr>
              <a:t>Они сами в рот кладутся,</a:t>
            </a:r>
            <a:endParaRPr lang="ru-RU" sz="2400" b="1">
              <a:latin typeface="Arial Narrow" pitchFamily="34" charset="0"/>
            </a:endParaRPr>
          </a:p>
          <a:p>
            <a:pPr eaLnBrk="0" hangingPunct="0"/>
            <a:r>
              <a:rPr lang="ru-RU" sz="2400" b="1">
                <a:latin typeface="Arial Narrow" pitchFamily="34" charset="0"/>
                <a:cs typeface="Calibri" pitchFamily="34" charset="0"/>
              </a:rPr>
              <a:t>Но а тот, кто их возьмет,</a:t>
            </a:r>
            <a:endParaRPr lang="ru-RU" sz="2400" b="1">
              <a:latin typeface="Arial Narrow" pitchFamily="34" charset="0"/>
            </a:endParaRPr>
          </a:p>
          <a:p>
            <a:pPr eaLnBrk="0" hangingPunct="0"/>
            <a:r>
              <a:rPr lang="ru-RU" sz="2400" b="1">
                <a:latin typeface="Arial Narrow" pitchFamily="34" charset="0"/>
                <a:cs typeface="Calibri" pitchFamily="34" charset="0"/>
              </a:rPr>
              <a:t>Тот водить у нас пойдет</a:t>
            </a:r>
            <a:r>
              <a:rPr lang="ru-RU" sz="2400" b="1">
                <a:latin typeface="Calibri" pitchFamily="34" charset="0"/>
                <a:cs typeface="Calibri" pitchFamily="34" charset="0"/>
              </a:rPr>
              <a:t>.</a:t>
            </a:r>
            <a:endParaRPr lang="ru-RU" sz="2400" b="1">
              <a:latin typeface="Calibri" pitchFamily="34" charset="0"/>
            </a:endParaRPr>
          </a:p>
          <a:p>
            <a:pPr algn="ctr" eaLnBrk="0" hangingPunct="0"/>
            <a:endParaRPr lang="ru-RU" sz="3200">
              <a:latin typeface="Calibri" pitchFamily="34" charset="0"/>
            </a:endParaRPr>
          </a:p>
        </p:txBody>
      </p:sp>
      <p:pic>
        <p:nvPicPr>
          <p:cNvPr id="12293" name="Рисунок 1" descr="C:\TEMP\Rar$DI10.432\Улитка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38" y="4071938"/>
            <a:ext cx="25003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рамки\1250594614_futuru.ru.56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2000250" y="714375"/>
            <a:ext cx="6072188" cy="5500688"/>
          </a:xfrm>
          <a:solidFill>
            <a:schemeClr val="bg1"/>
          </a:solidFill>
          <a:ln w="50800">
            <a:solidFill>
              <a:srgbClr val="008000"/>
            </a:solidFill>
            <a:prstDash val="sysDot"/>
            <a:bevel/>
          </a:ln>
        </p:spPr>
        <p:txBody>
          <a:bodyPr/>
          <a:lstStyle/>
          <a:p>
            <a:r>
              <a:rPr lang="ru-RU" sz="3200" smtClean="0"/>
              <a:t>      </a:t>
            </a:r>
            <a:r>
              <a:rPr lang="ru-RU" sz="3200" smtClean="0">
                <a:solidFill>
                  <a:srgbClr val="008000"/>
                </a:solidFill>
                <a:cs typeface="Gautami" pitchFamily="34" charset="0"/>
              </a:rPr>
              <a:t>Я куплю себе дуду, </a:t>
            </a:r>
            <a:br>
              <a:rPr lang="ru-RU" sz="3200" smtClean="0">
                <a:solidFill>
                  <a:srgbClr val="008000"/>
                </a:solidFill>
                <a:cs typeface="Gautami" pitchFamily="34" charset="0"/>
              </a:rPr>
            </a:br>
            <a:r>
              <a:rPr lang="ru-RU" sz="3200" smtClean="0">
                <a:solidFill>
                  <a:srgbClr val="008000"/>
                </a:solidFill>
                <a:cs typeface="Gautami" pitchFamily="34" charset="0"/>
              </a:rPr>
              <a:t>     Я на улицу пойду.</a:t>
            </a:r>
            <a:br>
              <a:rPr lang="ru-RU" sz="3200" smtClean="0">
                <a:solidFill>
                  <a:srgbClr val="008000"/>
                </a:solidFill>
                <a:cs typeface="Gautami" pitchFamily="34" charset="0"/>
              </a:rPr>
            </a:br>
            <a:r>
              <a:rPr lang="ru-RU" sz="3200" smtClean="0">
                <a:solidFill>
                  <a:srgbClr val="008000"/>
                </a:solidFill>
                <a:cs typeface="Gautami" pitchFamily="34" charset="0"/>
              </a:rPr>
              <a:t>     Громче, дудочка, дуди!</a:t>
            </a:r>
            <a:br>
              <a:rPr lang="ru-RU" sz="3200" smtClean="0">
                <a:solidFill>
                  <a:srgbClr val="008000"/>
                </a:solidFill>
                <a:cs typeface="Gautami" pitchFamily="34" charset="0"/>
              </a:rPr>
            </a:br>
            <a:r>
              <a:rPr lang="ru-RU" sz="3200" smtClean="0">
                <a:solidFill>
                  <a:srgbClr val="008000"/>
                </a:solidFill>
                <a:cs typeface="Gautami" pitchFamily="34" charset="0"/>
              </a:rPr>
              <a:t>     Мы играем —</a:t>
            </a:r>
            <a:br>
              <a:rPr lang="ru-RU" sz="3200" smtClean="0">
                <a:solidFill>
                  <a:srgbClr val="008000"/>
                </a:solidFill>
                <a:cs typeface="Gautami" pitchFamily="34" charset="0"/>
              </a:rPr>
            </a:br>
            <a:r>
              <a:rPr lang="ru-RU" sz="3200" smtClean="0">
                <a:solidFill>
                  <a:srgbClr val="008000"/>
                </a:solidFill>
                <a:cs typeface="Gautami" pitchFamily="34" charset="0"/>
              </a:rPr>
              <a:t>     ты води!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endParaRPr lang="ru-RU" smtClean="0"/>
          </a:p>
        </p:txBody>
      </p:sp>
      <p:pic>
        <p:nvPicPr>
          <p:cNvPr id="13316" name="Рисунок 1" descr="C:\TEMP\Rar$DI13.534\ot_1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813" y="0"/>
            <a:ext cx="23637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44"/>
          <p:cNvPicPr>
            <a:picLocks noChangeAspect="1" noChangeArrowheads="1"/>
          </p:cNvPicPr>
          <p:nvPr/>
        </p:nvPicPr>
        <p:blipFill>
          <a:blip r:embed="rId4" cstate="screen"/>
          <a:srcRect l="9615" t="4523" b="9561"/>
          <a:stretch>
            <a:fillRect/>
          </a:stretch>
        </p:blipFill>
        <p:spPr bwMode="auto">
          <a:xfrm>
            <a:off x="6215063" y="3071813"/>
            <a:ext cx="29289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71688" y="3071813"/>
            <a:ext cx="178593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92" descr="http://img-fotki.yandex.ru/get/5307/81939623.e/0_7ae4e_60979336_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43813" y="1285875"/>
            <a:ext cx="1214437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F:\рамки\Ramochky.narod.ru32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J:\мама работа\картинки из мультфильмов\multik2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00" y="642938"/>
            <a:ext cx="20002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500313" y="1801813"/>
            <a:ext cx="421481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Катилось яблоко мимо сада,</a:t>
            </a:r>
            <a:endParaRPr lang="ru-RU" sz="3200" b="1">
              <a:solidFill>
                <a:srgbClr val="C00000"/>
              </a:solidFill>
              <a:latin typeface="Monotype Corsiva" pitchFamily="66" charset="0"/>
            </a:endParaRPr>
          </a:p>
          <a:p>
            <a:pPr eaLnBrk="0" hangingPunct="0"/>
            <a:r>
              <a:rPr 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Мимо сада, мимо града.</a:t>
            </a:r>
            <a:endParaRPr lang="ru-RU" sz="3200" b="1">
              <a:solidFill>
                <a:srgbClr val="C00000"/>
              </a:solidFill>
              <a:latin typeface="Monotype Corsiva" pitchFamily="66" charset="0"/>
            </a:endParaRPr>
          </a:p>
          <a:p>
            <a:pPr eaLnBrk="0" hangingPunct="0"/>
            <a:r>
              <a:rPr 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Кто поднимет, </a:t>
            </a:r>
            <a:endParaRPr lang="ru-RU" sz="3200" b="1">
              <a:solidFill>
                <a:srgbClr val="C00000"/>
              </a:solidFill>
              <a:latin typeface="Monotype Corsiva" pitchFamily="66" charset="0"/>
            </a:endParaRPr>
          </a:p>
          <a:p>
            <a:pPr eaLnBrk="0" hangingPunct="0"/>
            <a:r>
              <a:rPr 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Тот и выйдет</a:t>
            </a:r>
            <a:r>
              <a:rPr lang="ru-RU" sz="36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3600" b="1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4341" name="Picture 8" descr="J:\мама работа\картинки из мультфильмов\multik48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71938" y="4500563"/>
            <a:ext cx="19145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Подсолнух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3000" y="4286250"/>
            <a:ext cx="15859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F:\рамки\Ramochky.narod.ru32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857625" y="1500188"/>
            <a:ext cx="37147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cs typeface="Times New Roman" pitchFamily="18" charset="0"/>
              </a:rPr>
              <a:t>За морями, за горами,</a:t>
            </a:r>
            <a:endParaRPr lang="ru-RU" sz="2400" b="1"/>
          </a:p>
          <a:p>
            <a:pPr eaLnBrk="0" hangingPunct="0"/>
            <a:r>
              <a:rPr lang="ru-RU" sz="2400" b="1">
                <a:cs typeface="Times New Roman" pitchFamily="18" charset="0"/>
              </a:rPr>
              <a:t>За железными столбами</a:t>
            </a:r>
            <a:endParaRPr lang="ru-RU" sz="2400" b="1"/>
          </a:p>
          <a:p>
            <a:pPr eaLnBrk="0" hangingPunct="0"/>
            <a:r>
              <a:rPr lang="ru-RU" sz="2400" b="1">
                <a:cs typeface="Times New Roman" pitchFamily="18" charset="0"/>
              </a:rPr>
              <a:t>На пригорке теремок,</a:t>
            </a:r>
            <a:endParaRPr lang="ru-RU" sz="2400" b="1"/>
          </a:p>
          <a:p>
            <a:pPr eaLnBrk="0" hangingPunct="0"/>
            <a:r>
              <a:rPr lang="ru-RU" sz="2400" b="1">
                <a:cs typeface="Times New Roman" pitchFamily="18" charset="0"/>
              </a:rPr>
              <a:t>На дверях висит замок,</a:t>
            </a:r>
            <a:endParaRPr lang="ru-RU" sz="2400" b="1"/>
          </a:p>
          <a:p>
            <a:pPr eaLnBrk="0" hangingPunct="0"/>
            <a:r>
              <a:rPr lang="ru-RU" sz="2400" b="1">
                <a:cs typeface="Times New Roman" pitchFamily="18" charset="0"/>
              </a:rPr>
              <a:t>Ты за ключиком иди</a:t>
            </a:r>
          </a:p>
          <a:p>
            <a:pPr eaLnBrk="0" hangingPunct="0"/>
            <a:r>
              <a:rPr lang="ru-RU" sz="2400" b="1">
                <a:cs typeface="Times New Roman" pitchFamily="18" charset="0"/>
              </a:rPr>
              <a:t>И замочек отомкни</a:t>
            </a:r>
            <a:r>
              <a:rPr lang="ru-RU" sz="2400"/>
              <a:t> </a:t>
            </a:r>
          </a:p>
        </p:txBody>
      </p:sp>
      <p:pic>
        <p:nvPicPr>
          <p:cNvPr id="15364" name="Picture 5" descr="J:\мама работа\картинки из мультфильмов\multik5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50" y="2500313"/>
            <a:ext cx="21066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Воробей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29438" y="164306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F:\рамки\Ramochky.narod.ru32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428875" y="1500188"/>
            <a:ext cx="36433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Завтра с неба прилетит</a:t>
            </a:r>
            <a:br>
              <a:rPr lang="ru-RU" sz="2800" b="1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Синий-синий-синий кит,</a:t>
            </a:r>
            <a:br>
              <a:rPr lang="ru-RU" sz="2800" b="1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Если веришь, стой и жди,</a:t>
            </a:r>
            <a:br>
              <a:rPr lang="ru-RU" sz="2800" b="1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2800" b="1">
                <a:solidFill>
                  <a:srgbClr val="0070C0"/>
                </a:solidFill>
                <a:latin typeface="Arial Narrow" pitchFamily="34" charset="0"/>
              </a:rPr>
              <a:t>А не веришь — выходи!</a:t>
            </a:r>
          </a:p>
        </p:txBody>
      </p:sp>
      <p:pic>
        <p:nvPicPr>
          <p:cNvPr id="16388" name="Picture 7" descr="i?id=349874683-35-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37238" y="2643188"/>
            <a:ext cx="1849437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i?id=327309919-71-7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14500" y="4786313"/>
            <a:ext cx="14239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642938" y="534988"/>
            <a:ext cx="55721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Используемые материалы:</a:t>
            </a: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1.Интернет-ресурсы. Спасибо всем авторам за рамочки и отрисовки!</a:t>
            </a: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2.Считалки: А.К.Бондаренко. «Словесные игры в детском саду». Просвещение. 1974г.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мки\1250594614_futuru.ru.56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500" y="500063"/>
            <a:ext cx="8001000" cy="5857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71563" y="1982788"/>
            <a:ext cx="39290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Вышли мышки как-то раз</a:t>
            </a: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Поглядеть, который час</a:t>
            </a:r>
            <a:endParaRPr lang="ru-RU" sz="2800" b="1">
              <a:solidFill>
                <a:srgbClr val="C00000"/>
              </a:solidFill>
              <a:latin typeface="Arial Narrow" pitchFamily="34" charset="0"/>
            </a:endParaRP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Раз, два, три, четыре — </a:t>
            </a:r>
            <a:endParaRPr lang="ru-RU" sz="2800" b="1">
              <a:solidFill>
                <a:srgbClr val="C00000"/>
              </a:solidFill>
              <a:latin typeface="Arial Narrow" pitchFamily="34" charset="0"/>
            </a:endParaRP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Мышки дернули за гири.</a:t>
            </a:r>
            <a:endParaRPr lang="ru-RU" sz="2800" b="1">
              <a:solidFill>
                <a:srgbClr val="C00000"/>
              </a:solidFill>
              <a:latin typeface="Arial Narrow" pitchFamily="34" charset="0"/>
            </a:endParaRP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Вдруг раздался страшный звон, </a:t>
            </a:r>
            <a:endParaRPr lang="ru-RU" sz="2800" b="1">
              <a:solidFill>
                <a:srgbClr val="C00000"/>
              </a:solidFill>
              <a:latin typeface="Arial Narrow" pitchFamily="34" charset="0"/>
            </a:endParaRP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Убежали мышки вон.</a:t>
            </a:r>
            <a:endParaRPr lang="ru-RU" sz="2800" b="1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077" name="Picture 6" descr="F:\картинки из мультфильмов\multik14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85784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88" y="3429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F:\картинки из мультфильмов\multik87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72313" y="0"/>
            <a:ext cx="13557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F:\рамки\Ramochky.narod.ru32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F:\картинки из мультфильмов\multik8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75" y="4714875"/>
            <a:ext cx="1714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F:\картинки из мультфильмов\multik89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86625" y="4429125"/>
            <a:ext cx="15001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6"/>
          <p:cNvSpPr>
            <a:spLocks noChangeArrowheads="1"/>
          </p:cNvSpPr>
          <p:nvPr/>
        </p:nvSpPr>
        <p:spPr bwMode="auto">
          <a:xfrm>
            <a:off x="2286000" y="1643063"/>
            <a:ext cx="56435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984807"/>
                </a:solidFill>
                <a:latin typeface="Arial Narrow" pitchFamily="34" charset="0"/>
                <a:cs typeface="Times New Roman" pitchFamily="18" charset="0"/>
              </a:rPr>
              <a:t>«Тили-тели», — птички пели.</a:t>
            </a:r>
          </a:p>
          <a:p>
            <a:pPr algn="ctr" eaLnBrk="0" hangingPunct="0"/>
            <a:r>
              <a:rPr lang="ru-RU" sz="3200" b="1" i="1">
                <a:solidFill>
                  <a:srgbClr val="984807"/>
                </a:solidFill>
                <a:latin typeface="Arial Narrow" pitchFamily="34" charset="0"/>
                <a:cs typeface="Times New Roman" pitchFamily="18" charset="0"/>
              </a:rPr>
              <a:t> Взвились, к лесу полетели. </a:t>
            </a:r>
            <a:endParaRPr lang="ru-RU" sz="3200" b="1" i="1">
              <a:solidFill>
                <a:srgbClr val="984807"/>
              </a:solidFill>
              <a:latin typeface="Arial Narrow" pitchFamily="34" charset="0"/>
            </a:endParaRPr>
          </a:p>
          <a:p>
            <a:pPr algn="ctr" eaLnBrk="0" hangingPunct="0"/>
            <a:r>
              <a:rPr lang="ru-RU" sz="3200" b="1" i="1">
                <a:solidFill>
                  <a:srgbClr val="984807"/>
                </a:solidFill>
                <a:latin typeface="Arial Narrow" pitchFamily="34" charset="0"/>
                <a:cs typeface="Times New Roman" pitchFamily="18" charset="0"/>
              </a:rPr>
              <a:t>Стали птички гнезда вить. </a:t>
            </a:r>
            <a:endParaRPr lang="ru-RU" sz="3200" b="1" i="1">
              <a:solidFill>
                <a:srgbClr val="984807"/>
              </a:solidFill>
              <a:latin typeface="Arial Narrow" pitchFamily="34" charset="0"/>
            </a:endParaRPr>
          </a:p>
          <a:p>
            <a:pPr algn="ctr" eaLnBrk="0" hangingPunct="0"/>
            <a:r>
              <a:rPr lang="ru-RU" sz="3200" b="1" i="1">
                <a:solidFill>
                  <a:srgbClr val="984807"/>
                </a:solidFill>
                <a:latin typeface="Arial Narrow" pitchFamily="34" charset="0"/>
                <a:cs typeface="Times New Roman" pitchFamily="18" charset="0"/>
              </a:rPr>
              <a:t>Кто не вьет, тому водить.</a:t>
            </a:r>
            <a:endParaRPr lang="ru-RU" sz="3200" b="1" i="1">
              <a:solidFill>
                <a:srgbClr val="984807"/>
              </a:solidFill>
              <a:latin typeface="Arial Narrow" pitchFamily="34" charset="0"/>
            </a:endParaRP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00250" y="371475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1" descr="C:\TEMP\Rar$DI13.534\ot_17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207168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F:\рамки\Ramochky.narod.ru32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43063" y="3429000"/>
            <a:ext cx="24939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7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0688" y="1214438"/>
            <a:ext cx="2879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2143125" y="1103313"/>
            <a:ext cx="52863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ea typeface="Calibri" pitchFamily="34" charset="0"/>
                <a:cs typeface="Times New Roman" pitchFamily="18" charset="0"/>
              </a:rPr>
              <a:t/>
            </a:r>
            <a:br>
              <a:rPr lang="ru-RU" sz="2400">
                <a:ea typeface="Calibri" pitchFamily="34" charset="0"/>
                <a:cs typeface="Times New Roman" pitchFamily="18" charset="0"/>
              </a:rPr>
            </a:br>
            <a:r>
              <a:rPr lang="ru-RU" sz="2000" b="1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Шалуны-балуны,</a:t>
            </a:r>
            <a:br>
              <a:rPr lang="ru-RU" sz="2000" b="1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000" b="1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Выбегайте во дворы,</a:t>
            </a:r>
            <a:br>
              <a:rPr lang="ru-RU" sz="2000" b="1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000" b="1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Становитесь-ка играть,</a:t>
            </a:r>
            <a:br>
              <a:rPr lang="ru-RU" sz="2000" b="1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000" b="1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Воеводу выбирать.</a:t>
            </a:r>
            <a:br>
              <a:rPr lang="ru-RU" sz="2000" b="1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000" b="1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Воевода из народа,</a:t>
            </a:r>
            <a:br>
              <a:rPr lang="ru-RU" sz="2000" b="1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000" b="1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Выходи из хоровода.</a:t>
            </a:r>
            <a:br>
              <a:rPr lang="ru-RU" sz="2000" b="1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000" b="1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А ты, добрый молодец,</a:t>
            </a:r>
          </a:p>
          <a:p>
            <a:pPr eaLnBrk="0" hangingPunct="0"/>
            <a:r>
              <a:rPr lang="ru-RU" sz="2000" b="1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Становись в самый конец</a:t>
            </a:r>
            <a:r>
              <a:rPr lang="ru-RU" sz="200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F:\рамки\Ramochky.narod.ru32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46"/>
          <p:cNvPicPr>
            <a:picLocks noChangeAspect="1" noChangeArrowheads="1"/>
          </p:cNvPicPr>
          <p:nvPr/>
        </p:nvPicPr>
        <p:blipFill>
          <a:blip r:embed="rId4" cstate="screen"/>
          <a:srcRect t="8768" b="14932"/>
          <a:stretch>
            <a:fillRect/>
          </a:stretch>
        </p:blipFill>
        <p:spPr bwMode="auto">
          <a:xfrm>
            <a:off x="2786063" y="3714750"/>
            <a:ext cx="5357812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17"/>
          <p:cNvSpPr>
            <a:spLocks noChangeArrowheads="1"/>
          </p:cNvSpPr>
          <p:nvPr/>
        </p:nvSpPr>
        <p:spPr bwMode="auto">
          <a:xfrm>
            <a:off x="2357438" y="1285875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8000"/>
                </a:solidFill>
                <a:latin typeface="Monotype Corsiva" pitchFamily="66" charset="0"/>
              </a:rPr>
              <a:t>Серый зайка</a:t>
            </a:r>
          </a:p>
          <a:p>
            <a:pPr algn="ctr"/>
            <a:r>
              <a:rPr lang="ru-RU" sz="3600" b="1">
                <a:solidFill>
                  <a:srgbClr val="008000"/>
                </a:solidFill>
                <a:latin typeface="Monotype Corsiva" pitchFamily="66" charset="0"/>
              </a:rPr>
              <a:t> Вырвал травку,</a:t>
            </a:r>
          </a:p>
          <a:p>
            <a:pPr algn="ctr"/>
            <a:r>
              <a:rPr lang="ru-RU" sz="3600" b="1">
                <a:solidFill>
                  <a:srgbClr val="008000"/>
                </a:solidFill>
                <a:latin typeface="Monotype Corsiva" pitchFamily="66" charset="0"/>
              </a:rPr>
              <a:t> Положил  ее на лавку.</a:t>
            </a:r>
          </a:p>
          <a:p>
            <a:pPr algn="ctr"/>
            <a:r>
              <a:rPr lang="ru-RU" sz="3600" b="1">
                <a:solidFill>
                  <a:srgbClr val="008000"/>
                </a:solidFill>
                <a:latin typeface="Monotype Corsiva" pitchFamily="66" charset="0"/>
              </a:rPr>
              <a:t> Кто травку возьмет,</a:t>
            </a:r>
          </a:p>
          <a:p>
            <a:pPr algn="ctr"/>
            <a:r>
              <a:rPr lang="ru-RU" sz="3600" b="1">
                <a:solidFill>
                  <a:srgbClr val="008000"/>
                </a:solidFill>
                <a:latin typeface="Monotype Corsiva" pitchFamily="66" charset="0"/>
              </a:rPr>
              <a:t> Тот и вон пойдет.</a:t>
            </a:r>
          </a:p>
        </p:txBody>
      </p:sp>
      <p:pic>
        <p:nvPicPr>
          <p:cNvPr id="6149" name="Рисунок 20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43063" y="4643438"/>
            <a:ext cx="135572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img13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83450" y="3214688"/>
            <a:ext cx="148748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F:\рамки\Ramochky.narod.ru32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lovelyanimals09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0188" y="3857625"/>
            <a:ext cx="27146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2714625" y="777875"/>
            <a:ext cx="5357813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800"/>
          </a:p>
          <a:p>
            <a:r>
              <a:rPr lang="ru-RU" sz="2800">
                <a:solidFill>
                  <a:srgbClr val="C00000"/>
                </a:solidFill>
              </a:rPr>
              <a:t>Раз, два, три, четыре, пять —</a:t>
            </a:r>
          </a:p>
          <a:p>
            <a:pPr eaLnBrk="0" hangingPunct="0"/>
            <a:r>
              <a:rPr lang="ru-RU" sz="2800">
                <a:solidFill>
                  <a:srgbClr val="C00000"/>
                </a:solidFill>
              </a:rPr>
              <a:t> Коля (Люся) будет начинать.</a:t>
            </a:r>
          </a:p>
          <a:p>
            <a:pPr eaLnBrk="0" hangingPunct="0"/>
            <a:r>
              <a:rPr lang="ru-RU" sz="2800">
                <a:solidFill>
                  <a:srgbClr val="C00000"/>
                </a:solidFill>
              </a:rPr>
              <a:t> Пчелы в поле полетели, </a:t>
            </a:r>
          </a:p>
          <a:p>
            <a:pPr eaLnBrk="0" hangingPunct="0"/>
            <a:r>
              <a:rPr lang="ru-RU" sz="2800">
                <a:solidFill>
                  <a:srgbClr val="C00000"/>
                </a:solidFill>
              </a:rPr>
              <a:t>Зажужжали, загудели.</a:t>
            </a:r>
          </a:p>
          <a:p>
            <a:pPr eaLnBrk="0" hangingPunct="0"/>
            <a:r>
              <a:rPr lang="ru-RU" sz="2800">
                <a:solidFill>
                  <a:srgbClr val="C00000"/>
                </a:solidFill>
              </a:rPr>
              <a:t> Сели пчелы на цветы.</a:t>
            </a:r>
          </a:p>
          <a:p>
            <a:pPr eaLnBrk="0" hangingPunct="0"/>
            <a:r>
              <a:rPr lang="ru-RU" sz="2800">
                <a:solidFill>
                  <a:srgbClr val="C00000"/>
                </a:solidFill>
              </a:rPr>
              <a:t> Мы играем — водишь ты</a:t>
            </a:r>
          </a:p>
        </p:txBody>
      </p:sp>
      <p:pic>
        <p:nvPicPr>
          <p:cNvPr id="7173" name="Рисунок 98" descr="http://img-fotki.yandex.ru/get/5112/81939623.e/0_7ae59_ee471c4d_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0700" y="2428875"/>
            <a:ext cx="12080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F:\рамки\Ramochky.narod.ru32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1071546"/>
            <a:ext cx="6485297" cy="46132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28875" y="1200150"/>
            <a:ext cx="5715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3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Плыл по морю чемодан, </a:t>
            </a:r>
          </a:p>
          <a:p>
            <a:pPr eaLnBrk="0" hangingPunct="0"/>
            <a:r>
              <a:rPr lang="ru-RU" sz="28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В чемодане был диван, </a:t>
            </a:r>
          </a:p>
          <a:p>
            <a:pPr eaLnBrk="0" hangingPunct="0"/>
            <a:r>
              <a:rPr lang="ru-RU" sz="28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На диване ехал слон.</a:t>
            </a:r>
          </a:p>
          <a:p>
            <a:pPr eaLnBrk="0" hangingPunct="0"/>
            <a:r>
              <a:rPr lang="ru-RU" sz="28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Кто не верит—</a:t>
            </a:r>
          </a:p>
          <a:p>
            <a:pPr eaLnBrk="0" hangingPunct="0"/>
            <a:r>
              <a:rPr lang="ru-RU" sz="28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Выйди вон</a:t>
            </a:r>
            <a:r>
              <a:rPr lang="ru-RU" sz="2800" b="1">
                <a:ea typeface="Calibri" pitchFamily="34" charset="0"/>
                <a:cs typeface="Times New Roman" pitchFamily="18" charset="0"/>
              </a:rPr>
              <a:t>!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63" y="3000375"/>
            <a:ext cx="20447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F:\картинки из мультфильмов\multik14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0"/>
            <a:ext cx="26336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F:\рамки\Ramochky.narod.ru32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7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75" y="3857625"/>
            <a:ext cx="578643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500313" y="889000"/>
            <a:ext cx="50720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Жили-были сто ребят,</a:t>
            </a: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Все ходили в детский сад,</a:t>
            </a:r>
            <a:endParaRPr lang="ru-RU" sz="3200" b="1">
              <a:solidFill>
                <a:srgbClr val="002060"/>
              </a:solidFill>
              <a:latin typeface="Monotype Corsiva" pitchFamily="66" charset="0"/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Все садились за обед,</a:t>
            </a:r>
            <a:endParaRPr lang="ru-RU" sz="3200" b="1">
              <a:solidFill>
                <a:srgbClr val="002060"/>
              </a:solidFill>
              <a:latin typeface="Monotype Corsiva" pitchFamily="66" charset="0"/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Все съедали сто котлет.</a:t>
            </a:r>
            <a:endParaRPr lang="ru-RU" sz="3200" b="1">
              <a:solidFill>
                <a:srgbClr val="002060"/>
              </a:solidFill>
              <a:latin typeface="Monotype Corsiva" pitchFamily="66" charset="0"/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А потом ложились спать.</a:t>
            </a:r>
            <a:endParaRPr lang="ru-RU" sz="3200" b="1">
              <a:solidFill>
                <a:srgbClr val="002060"/>
              </a:solidFill>
              <a:latin typeface="Monotype Corsiva" pitchFamily="66" charset="0"/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Начинай считать опять.</a:t>
            </a:r>
            <a:endParaRPr lang="ru-RU" sz="3200" b="1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221" name="Picture 6" descr="F:\картинки из мультфильмов\multik14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25" y="-285750"/>
            <a:ext cx="3214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1" descr="C:\TEMP\Rar$DI10.432\Улитка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43625" y="4589463"/>
            <a:ext cx="25003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F:\рамки\Ramochky.narod.ru32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F:\рамки\1283563535_futuru.ru.244[1]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85875" y="928688"/>
            <a:ext cx="67865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00438" y="928688"/>
            <a:ext cx="4286250" cy="385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714750" y="1000125"/>
            <a:ext cx="357187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rgbClr val="336600"/>
                </a:solidFill>
                <a:latin typeface="Monotype Corsiva" pitchFamily="66" charset="0"/>
              </a:rPr>
              <a:t> </a:t>
            </a:r>
            <a:r>
              <a:rPr lang="ru-RU" sz="3200" b="1">
                <a:solidFill>
                  <a:srgbClr val="336600"/>
                </a:solidFill>
                <a:latin typeface="Monotype Corsiva" pitchFamily="66" charset="0"/>
              </a:rPr>
              <a:t>Шел по берегу петух,</a:t>
            </a:r>
          </a:p>
          <a:p>
            <a:pPr algn="ctr" eaLnBrk="0" hangingPunct="0"/>
            <a:r>
              <a:rPr lang="ru-RU" sz="3200" b="1">
                <a:solidFill>
                  <a:srgbClr val="336600"/>
                </a:solidFill>
                <a:latin typeface="Monotype Corsiva" pitchFamily="66" charset="0"/>
              </a:rPr>
              <a:t> Поскользнулся, </a:t>
            </a:r>
          </a:p>
          <a:p>
            <a:pPr algn="ctr" eaLnBrk="0" hangingPunct="0"/>
            <a:r>
              <a:rPr lang="ru-RU" sz="3200" b="1">
                <a:solidFill>
                  <a:srgbClr val="336600"/>
                </a:solidFill>
                <a:latin typeface="Monotype Corsiva" pitchFamily="66" charset="0"/>
              </a:rPr>
              <a:t> В речку — бух!</a:t>
            </a:r>
          </a:p>
          <a:p>
            <a:pPr algn="ctr" eaLnBrk="0" hangingPunct="0"/>
            <a:r>
              <a:rPr lang="ru-RU" sz="3200" b="1">
                <a:solidFill>
                  <a:srgbClr val="336600"/>
                </a:solidFill>
                <a:latin typeface="Monotype Corsiva" pitchFamily="66" charset="0"/>
              </a:rPr>
              <a:t> Будет знать петух,</a:t>
            </a:r>
          </a:p>
          <a:p>
            <a:pPr algn="ctr" eaLnBrk="0" hangingPunct="0"/>
            <a:r>
              <a:rPr lang="ru-RU" sz="3200" b="1">
                <a:solidFill>
                  <a:srgbClr val="336600"/>
                </a:solidFill>
                <a:latin typeface="Monotype Corsiva" pitchFamily="66" charset="0"/>
              </a:rPr>
              <a:t> Что впредь</a:t>
            </a:r>
          </a:p>
          <a:p>
            <a:pPr algn="ctr" eaLnBrk="0" hangingPunct="0"/>
            <a:r>
              <a:rPr lang="ru-RU" sz="3200" b="1">
                <a:solidFill>
                  <a:srgbClr val="336600"/>
                </a:solidFill>
                <a:latin typeface="Monotype Corsiva" pitchFamily="66" charset="0"/>
              </a:rPr>
              <a:t> Надо под ноги смотреть!</a:t>
            </a:r>
          </a:p>
        </p:txBody>
      </p:sp>
      <p:pic>
        <p:nvPicPr>
          <p:cNvPr id="10247" name="Рисунок 1" descr="C:\TEMP\Rar$DI10.432\Улитка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72188" y="3786188"/>
            <a:ext cx="3071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347</Words>
  <Application>Microsoft Office PowerPoint</Application>
  <PresentationFormat>Экран (4:3)</PresentationFormat>
  <Paragraphs>77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Monotype Corsiva</vt:lpstr>
      <vt:lpstr>Times New Roman</vt:lpstr>
      <vt:lpstr>Arial Narrow</vt:lpstr>
      <vt:lpstr>Gautami</vt:lpstr>
      <vt:lpstr>Тема Office</vt:lpstr>
      <vt:lpstr>Считалки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Я куплю себе дуду,       Я на улицу пойду.      Громче, дудочка, дуди!      Мы играем —      ты води!   </vt:lpstr>
      <vt:lpstr>Слайд 13</vt:lpstr>
      <vt:lpstr>Слайд 14</vt:lpstr>
      <vt:lpstr>Слайд 15</vt:lpstr>
      <vt:lpstr>Слайд 16</vt:lpstr>
    </vt:vector>
  </TitlesOfParts>
  <Company>Тюльпановая аллея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Считалки</dc:title>
  <dc:creator>Танюша</dc:creator>
  <cp:lastModifiedBy>Танюша</cp:lastModifiedBy>
  <cp:revision>116</cp:revision>
  <dcterms:created xsi:type="dcterms:W3CDTF">2011-11-12T17:31:13Z</dcterms:created>
  <dcterms:modified xsi:type="dcterms:W3CDTF">2012-05-26T20:29:39Z</dcterms:modified>
</cp:coreProperties>
</file>