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0"/>
  </p:handout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1" autoAdjust="0"/>
    <p:restoredTop sz="94595" autoAdjust="0"/>
  </p:normalViewPr>
  <p:slideViewPr>
    <p:cSldViewPr>
      <p:cViewPr varScale="1">
        <p:scale>
          <a:sx n="101" d="100"/>
          <a:sy n="101" d="100"/>
        </p:scale>
        <p:origin x="-1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9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D959B6-E4FB-444A-B78D-7129C0030419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984E4-90E6-460C-AD3E-2F05D6D68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85A098-1D1C-4B13-A41B-C9E2C45619F0}" type="datetimeFigureOut">
              <a:rPr lang="ru-RU" smtClean="0"/>
              <a:pPr/>
              <a:t>07.09.2011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00E8F1-9272-42A7-B540-2F6F3EBC4B8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heel spokes="8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214290"/>
            <a:ext cx="8229600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cap="none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Познавательное развитие дошкольников</a:t>
            </a:r>
            <a:endParaRPr lang="ru-RU" i="1" cap="none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060848"/>
            <a:ext cx="8359080" cy="4248472"/>
          </a:xfrm>
        </p:spPr>
        <p:txBody>
          <a:bodyPr>
            <a:normAutofit fontScale="925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«Система работы по реализации задач экологического воспитания дошкольного возраста»</a:t>
            </a:r>
          </a:p>
          <a:p>
            <a:pPr algn="ctr"/>
            <a:endParaRPr lang="ru-RU" sz="3000" b="1" i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r>
              <a:rPr lang="ru-RU" sz="3000" b="1" i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Составители:</a:t>
            </a:r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000" b="1" i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Газиева</a:t>
            </a:r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Л.А.</a:t>
            </a:r>
          </a:p>
          <a:p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Калинина В.Ю.</a:t>
            </a:r>
          </a:p>
          <a:p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Жукова И.В.</a:t>
            </a:r>
          </a:p>
          <a:p>
            <a:r>
              <a:rPr lang="ru-RU" sz="3000" b="1" i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Панькина</a:t>
            </a:r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В.Д.</a:t>
            </a:r>
          </a:p>
          <a:p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Черепанова Р.А.</a:t>
            </a:r>
          </a:p>
          <a:p>
            <a:r>
              <a:rPr lang="ru-RU" sz="30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Крюкова М.Ю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4248472" cy="511256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2800" b="1" i="1" dirty="0" smtClean="0">
                <a:ln w="11430">
                  <a:solidFill>
                    <a:schemeClr val="accent2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Главная цель работы  - экологическое воспитание – формирование начал экологической культуры; правильного отношения к природе, к себе и другим людям как части природы.</a:t>
            </a:r>
            <a:endParaRPr lang="ru-RU" sz="2800" b="1" i="1" dirty="0">
              <a:ln w="11430">
                <a:solidFill>
                  <a:schemeClr val="accent2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Рисунок 3" descr="image014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908720"/>
            <a:ext cx="4402567" cy="55172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99592" y="260648"/>
            <a:ext cx="678913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i="1" u="sng" dirty="0" smtClean="0">
                <a:ln w="11430">
                  <a:solidFill>
                    <a:sysClr val="windowText" lastClr="000000"/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Краткая аннотация.</a:t>
            </a:r>
            <a:endParaRPr lang="ru-RU" sz="3600" b="1" i="1" u="sng" dirty="0">
              <a:ln w="11430">
                <a:solidFill>
                  <a:sysClr val="windowText" lastClr="000000"/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4593582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2636912"/>
            <a:ext cx="5490939" cy="379454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92088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Актуальность темы</a:t>
            </a:r>
            <a:endParaRPr lang="ru-RU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algn="ctr">
              <a:buNone/>
            </a:pPr>
            <a:r>
              <a:rPr lang="ru-RU" sz="2400" b="1" i="1" dirty="0" smtClean="0"/>
              <a:t>Воздействие людей на природу становится более мощным и приобретает планетарный характер.</a:t>
            </a:r>
          </a:p>
          <a:p>
            <a:pPr algn="ctr">
              <a:buNone/>
            </a:pPr>
            <a:r>
              <a:rPr lang="ru-RU" sz="2400" b="1" i="1" dirty="0" smtClean="0"/>
              <a:t>Природа сама не может залечить намеченные ей раны.</a:t>
            </a:r>
          </a:p>
          <a:p>
            <a:pPr>
              <a:buNone/>
            </a:pPr>
            <a:r>
              <a:rPr lang="ru-RU" sz="2400" b="1" i="1" dirty="0" smtClean="0"/>
              <a:t>Дошкольный возраст является </a:t>
            </a:r>
          </a:p>
          <a:p>
            <a:pPr>
              <a:buNone/>
            </a:pPr>
            <a:r>
              <a:rPr lang="ru-RU" sz="2400" b="1" i="1" dirty="0" smtClean="0"/>
              <a:t>важнейшим этапом образования </a:t>
            </a:r>
          </a:p>
          <a:p>
            <a:pPr>
              <a:buNone/>
            </a:pPr>
            <a:r>
              <a:rPr lang="ru-RU" sz="2400" b="1" i="1" dirty="0" smtClean="0"/>
              <a:t>и воспитания детей. Именно в это</a:t>
            </a:r>
          </a:p>
          <a:p>
            <a:pPr>
              <a:buNone/>
            </a:pPr>
            <a:r>
              <a:rPr lang="ru-RU" sz="2400" b="1" i="1" dirty="0" smtClean="0"/>
              <a:t> время формируется  экологические</a:t>
            </a:r>
          </a:p>
          <a:p>
            <a:pPr>
              <a:buNone/>
            </a:pPr>
            <a:r>
              <a:rPr lang="ru-RU" sz="2400" b="1" i="1" dirty="0" smtClean="0"/>
              <a:t> представления, являющиеся основой систематических знаний о </a:t>
            </a:r>
          </a:p>
          <a:p>
            <a:pPr>
              <a:buNone/>
            </a:pPr>
            <a:r>
              <a:rPr lang="ru-RU" sz="2400" b="1" i="1" dirty="0" smtClean="0"/>
              <a:t>природной среде и бережном</a:t>
            </a:r>
          </a:p>
          <a:p>
            <a:pPr>
              <a:buNone/>
            </a:pPr>
            <a:r>
              <a:rPr lang="ru-RU" sz="2400" b="1" i="1" dirty="0" smtClean="0"/>
              <a:t> отношении к ней.</a:t>
            </a:r>
            <a:endParaRPr lang="ru-RU" sz="2400" b="1" i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duotone>
              <a:schemeClr val="bg1">
                <a:shade val="90000"/>
                <a:satMod val="150000"/>
              </a:schemeClr>
              <a:schemeClr val="bg1">
                <a:tint val="88000"/>
                <a:satMod val="150000"/>
              </a:schemeClr>
            </a:duotone>
            <a:lum/>
          </a:blip>
          <a:srcRect/>
          <a:tile tx="0" ty="0" sx="65000" sy="65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Crataegus_monogyna_hagtorn[1]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93264"/>
          </a:xfrm>
        </p:spPr>
        <p:txBody>
          <a:bodyPr>
            <a:prstTxWarp prst="textFadeDown">
              <a:avLst/>
            </a:prstTxWarp>
            <a:normAutofit fontScale="90000"/>
          </a:bodyPr>
          <a:lstStyle/>
          <a:p>
            <a:pPr algn="ctr"/>
            <a:r>
              <a:rPr lang="ru-RU" sz="4000" b="1" i="1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Цели и задачи формирования экологической культуры:</a:t>
            </a:r>
            <a:br>
              <a:rPr lang="ru-RU" sz="4000" b="1" i="1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100" b="1" i="1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Прививать нравственные принципы, моральные и экологические нормы человека будущего, способного жить в гармонии  с обществом и окружающей средой.</a:t>
            </a:r>
            <a:br>
              <a:rPr lang="ru-RU" sz="3100" b="1" i="1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100" b="1" i="1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Обеспечение детей знаниями, навыками, ценностными ориентирами, необходимыми для формирования </a:t>
            </a:r>
            <a:r>
              <a:rPr lang="ru-RU" sz="3100" b="1" i="1" dirty="0" err="1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эколого</a:t>
            </a:r>
            <a:r>
              <a:rPr lang="ru-RU" sz="3100" b="1" i="1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– осознанного поведения в окружающей среде, включая сферу, продуктивную деятельность, межличностные и общественные отношения</a:t>
            </a:r>
            <a:r>
              <a:rPr lang="ru-RU" sz="4000" b="1" i="1" dirty="0" smtClean="0">
                <a:ln w="17780" cmpd="sng">
                  <a:noFill/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0_1046e_6ce54afb_XL[1]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6192688"/>
          </a:xfrm>
        </p:spPr>
        <p:txBody>
          <a:bodyPr>
            <a:normAutofit/>
          </a:bodyPr>
          <a:lstStyle/>
          <a:p>
            <a:pPr algn="ctr"/>
            <a:r>
              <a:rPr lang="ru-RU" sz="3100" b="1" i="1" dirty="0" smtClean="0">
                <a:solidFill>
                  <a:schemeClr val="tx1"/>
                </a:solidFill>
              </a:rPr>
              <a:t>Изучение педагогической литературы природоведческого содержания по разделу экологическое воспитание.</a:t>
            </a:r>
            <a:br>
              <a:rPr lang="ru-RU" sz="3100" b="1" i="1" dirty="0" smtClean="0">
                <a:solidFill>
                  <a:schemeClr val="tx1"/>
                </a:solidFill>
              </a:rPr>
            </a:br>
            <a:r>
              <a:rPr lang="ru-RU" sz="3100" b="1" i="1" dirty="0" smtClean="0">
                <a:solidFill>
                  <a:schemeClr val="tx1"/>
                </a:solidFill>
              </a:rPr>
              <a:t>Диагностика освоенности экологических представлений у детей дошкольного возраста.</a:t>
            </a:r>
            <a:br>
              <a:rPr lang="ru-RU" sz="3100" b="1" i="1" dirty="0" smtClean="0">
                <a:solidFill>
                  <a:schemeClr val="tx1"/>
                </a:solidFill>
              </a:rPr>
            </a:br>
            <a:r>
              <a:rPr lang="ru-RU" sz="3100" b="1" i="1" dirty="0" smtClean="0">
                <a:solidFill>
                  <a:schemeClr val="tx1"/>
                </a:solidFill>
              </a:rPr>
              <a:t>Планирование – одно из педагогических условий для реализации задач экологического воспитания.</a:t>
            </a:r>
            <a:br>
              <a:rPr lang="ru-RU" sz="3100" b="1" i="1" dirty="0" smtClean="0">
                <a:solidFill>
                  <a:schemeClr val="tx1"/>
                </a:solidFill>
              </a:rPr>
            </a:br>
            <a:r>
              <a:rPr lang="ru-RU" sz="3100" b="1" i="1" dirty="0" smtClean="0">
                <a:solidFill>
                  <a:schemeClr val="tx1"/>
                </a:solidFill>
              </a:rPr>
              <a:t>Подбор методической литературы экологического содержания.</a:t>
            </a:r>
            <a:br>
              <a:rPr lang="ru-RU" sz="3100" b="1" i="1" dirty="0" smtClean="0">
                <a:solidFill>
                  <a:schemeClr val="tx1"/>
                </a:solidFill>
              </a:rPr>
            </a:br>
            <a:r>
              <a:rPr lang="ru-RU" sz="3100" b="1" i="1" dirty="0" smtClean="0">
                <a:solidFill>
                  <a:schemeClr val="tx1"/>
                </a:solidFill>
              </a:rPr>
              <a:t>Составление картотеки / дидактических игр, конспектов занятий.</a:t>
            </a:r>
            <a:endParaRPr lang="ru-RU" sz="3100" b="1" i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35696" y="0"/>
            <a:ext cx="51845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u="sng" dirty="0" smtClean="0"/>
              <a:t>Инструментарий</a:t>
            </a:r>
            <a:r>
              <a:rPr lang="ru-RU" sz="3200" b="1" i="1" dirty="0" smtClean="0"/>
              <a:t>.</a:t>
            </a:r>
            <a:endParaRPr lang="ru-RU" sz="3200" b="1" i="1"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234298187_sjjn003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b="1" i="1" spc="50" dirty="0" smtClean="0">
                <a:ln w="11430">
                  <a:solidFill>
                    <a:srgbClr val="FF0000"/>
                  </a:solidFill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Дети получают удовольствие от процесса познания, свободно делятся  впечатлениями, отражая их   </a:t>
            </a:r>
          </a:p>
          <a:p>
            <a:pPr algn="ctr">
              <a:buNone/>
            </a:pPr>
            <a:r>
              <a:rPr lang="ru-RU" b="1" i="1" spc="50" dirty="0" smtClean="0">
                <a:ln w="11430">
                  <a:solidFill>
                    <a:srgbClr val="FF0000"/>
                  </a:solidFill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рисунках, сочинениях, сказках.</a:t>
            </a:r>
          </a:p>
          <a:p>
            <a:pPr algn="ctr">
              <a:buNone/>
            </a:pPr>
            <a:r>
              <a:rPr lang="ru-RU" b="1" i="1" spc="50" dirty="0" smtClean="0">
                <a:ln w="11430">
                  <a:solidFill>
                    <a:srgbClr val="FF0000"/>
                  </a:solidFill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 детей значительно расширился и пополнился активный и пассивный словарь новыми понятиями.</a:t>
            </a:r>
          </a:p>
          <a:p>
            <a:pPr algn="ctr">
              <a:buNone/>
            </a:pPr>
            <a:r>
              <a:rPr lang="ru-RU" b="1" i="1" spc="50" dirty="0" smtClean="0">
                <a:ln w="11430">
                  <a:solidFill>
                    <a:srgbClr val="FF0000"/>
                  </a:solidFill>
                </a:ln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Создана предметно – развивающая среда способствует развитию любознательности, стимулирует к самостоятельной, творческой, практической деятельности, экспериментированию.</a:t>
            </a:r>
            <a:endParaRPr lang="ru-RU" b="1" i="1" spc="50" dirty="0">
              <a:ln w="11430">
                <a:solidFill>
                  <a:srgbClr val="FF0000"/>
                </a:solidFill>
              </a:ln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66626" y="476672"/>
            <a:ext cx="8229600" cy="58479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5616" y="260648"/>
            <a:ext cx="676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u="sng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</a:rPr>
              <a:t>Ожидаемый результат.</a:t>
            </a:r>
            <a:endParaRPr lang="ru-RU" sz="3200" b="1" i="1" u="sng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312188086_derevo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600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sz="3200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 детей формируется потребность</a:t>
            </a:r>
          </a:p>
          <a:p>
            <a:pPr>
              <a:buNone/>
            </a:pPr>
            <a:r>
              <a:rPr lang="ru-RU" sz="3200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уважать свои права </a:t>
            </a:r>
          </a:p>
          <a:p>
            <a:pPr>
              <a:buNone/>
            </a:pPr>
            <a:r>
              <a:rPr lang="ru-RU" sz="3200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 права других </a:t>
            </a:r>
          </a:p>
          <a:p>
            <a:pPr>
              <a:buNone/>
            </a:pPr>
            <a:r>
              <a:rPr lang="ru-RU" sz="3200" b="1" i="1" dirty="0" smtClean="0">
                <a:ln w="11430">
                  <a:solidFill>
                    <a:schemeClr val="accent2">
                      <a:lumMod val="75000"/>
                    </a:schemeClr>
                  </a:solidFill>
                </a:ln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живых существ.</a:t>
            </a:r>
            <a:endParaRPr lang="ru-RU" sz="3200" b="1" i="1" dirty="0">
              <a:ln w="11430">
                <a:solidFill>
                  <a:schemeClr val="accent2">
                    <a:lumMod val="75000"/>
                  </a:schemeClr>
                </a:solidFill>
              </a:ln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0069[1]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Приложение</a:t>
            </a:r>
            <a:endParaRPr lang="ru-RU" b="1" i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>
            <a:normAutofit fontScale="775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ru-RU" sz="41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Калинина В. Ю.</a:t>
            </a:r>
          </a:p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Конспект праздничного занятие «День Земли»</a:t>
            </a:r>
          </a:p>
          <a:p>
            <a:pPr algn="ctr">
              <a:buNone/>
            </a:pPr>
            <a:r>
              <a:rPr lang="ru-RU" sz="41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Черепанова</a:t>
            </a:r>
            <a:r>
              <a:rPr lang="ru-RU" sz="35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Р. А.</a:t>
            </a:r>
          </a:p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Комплексное занятие, изготовление игры «Вершки и корешки»</a:t>
            </a:r>
          </a:p>
          <a:p>
            <a:pPr algn="ctr">
              <a:buNone/>
            </a:pPr>
            <a:r>
              <a:rPr lang="ru-RU" sz="41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Жукова И.В.</a:t>
            </a:r>
          </a:p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Наблюдение за рыбами в аквариуме</a:t>
            </a:r>
          </a:p>
          <a:p>
            <a:pPr algn="ctr">
              <a:buNone/>
            </a:pPr>
            <a:r>
              <a:rPr lang="ru-RU" sz="4100" b="1" i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Панькина</a:t>
            </a:r>
            <a:r>
              <a:rPr lang="ru-RU" sz="41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В. Д.</a:t>
            </a:r>
          </a:p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Перспективное наблюдение за бабочками</a:t>
            </a:r>
          </a:p>
          <a:p>
            <a:pPr algn="ctr">
              <a:buNone/>
            </a:pPr>
            <a:r>
              <a:rPr lang="ru-RU" sz="41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Крюкова М.Ю.</a:t>
            </a:r>
          </a:p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Сбор гербария, экскурсия в лес</a:t>
            </a:r>
          </a:p>
          <a:p>
            <a:pPr algn="ctr">
              <a:buNone/>
            </a:pPr>
            <a:r>
              <a:rPr lang="ru-RU" sz="4100" b="1" i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Газиева</a:t>
            </a:r>
            <a:r>
              <a:rPr lang="ru-RU" sz="41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Л. А.</a:t>
            </a:r>
          </a:p>
          <a:p>
            <a:pPr>
              <a:buNone/>
            </a:pP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Фрагмент прогулки </a:t>
            </a:r>
            <a:r>
              <a:rPr lang="ru-RU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на водоем</a:t>
            </a:r>
            <a:endParaRPr lang="ru-RU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None/>
            </a:pP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418</TotalTime>
  <Words>271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Познавательное развитие дошкольников</vt:lpstr>
      <vt:lpstr>Слайд 2</vt:lpstr>
      <vt:lpstr>Актуальность темы</vt:lpstr>
      <vt:lpstr>Цели и задачи формирования экологической культуры: Прививать нравственные принципы, моральные и экологические нормы человека будущего, способного жить в гармонии  с обществом и окружающей средой. Обеспечение детей знаниями, навыками, ценностными ориентирами, необходимыми для формирования эколого – осознанного поведения в окружающей среде, включая сферу, продуктивную деятельность, межличностные и общественные отношения. </vt:lpstr>
      <vt:lpstr>Изучение педагогической литературы природоведческого содержания по разделу экологическое воспитание. Диагностика освоенности экологических представлений у детей дошкольного возраста. Планирование – одно из педагогических условий для реализации задач экологического воспитания. Подбор методической литературы экологического содержания. Составление картотеки / дидактических игр, конспектов занятий.</vt:lpstr>
      <vt:lpstr>Слайд 6</vt:lpstr>
      <vt:lpstr>Слайд 7</vt:lpstr>
      <vt:lpstr>Приложение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Зарина</dc:creator>
  <cp:lastModifiedBy>Зарина</cp:lastModifiedBy>
  <cp:revision>50</cp:revision>
  <dcterms:created xsi:type="dcterms:W3CDTF">2009-11-24T17:52:04Z</dcterms:created>
  <dcterms:modified xsi:type="dcterms:W3CDTF">2011-09-07T17:39:37Z</dcterms:modified>
</cp:coreProperties>
</file>