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6" r:id="rId13"/>
    <p:sldId id="273" r:id="rId14"/>
    <p:sldId id="274" r:id="rId15"/>
    <p:sldId id="275" r:id="rId16"/>
    <p:sldId id="277" r:id="rId17"/>
    <p:sldId id="278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C5F9FF"/>
    <a:srgbClr val="939E6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 varScale="1">
        <p:scale>
          <a:sx n="75" d="100"/>
          <a:sy n="75" d="100"/>
        </p:scale>
        <p:origin x="-3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48FA4-D0B9-4D7B-9461-77F43765520B}" type="datetimeFigureOut">
              <a:rPr lang="ru-RU"/>
              <a:pPr>
                <a:defRPr/>
              </a:pPr>
              <a:t>17.01.2013</a:t>
            </a:fld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6D88A-FA06-4C8A-B435-0B8CC75665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90417-D040-457C-AB8A-B484C40E02DD}" type="datetimeFigureOut">
              <a:rPr lang="ru-RU"/>
              <a:pPr>
                <a:defRPr/>
              </a:pPr>
              <a:t>17.01.2013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7A75C-8386-4980-AD64-9239852561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DD967-A14E-4A0A-B43A-C5D1D92A0F37}" type="datetimeFigureOut">
              <a:rPr lang="ru-RU"/>
              <a:pPr>
                <a:defRPr/>
              </a:pPr>
              <a:t>17.01.2013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CECCB-21A7-4CF3-B1F7-7367A2F90F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04753-8191-4BA2-A1F4-F3C7C35236FB}" type="datetimeFigureOut">
              <a:rPr lang="ru-RU"/>
              <a:pPr>
                <a:defRPr/>
              </a:pPr>
              <a:t>17.01.2013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10A6C-0406-43F2-AAD1-24E9F5B30F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22278-0942-4F69-BFD0-6CF29217366A}" type="datetimeFigureOut">
              <a:rPr lang="ru-RU"/>
              <a:pPr>
                <a:defRPr/>
              </a:pPr>
              <a:t>17.01.2013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7B306-9886-4FCE-8120-00DDE73112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83DD3-7F1D-4A7E-9D65-2CBB47796F36}" type="datetimeFigureOut">
              <a:rPr lang="ru-RU"/>
              <a:pPr>
                <a:defRPr/>
              </a:pPr>
              <a:t>17.01.2013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F1FD8-CB79-48D0-8332-3C485C640C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029D1-A85E-467A-B99A-4A5B4526CCDE}" type="datetimeFigureOut">
              <a:rPr lang="ru-RU"/>
              <a:pPr>
                <a:defRPr/>
              </a:pPr>
              <a:t>17.01.2013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ACF1D-CAC9-45D1-8D69-4C9D9B10B0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29334-C1AC-4EDD-A8B9-089FF7135D93}" type="datetimeFigureOut">
              <a:rPr lang="ru-RU"/>
              <a:pPr>
                <a:defRPr/>
              </a:pPr>
              <a:t>17.01.2013</a:t>
            </a:fld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72D17-EE7F-42F5-841D-FAC956C192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8FC6B-A6D6-4CAC-914B-295E2EA60686}" type="datetimeFigureOut">
              <a:rPr lang="ru-RU"/>
              <a:pPr>
                <a:defRPr/>
              </a:pPr>
              <a:t>17.01.2013</a:t>
            </a:fld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311C9-460C-422F-8812-C60912696B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F2ED4-3CC3-45E1-9844-45B1F4D1A5F7}" type="datetimeFigureOut">
              <a:rPr lang="ru-RU"/>
              <a:pPr>
                <a:defRPr/>
              </a:pPr>
              <a:t>17.01.2013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AE226-2465-4785-85CA-10A01A7D32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F6439-3A79-4C4B-803C-D52B8910DF42}" type="datetimeFigureOut">
              <a:rPr lang="ru-RU"/>
              <a:pPr>
                <a:defRPr/>
              </a:pPr>
              <a:t>17.01.2013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DB0F5-E20D-415B-9D82-8B14BA9936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1799709F-5CF8-4F08-BE77-37C80103E371}" type="datetimeFigureOut">
              <a:rPr lang="ru-RU"/>
              <a:pPr>
                <a:defRPr/>
              </a:pPr>
              <a:t>17.01.2013</a:t>
            </a:fld>
            <a:endParaRPr lang="ru-RU"/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913E775-8AE4-4E72-ABB9-85B00ABDDF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018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018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5018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18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18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19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19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19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19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19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19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5019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19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0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5020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20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20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5020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0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0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0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0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1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1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1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5021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21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5021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5022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2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9" y="331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2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9" y="181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2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2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8" y="896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2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5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2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22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1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5022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77" r:id="rId3"/>
    <p:sldLayoutId id="2147483676" r:id="rId4"/>
    <p:sldLayoutId id="2147483675" r:id="rId5"/>
    <p:sldLayoutId id="2147483674" r:id="rId6"/>
    <p:sldLayoutId id="2147483673" r:id="rId7"/>
    <p:sldLayoutId id="2147483672" r:id="rId8"/>
    <p:sldLayoutId id="2147483671" r:id="rId9"/>
    <p:sldLayoutId id="2147483670" r:id="rId10"/>
    <p:sldLayoutId id="214748366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14375" y="1071563"/>
            <a:ext cx="7772400" cy="1470025"/>
          </a:xfrm>
        </p:spPr>
        <p:txBody>
          <a:bodyPr anchor="ctr"/>
          <a:lstStyle/>
          <a:p>
            <a:pPr eaLnBrk="1" hangingPunct="1">
              <a:defRPr/>
            </a:pPr>
            <a:r>
              <a:rPr lang="ru-RU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Тест для педагогов </a:t>
            </a:r>
            <a:br>
              <a:rPr lang="ru-RU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ru-RU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дошкольных учреждений</a:t>
            </a:r>
            <a:r>
              <a:rPr lang="ru-RU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27075" y="3248025"/>
            <a:ext cx="7615238" cy="1417638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ru-RU" sz="28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Обучение элементам спортивных игр в ДОУ</a:t>
            </a:r>
            <a:r>
              <a:rPr lang="ru-RU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endParaRPr lang="ru-RU" sz="2000" b="1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Подготовила: </a:t>
            </a:r>
            <a:r>
              <a:rPr lang="ru-RU" sz="160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руководитель физического воспитания</a:t>
            </a:r>
            <a:r>
              <a:rPr lang="ru-RU" sz="160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lang="ru-RU" sz="1600" smtClean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ru-RU" sz="160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ИМБДОУ ДСКВ «Сказка</a:t>
            </a:r>
            <a:r>
              <a:rPr lang="ru-RU" sz="160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» </a:t>
            </a:r>
            <a:r>
              <a:rPr lang="ru-RU" sz="16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Лагвилава Н.А.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5929313" y="0"/>
            <a:ext cx="3214687" cy="4286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>
                <a:solidFill>
                  <a:srgbClr val="000099"/>
                </a:solidFill>
                <a:latin typeface="Arial" charset="0"/>
              </a:rPr>
              <a:t>Вопрос 4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000375" y="5786438"/>
            <a:ext cx="3000375" cy="7858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>
                <a:solidFill>
                  <a:srgbClr val="000099"/>
                </a:solidFill>
                <a:latin typeface="Calibri" pitchFamily="34" charset="0"/>
              </a:rPr>
              <a:t>2 балла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750" y="1484313"/>
            <a:ext cx="7786688" cy="26543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000099"/>
                </a:solidFill>
                <a:latin typeface="Arial" charset="0"/>
              </a:rPr>
              <a:t>Какая группа методов формирует у детей представления о движении, яркость чувствительного восприятия и двигательных ощущений, развивает сенсорные способности?</a:t>
            </a:r>
            <a:br>
              <a:rPr lang="ru-RU" sz="2800" b="1">
                <a:solidFill>
                  <a:srgbClr val="000099"/>
                </a:solidFill>
                <a:latin typeface="Arial" charset="0"/>
              </a:rPr>
            </a:br>
            <a:endParaRPr lang="ru-RU" sz="28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3" name="TextBox 12">
            <a:hlinkClick r:id="rId2" action="ppaction://hlinksldjump"/>
          </p:cNvPr>
          <p:cNvSpPr txBox="1"/>
          <p:nvPr/>
        </p:nvSpPr>
        <p:spPr>
          <a:xfrm>
            <a:off x="971550" y="4437063"/>
            <a:ext cx="3143250" cy="5191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>
                <a:solidFill>
                  <a:srgbClr val="000099"/>
                </a:solidFill>
                <a:latin typeface="Arial" charset="0"/>
              </a:rPr>
              <a:t>Физические </a:t>
            </a:r>
          </a:p>
        </p:txBody>
      </p:sp>
      <p:sp>
        <p:nvSpPr>
          <p:cNvPr id="14" name="TextBox 13">
            <a:hlinkClick r:id="rId3" action="ppaction://hlinksldjump"/>
          </p:cNvPr>
          <p:cNvSpPr txBox="1"/>
          <p:nvPr/>
        </p:nvSpPr>
        <p:spPr>
          <a:xfrm>
            <a:off x="4643438" y="4437063"/>
            <a:ext cx="3429000" cy="5191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000099"/>
                </a:solidFill>
                <a:latin typeface="Arial" charset="0"/>
              </a:rPr>
              <a:t>Наглядные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5929313" y="0"/>
            <a:ext cx="3214687" cy="4286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>
                <a:solidFill>
                  <a:srgbClr val="000099"/>
                </a:solidFill>
                <a:latin typeface="Arial" charset="0"/>
              </a:rPr>
              <a:t>Вопрос 4</a:t>
            </a:r>
            <a:r>
              <a:rPr lang="ru-RU" sz="2400">
                <a:solidFill>
                  <a:schemeClr val="tx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000375" y="5786438"/>
            <a:ext cx="3000375" cy="7858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>
                <a:solidFill>
                  <a:srgbClr val="000099"/>
                </a:solidFill>
                <a:latin typeface="Arial" charset="0"/>
              </a:rPr>
              <a:t>3 балла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8313" y="1412875"/>
            <a:ext cx="7786687" cy="22272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000099"/>
                </a:solidFill>
                <a:latin typeface="Arial" charset="0"/>
              </a:rPr>
              <a:t>Какая группа методов формирует у детей представления о движении, яркость чувствительного восприятия и двигательных ощущений, развивает сенсорные способности?</a:t>
            </a:r>
          </a:p>
        </p:txBody>
      </p:sp>
      <p:sp>
        <p:nvSpPr>
          <p:cNvPr id="13" name="TextBox 12">
            <a:hlinkClick r:id="rId2" action="ppaction://hlinksldjump"/>
          </p:cNvPr>
          <p:cNvSpPr txBox="1"/>
          <p:nvPr/>
        </p:nvSpPr>
        <p:spPr>
          <a:xfrm>
            <a:off x="755650" y="4365625"/>
            <a:ext cx="3143250" cy="5191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000099"/>
                </a:solidFill>
                <a:latin typeface="Arial" charset="0"/>
              </a:rPr>
              <a:t>Физические</a:t>
            </a:r>
          </a:p>
        </p:txBody>
      </p:sp>
      <p:sp>
        <p:nvSpPr>
          <p:cNvPr id="14" name="TextBox 13">
            <a:hlinkClick r:id="rId3" action="ppaction://hlinksldjump"/>
          </p:cNvPr>
          <p:cNvSpPr txBox="1"/>
          <p:nvPr/>
        </p:nvSpPr>
        <p:spPr>
          <a:xfrm>
            <a:off x="4211638" y="4365625"/>
            <a:ext cx="3429000" cy="5191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000099"/>
                </a:solidFill>
                <a:latin typeface="Arial" charset="0"/>
              </a:rPr>
              <a:t>Наглядные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25" y="1214438"/>
            <a:ext cx="5857875" cy="35718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1500" b="1">
                <a:solidFill>
                  <a:srgbClr val="000099"/>
                </a:solidFill>
                <a:latin typeface="Arial" charset="0"/>
              </a:rPr>
              <a:t>0</a:t>
            </a:r>
          </a:p>
          <a:p>
            <a:pPr algn="ctr">
              <a:defRPr/>
            </a:pPr>
            <a:r>
              <a:rPr lang="ru-RU" sz="11500" b="1">
                <a:solidFill>
                  <a:srgbClr val="000099"/>
                </a:solidFill>
                <a:latin typeface="Arial" charset="0"/>
              </a:rPr>
              <a:t>баллов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25" y="1214438"/>
            <a:ext cx="5857875" cy="35718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1500" b="1">
                <a:solidFill>
                  <a:srgbClr val="000099"/>
                </a:solidFill>
                <a:latin typeface="Arial" charset="0"/>
              </a:rPr>
              <a:t>1</a:t>
            </a:r>
          </a:p>
          <a:p>
            <a:pPr algn="ctr">
              <a:defRPr/>
            </a:pPr>
            <a:r>
              <a:rPr lang="ru-RU" sz="11500" b="1">
                <a:solidFill>
                  <a:srgbClr val="000099"/>
                </a:solidFill>
                <a:latin typeface="Arial" charset="0"/>
              </a:rPr>
              <a:t>балл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25" y="1214438"/>
            <a:ext cx="5857875" cy="35718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1500" b="1">
                <a:solidFill>
                  <a:srgbClr val="000099"/>
                </a:solidFill>
                <a:latin typeface="Arial" charset="0"/>
              </a:rPr>
              <a:t>2</a:t>
            </a:r>
          </a:p>
          <a:p>
            <a:pPr algn="ctr">
              <a:defRPr/>
            </a:pPr>
            <a:r>
              <a:rPr lang="ru-RU" sz="11500" b="1">
                <a:solidFill>
                  <a:srgbClr val="000099"/>
                </a:solidFill>
                <a:latin typeface="Arial" charset="0"/>
              </a:rPr>
              <a:t>балла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25" y="1214438"/>
            <a:ext cx="5857875" cy="35718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1500" b="1">
                <a:solidFill>
                  <a:srgbClr val="000099"/>
                </a:solidFill>
                <a:latin typeface="Arial" charset="0"/>
              </a:rPr>
              <a:t>3</a:t>
            </a:r>
          </a:p>
          <a:p>
            <a:pPr algn="ctr">
              <a:defRPr/>
            </a:pPr>
            <a:r>
              <a:rPr lang="ru-RU" sz="11500" b="1">
                <a:solidFill>
                  <a:srgbClr val="000099"/>
                </a:solidFill>
                <a:latin typeface="Arial" charset="0"/>
              </a:rPr>
              <a:t>балла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25" y="1214438"/>
            <a:ext cx="5857875" cy="35718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1500" b="1">
                <a:solidFill>
                  <a:srgbClr val="000099"/>
                </a:solidFill>
                <a:latin typeface="Arial" charset="0"/>
              </a:rPr>
              <a:t>4</a:t>
            </a:r>
          </a:p>
          <a:p>
            <a:pPr algn="ctr">
              <a:defRPr/>
            </a:pPr>
            <a:r>
              <a:rPr lang="ru-RU" sz="11500" b="1">
                <a:solidFill>
                  <a:srgbClr val="000099"/>
                </a:solidFill>
                <a:latin typeface="Arial" charset="0"/>
              </a:rPr>
              <a:t>балла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25" y="1214438"/>
            <a:ext cx="5857875" cy="35718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1500" b="1">
                <a:solidFill>
                  <a:srgbClr val="000099"/>
                </a:solidFill>
                <a:latin typeface="Arial" charset="0"/>
              </a:rPr>
              <a:t>5</a:t>
            </a:r>
          </a:p>
          <a:p>
            <a:pPr algn="ctr">
              <a:defRPr/>
            </a:pPr>
            <a:r>
              <a:rPr lang="ru-RU" sz="11500" b="1">
                <a:solidFill>
                  <a:srgbClr val="000099"/>
                </a:solidFill>
                <a:latin typeface="Arial" charset="0"/>
              </a:rPr>
              <a:t>баллов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71625" y="1214438"/>
            <a:ext cx="5786438" cy="14335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>
                <a:solidFill>
                  <a:srgbClr val="000099"/>
                </a:solidFill>
                <a:latin typeface="Arial" charset="0"/>
              </a:rPr>
              <a:t>К спортивным играм относятся</a:t>
            </a:r>
            <a:r>
              <a:rPr lang="ru-RU" sz="4800">
                <a:latin typeface="Calibri" pitchFamily="34" charset="0"/>
              </a:rPr>
              <a:t> 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468313" y="2997200"/>
            <a:ext cx="3925887" cy="10064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>
                <a:solidFill>
                  <a:srgbClr val="000099"/>
                </a:solidFill>
                <a:latin typeface="Arial" charset="0"/>
              </a:rPr>
              <a:t>Городки, баскетбол, футбол, хоккей, бадминтон, настольный теннис</a:t>
            </a: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4932363" y="2997200"/>
            <a:ext cx="3816350" cy="10064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>
                <a:solidFill>
                  <a:srgbClr val="000099"/>
                </a:solidFill>
                <a:latin typeface="Arial" charset="0"/>
              </a:rPr>
              <a:t>Баскетбол, футбол, катание на коньках, плавание, бадминтон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929313" y="0"/>
            <a:ext cx="3214687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>
                <a:solidFill>
                  <a:srgbClr val="000099"/>
                </a:solidFill>
                <a:latin typeface="Arial" charset="0"/>
              </a:rPr>
              <a:t>Вопрос 1</a:t>
            </a:r>
            <a:r>
              <a:rPr lang="ru-RU" sz="2400">
                <a:solidFill>
                  <a:schemeClr val="tx1"/>
                </a:solidFill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00188" y="714375"/>
            <a:ext cx="5786437" cy="22272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000099"/>
                </a:solidFill>
                <a:latin typeface="Arial" charset="0"/>
              </a:rPr>
              <a:t>Какое положение выражает готовность к действию и создает наиболее выгодные условия для правильного выполнения упражнения?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357188" y="3933825"/>
            <a:ext cx="4357687" cy="9461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000099"/>
                </a:solidFill>
                <a:latin typeface="Arial" charset="0"/>
              </a:rPr>
              <a:t>Исходное</a:t>
            </a:r>
          </a:p>
          <a:p>
            <a:pPr>
              <a:defRPr/>
            </a:pPr>
            <a:endParaRPr lang="ru-RU" sz="28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4929188" y="3933825"/>
            <a:ext cx="3746500" cy="9461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000099"/>
                </a:solidFill>
                <a:latin typeface="Arial" charset="0"/>
              </a:rPr>
              <a:t>Рациональное</a:t>
            </a:r>
          </a:p>
          <a:p>
            <a:pPr>
              <a:defRPr/>
            </a:pPr>
            <a:endParaRPr lang="ru-RU" sz="280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29313" y="0"/>
            <a:ext cx="3214687" cy="4286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>
                <a:solidFill>
                  <a:srgbClr val="000099"/>
                </a:solidFill>
                <a:latin typeface="Arial" charset="0"/>
              </a:rPr>
              <a:t>Вопрос 2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000375" y="5786438"/>
            <a:ext cx="3000375" cy="7858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>
                <a:solidFill>
                  <a:srgbClr val="000099"/>
                </a:solidFill>
                <a:latin typeface="Arial" charset="0"/>
              </a:rPr>
              <a:t>0 баллов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00188" y="714375"/>
            <a:ext cx="5786437" cy="22272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000099"/>
                </a:solidFill>
                <a:latin typeface="Arial" charset="0"/>
              </a:rPr>
              <a:t>Какое положение выражает готовность к действию и создает наиболее выгодные условия для правильного выполнения упражнения?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323850" y="4076700"/>
            <a:ext cx="4357688" cy="9461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000099"/>
                </a:solidFill>
                <a:latin typeface="Arial" charset="0"/>
              </a:rPr>
              <a:t>Исходное</a:t>
            </a:r>
          </a:p>
          <a:p>
            <a:pPr>
              <a:defRPr/>
            </a:pPr>
            <a:endParaRPr lang="ru-RU" sz="28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4929188" y="4071938"/>
            <a:ext cx="3746500" cy="9461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000099"/>
                </a:solidFill>
                <a:latin typeface="Arial" charset="0"/>
              </a:rPr>
              <a:t>Рациональное</a:t>
            </a:r>
          </a:p>
          <a:p>
            <a:pPr>
              <a:defRPr/>
            </a:pPr>
            <a:endParaRPr lang="ru-RU" sz="28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29313" y="0"/>
            <a:ext cx="3214687" cy="4286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>
                <a:solidFill>
                  <a:srgbClr val="000099"/>
                </a:solidFill>
                <a:latin typeface="Arial" charset="0"/>
              </a:rPr>
              <a:t>Вопрос 2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000375" y="5786438"/>
            <a:ext cx="3000375" cy="7858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>
                <a:solidFill>
                  <a:srgbClr val="000099"/>
                </a:solidFill>
                <a:latin typeface="Calibri" pitchFamily="34" charset="0"/>
              </a:rPr>
              <a:t>1 балл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1500" y="714375"/>
            <a:ext cx="7786688" cy="27765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000099"/>
                </a:solidFill>
                <a:latin typeface="Arial" charset="0"/>
              </a:rPr>
              <a:t>Сознательная, активная деятельность ребенка, характеризующаяся точным и своевременным выполнением заданий, связанных с обязательными для всех играющих правилами, — это ...</a:t>
            </a:r>
            <a:br>
              <a:rPr lang="ru-RU" sz="2800" b="1">
                <a:solidFill>
                  <a:srgbClr val="000099"/>
                </a:solidFill>
                <a:latin typeface="Arial" charset="0"/>
              </a:rPr>
            </a:br>
            <a:r>
              <a:rPr lang="ru-RU" b="1">
                <a:latin typeface="Arial" charset="0"/>
              </a:rPr>
              <a:t/>
            </a:r>
            <a:br>
              <a:rPr lang="ru-RU" b="1">
                <a:latin typeface="Arial" charset="0"/>
              </a:rPr>
            </a:br>
            <a:endParaRPr lang="ru-RU" b="1">
              <a:latin typeface="Arial" charset="0"/>
            </a:endParaRP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4500563" y="3933825"/>
            <a:ext cx="4178300" cy="8223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ru-RU" sz="2400" b="1">
                <a:solidFill>
                  <a:srgbClr val="000099"/>
                </a:solidFill>
                <a:latin typeface="Arial" charset="0"/>
              </a:rPr>
              <a:t>Подвижная игра</a:t>
            </a:r>
          </a:p>
          <a:p>
            <a:pPr marL="342900" indent="-342900">
              <a:defRPr/>
            </a:pPr>
            <a:endParaRPr lang="ru-RU" sz="24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250825" y="3933825"/>
            <a:ext cx="4071938" cy="8223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ru-RU" sz="2400" b="1">
                <a:solidFill>
                  <a:srgbClr val="000099"/>
                </a:solidFill>
                <a:latin typeface="Arial" charset="0"/>
              </a:rPr>
              <a:t>Спортивное упражнение</a:t>
            </a:r>
          </a:p>
          <a:p>
            <a:pPr marL="342900" indent="-342900">
              <a:defRPr/>
            </a:pPr>
            <a:endParaRPr lang="ru-RU" sz="2400" b="1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29313" y="0"/>
            <a:ext cx="3214687" cy="4286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>
                <a:solidFill>
                  <a:srgbClr val="000099"/>
                </a:solidFill>
                <a:latin typeface="Arial" charset="0"/>
              </a:rPr>
              <a:t>Вопрос 3</a:t>
            </a:r>
            <a:r>
              <a:rPr lang="ru-RU" sz="2400">
                <a:solidFill>
                  <a:schemeClr val="tx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000375" y="5786438"/>
            <a:ext cx="3000375" cy="7858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>
                <a:solidFill>
                  <a:srgbClr val="000099"/>
                </a:solidFill>
                <a:latin typeface="Calibri" pitchFamily="34" charset="0"/>
              </a:rPr>
              <a:t>0 баллов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1500" y="714375"/>
            <a:ext cx="7786688" cy="22272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000099"/>
                </a:solidFill>
                <a:latin typeface="Arial" charset="0"/>
              </a:rPr>
              <a:t>Сознательная, активная деятельность ребенка, характеризующаяся точным и своевременным выполнением заданий, связанных с обязательными для всех играющих правилами, — это ...</a:t>
            </a:r>
            <a:endParaRPr lang="ru-RU" b="1">
              <a:latin typeface="Arial" charset="0"/>
            </a:endParaRP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4500563" y="3284538"/>
            <a:ext cx="4175125" cy="3968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ru-RU" sz="2000" b="1">
                <a:solidFill>
                  <a:srgbClr val="000099"/>
                </a:solidFill>
                <a:latin typeface="Arial" charset="0"/>
              </a:rPr>
              <a:t>Подвижная игра</a:t>
            </a: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395288" y="3284538"/>
            <a:ext cx="3856037" cy="3968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>
                <a:solidFill>
                  <a:srgbClr val="000099"/>
                </a:solidFill>
                <a:latin typeface="Arial" charset="0"/>
              </a:rPr>
              <a:t>Спортивное упражнение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929313" y="0"/>
            <a:ext cx="3214687" cy="4286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>
                <a:solidFill>
                  <a:srgbClr val="000099"/>
                </a:solidFill>
                <a:latin typeface="Arial" charset="0"/>
              </a:rPr>
              <a:t>Вопрос 3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000375" y="5786438"/>
            <a:ext cx="3000375" cy="7858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>
                <a:solidFill>
                  <a:srgbClr val="000099"/>
                </a:solidFill>
                <a:latin typeface="Calibri" pitchFamily="34" charset="0"/>
              </a:rPr>
              <a:t>1 балл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750" y="692150"/>
            <a:ext cx="7786688" cy="22272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000099"/>
                </a:solidFill>
                <a:latin typeface="Arial" charset="0"/>
              </a:rPr>
              <a:t>Сознательная, активная деятельность ребенка, характеризующаяся точным и своевременным выполнением заданий, связанных с обязательными для всех играющих правилами, — это ...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4572000" y="4149725"/>
            <a:ext cx="4178300" cy="4572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ru-RU" sz="2400" b="1">
                <a:solidFill>
                  <a:srgbClr val="000099"/>
                </a:solidFill>
                <a:latin typeface="Arial" charset="0"/>
              </a:rPr>
              <a:t>Подвижная игра</a:t>
            </a: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250825" y="4149725"/>
            <a:ext cx="4214813" cy="4572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rgbClr val="000099"/>
                </a:solidFill>
                <a:latin typeface="Arial" charset="0"/>
              </a:rPr>
              <a:t>Спортивное упражнение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929313" y="0"/>
            <a:ext cx="3214687" cy="4286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>
                <a:solidFill>
                  <a:srgbClr val="000099"/>
                </a:solidFill>
                <a:latin typeface="Arial" charset="0"/>
              </a:rPr>
              <a:t>Вопрос 3</a:t>
            </a:r>
            <a:r>
              <a:rPr lang="ru-RU" sz="2400">
                <a:solidFill>
                  <a:schemeClr val="tx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000375" y="5786438"/>
            <a:ext cx="3000375" cy="7858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>
                <a:solidFill>
                  <a:srgbClr val="000099"/>
                </a:solidFill>
                <a:latin typeface="Calibri" pitchFamily="34" charset="0"/>
              </a:rPr>
              <a:t>2 балла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5929313" y="0"/>
            <a:ext cx="3214687" cy="4286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>
                <a:solidFill>
                  <a:srgbClr val="000099"/>
                </a:solidFill>
                <a:latin typeface="Arial" charset="0"/>
              </a:rPr>
              <a:t>Вопрос 4</a:t>
            </a:r>
            <a:r>
              <a:rPr lang="ru-RU" sz="2400">
                <a:solidFill>
                  <a:schemeClr val="tx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000375" y="5786438"/>
            <a:ext cx="3000375" cy="7858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>
                <a:solidFill>
                  <a:srgbClr val="000099"/>
                </a:solidFill>
                <a:latin typeface="Calibri" pitchFamily="34" charset="0"/>
              </a:rPr>
              <a:t>0 баллов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188" y="1268413"/>
            <a:ext cx="7786687" cy="22272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000099"/>
                </a:solidFill>
                <a:latin typeface="Arial" charset="0"/>
              </a:rPr>
              <a:t>Какая группа методов формирует у детей представления о движении, яркость чувствительного восприятия и двигательных ощущений, развивает сенсорные способности?</a:t>
            </a:r>
          </a:p>
        </p:txBody>
      </p:sp>
      <p:sp>
        <p:nvSpPr>
          <p:cNvPr id="13" name="TextBox 12">
            <a:hlinkClick r:id="rId2" action="ppaction://hlinksldjump"/>
          </p:cNvPr>
          <p:cNvSpPr txBox="1"/>
          <p:nvPr/>
        </p:nvSpPr>
        <p:spPr>
          <a:xfrm>
            <a:off x="684213" y="4149725"/>
            <a:ext cx="3143250" cy="5191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000099"/>
                </a:solidFill>
                <a:latin typeface="Arial" charset="0"/>
              </a:rPr>
              <a:t>Физические </a:t>
            </a:r>
          </a:p>
        </p:txBody>
      </p:sp>
      <p:sp>
        <p:nvSpPr>
          <p:cNvPr id="14" name="TextBox 13">
            <a:hlinkClick r:id="rId3" action="ppaction://hlinksldjump"/>
          </p:cNvPr>
          <p:cNvSpPr txBox="1"/>
          <p:nvPr/>
        </p:nvSpPr>
        <p:spPr>
          <a:xfrm>
            <a:off x="4356100" y="4149725"/>
            <a:ext cx="3429000" cy="5191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000099"/>
                </a:solidFill>
                <a:latin typeface="Arial" charset="0"/>
              </a:rPr>
              <a:t>Наглядные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5929313" y="0"/>
            <a:ext cx="3214687" cy="4286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>
                <a:solidFill>
                  <a:srgbClr val="000099"/>
                </a:solidFill>
                <a:latin typeface="Arial" charset="0"/>
              </a:rPr>
              <a:t>Вопрос 4</a:t>
            </a:r>
            <a:r>
              <a:rPr lang="ru-RU" sz="2400">
                <a:solidFill>
                  <a:schemeClr val="tx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000375" y="5786438"/>
            <a:ext cx="3000375" cy="7858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>
                <a:solidFill>
                  <a:srgbClr val="000099"/>
                </a:solidFill>
                <a:latin typeface="Calibri" pitchFamily="34" charset="0"/>
              </a:rPr>
              <a:t>1 балл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750" y="1341438"/>
            <a:ext cx="7786688" cy="22272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000099"/>
                </a:solidFill>
                <a:latin typeface="Arial" charset="0"/>
              </a:rPr>
              <a:t>Какая группа методов формирует у детей представления о движении, яркость чувствительного восприятия и двигательных ощущений, развивает сенсорные способности?</a:t>
            </a:r>
          </a:p>
        </p:txBody>
      </p:sp>
      <p:sp>
        <p:nvSpPr>
          <p:cNvPr id="13" name="TextBox 12">
            <a:hlinkClick r:id="rId2" action="ppaction://hlinksldjump"/>
          </p:cNvPr>
          <p:cNvSpPr txBox="1"/>
          <p:nvPr/>
        </p:nvSpPr>
        <p:spPr>
          <a:xfrm>
            <a:off x="1042988" y="4149725"/>
            <a:ext cx="3143250" cy="5191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000099"/>
                </a:solidFill>
                <a:latin typeface="Arial" charset="0"/>
              </a:rPr>
              <a:t>Физические</a:t>
            </a:r>
          </a:p>
        </p:txBody>
      </p:sp>
      <p:sp>
        <p:nvSpPr>
          <p:cNvPr id="14" name="TextBox 13">
            <a:hlinkClick r:id="rId3" action="ppaction://hlinksldjump"/>
          </p:cNvPr>
          <p:cNvSpPr txBox="1"/>
          <p:nvPr/>
        </p:nvSpPr>
        <p:spPr>
          <a:xfrm>
            <a:off x="4356100" y="4149725"/>
            <a:ext cx="3429000" cy="5191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rgbClr val="000099"/>
                </a:solidFill>
                <a:latin typeface="Arial" charset="0"/>
              </a:rPr>
              <a:t>Наглядные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213</TotalTime>
  <Words>268</Words>
  <PresentationFormat>Экран (4:3)</PresentationFormat>
  <Paragraphs>66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Comic Sans MS</vt:lpstr>
      <vt:lpstr>Arial</vt:lpstr>
      <vt:lpstr>Calibri</vt:lpstr>
      <vt:lpstr>Times New Roman</vt:lpstr>
      <vt:lpstr>Пастель</vt:lpstr>
      <vt:lpstr>Пастель</vt:lpstr>
      <vt:lpstr>Тест для педагогов  дошкольных учреждений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для педагогов дошкольных учреждений </dc:title>
  <dc:creator>ывваккыевв</dc:creator>
  <cp:lastModifiedBy>123</cp:lastModifiedBy>
  <cp:revision>10</cp:revision>
  <dcterms:created xsi:type="dcterms:W3CDTF">2012-01-25T05:27:51Z</dcterms:created>
  <dcterms:modified xsi:type="dcterms:W3CDTF">2013-01-17T11:27:41Z</dcterms:modified>
</cp:coreProperties>
</file>