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3" r:id="rId3"/>
    <p:sldId id="324" r:id="rId4"/>
    <p:sldId id="322" r:id="rId5"/>
    <p:sldId id="325" r:id="rId6"/>
    <p:sldId id="328" r:id="rId7"/>
    <p:sldId id="327" r:id="rId8"/>
    <p:sldId id="333" r:id="rId9"/>
    <p:sldId id="339" r:id="rId10"/>
    <p:sldId id="336" r:id="rId11"/>
    <p:sldId id="352" r:id="rId12"/>
    <p:sldId id="300" r:id="rId13"/>
    <p:sldId id="293" r:id="rId14"/>
    <p:sldId id="343" r:id="rId15"/>
    <p:sldId id="30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99"/>
    <a:srgbClr val="FF0066"/>
    <a:srgbClr val="009900"/>
    <a:srgbClr val="990099"/>
    <a:srgbClr val="0000FF"/>
    <a:srgbClr val="FF6600"/>
    <a:srgbClr val="33CC33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6FE6-5A71-4647-A665-A98CCFB6AF91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C61C-43FC-4BF8-B5BA-C15FD033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345" y="5517232"/>
            <a:ext cx="3715410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ГБДОУ </a:t>
            </a:r>
            <a:r>
              <a:rPr lang="ru-RU" dirty="0" err="1" smtClean="0">
                <a:solidFill>
                  <a:srgbClr val="000099"/>
                </a:solidFill>
              </a:rPr>
              <a:t>д</a:t>
            </a:r>
            <a:r>
              <a:rPr lang="ru-RU" dirty="0" smtClean="0">
                <a:solidFill>
                  <a:srgbClr val="000099"/>
                </a:solidFill>
              </a:rPr>
              <a:t>/с №126 Невского района</a:t>
            </a:r>
          </a:p>
          <a:p>
            <a:r>
              <a:rPr lang="ru-RU" dirty="0" err="1" smtClean="0">
                <a:solidFill>
                  <a:srgbClr val="000099"/>
                </a:solidFill>
              </a:rPr>
              <a:t>Комаровская</a:t>
            </a:r>
            <a:r>
              <a:rPr lang="ru-RU" dirty="0" smtClean="0">
                <a:solidFill>
                  <a:srgbClr val="000099"/>
                </a:solidFill>
              </a:rPr>
              <a:t> Юлия Александровна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524" y="1268760"/>
            <a:ext cx="7231209" cy="20090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ИСПОЛЬЗОВАНИЕ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НЕТРАДИЦИОННЫХ ФОРМ РИСОВАНИЯ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В РАЗВИТИИ ХУДОЖЕСТВЕННО-ТВОРЧЕСКОЙ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 ДЕЯТЕЛЬНОСТИ</a:t>
            </a:r>
            <a:endParaRPr lang="ru-RU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214290"/>
            <a:ext cx="570717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69000">
                      <a:srgbClr val="A603AB">
                        <a:alpha val="87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Рисование пластилином</a:t>
            </a:r>
            <a:endParaRPr lang="ru-RU" sz="40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69000">
                    <a:srgbClr val="A603AB">
                      <a:alpha val="8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24487" y="1411573"/>
            <a:ext cx="6215106" cy="23155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Средства выразительности</a:t>
            </a:r>
            <a:r>
              <a:rPr lang="ru-RU" sz="1400" dirty="0" smtClean="0">
                <a:solidFill>
                  <a:srgbClr val="FF0066"/>
                </a:solidFill>
              </a:rPr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цвет, пятно, линия, объем, фактура.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Материалы:</a:t>
            </a:r>
            <a:r>
              <a:rPr lang="ru-RU" sz="1400" dirty="0" smtClean="0">
                <a:solidFill>
                  <a:srgbClr val="000099"/>
                </a:solidFill>
              </a:rPr>
              <a:t> пластилин различных цветов, плотный картон, стека, доска для работы с пластилином.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Способ получения изображения</a:t>
            </a:r>
            <a:r>
              <a:rPr lang="ru-RU" sz="1400" dirty="0" smtClean="0">
                <a:solidFill>
                  <a:srgbClr val="FF0066"/>
                </a:solidFill>
              </a:rPr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Ребенок выбирает пластилин нужного цвета, отрезает от него кусочек, хорошо разминает в руках. Затем, отрывая от куска маленький кусочек, скатывает его в шарик и прикрепляет к картону, слегка расплющивая и размазывая. Так «закрашивается» весь рисунок.</a:t>
            </a:r>
          </a:p>
          <a:p>
            <a:endParaRPr lang="ru-RU" dirty="0"/>
          </a:p>
        </p:txBody>
      </p:sp>
      <p:pic>
        <p:nvPicPr>
          <p:cNvPr id="4" name="Рисунок 3" descr="дс 003.jpg"/>
          <p:cNvPicPr>
            <a:picLocks noChangeAspect="1"/>
          </p:cNvPicPr>
          <p:nvPr/>
        </p:nvPicPr>
        <p:blipFill>
          <a:blip r:embed="rId2" cstate="print"/>
          <a:srcRect t="18086" r="2129"/>
          <a:stretch>
            <a:fillRect/>
          </a:stretch>
        </p:blipFill>
        <p:spPr>
          <a:xfrm>
            <a:off x="2912867" y="4077072"/>
            <a:ext cx="3596154" cy="22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90173"/>
            <a:ext cx="8215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28000">
                      <a:srgbClr val="1A8D48"/>
                    </a:gs>
                    <a:gs pos="54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57000">
                      <a:srgbClr val="A603AB">
                        <a:alpha val="76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</a:rPr>
              <a:t>Рисование манкой или песком</a:t>
            </a:r>
            <a:endParaRPr lang="ru-RU" sz="4000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28000">
                    <a:srgbClr val="1A8D48"/>
                  </a:gs>
                  <a:gs pos="54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57000">
                    <a:srgbClr val="A603AB">
                      <a:alpha val="76000"/>
                    </a:srgbClr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196752"/>
            <a:ext cx="6286528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Средства выразительности:</a:t>
            </a:r>
            <a:r>
              <a:rPr lang="ru-RU" dirty="0" smtClean="0">
                <a:solidFill>
                  <a:srgbClr val="000099"/>
                </a:solidFill>
              </a:rPr>
              <a:t> объем, фактура.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Материалы:</a:t>
            </a:r>
            <a:r>
              <a:rPr lang="ru-RU" dirty="0" smtClean="0">
                <a:solidFill>
                  <a:srgbClr val="000099"/>
                </a:solidFill>
              </a:rPr>
              <a:t> манка или мелкий просеянный песок, цветные тарелочки, подносы.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Способ получения изображения: </a:t>
            </a:r>
            <a:r>
              <a:rPr lang="ru-RU" dirty="0" smtClean="0">
                <a:solidFill>
                  <a:srgbClr val="000099"/>
                </a:solidFill>
              </a:rPr>
              <a:t>в тарелочку насыпается небольшое количество манки(песку) и ребенок пальчиком создает рисунок.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-1107" r="10104" b="-1"/>
          <a:stretch/>
        </p:blipFill>
        <p:spPr>
          <a:xfrm>
            <a:off x="4897994" y="3707633"/>
            <a:ext cx="2626334" cy="25062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2778" r="8291"/>
          <a:stretch/>
        </p:blipFill>
        <p:spPr>
          <a:xfrm rot="5400000">
            <a:off x="2123556" y="3528460"/>
            <a:ext cx="2547785" cy="25474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2" t="21273" r="8181" b="14836"/>
          <a:stretch>
            <a:fillRect/>
          </a:stretch>
        </p:blipFill>
        <p:spPr bwMode="auto">
          <a:xfrm>
            <a:off x="3599892" y="3856620"/>
            <a:ext cx="4373108" cy="233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142852"/>
            <a:ext cx="2428892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17000">
                      <a:srgbClr val="E81766"/>
                    </a:gs>
                    <a:gs pos="77000">
                      <a:srgbClr val="A603AB">
                        <a:alpha val="6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СД диски</a:t>
            </a:r>
            <a:endParaRPr lang="ru-RU" sz="40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17000">
                    <a:srgbClr val="E81766"/>
                  </a:gs>
                  <a:gs pos="77000">
                    <a:srgbClr val="A603AB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268760"/>
            <a:ext cx="5500710" cy="17706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 выразительности: 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цвет, объем, фактура.</a:t>
            </a:r>
            <a:endParaRPr lang="ru-RU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lang="ru-RU" sz="1400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сд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диски, клей, картон, цветная бумага, гуашь, кисти, пластилин, фломастер, бросовый материал.</a:t>
            </a:r>
            <a:endParaRPr lang="ru-RU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 получения изображения</a:t>
            </a:r>
            <a:r>
              <a:rPr lang="ru-RU" sz="1400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400" dirty="0" err="1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сд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диск наносится изображение, и раскрашивается пластилином, либо гуашью. Также  можно диски склеить между собой и дополнить заранее подготовленными деталями.</a:t>
            </a:r>
            <a:endParaRPr lang="ru-RU" sz="1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5207770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73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Волшебная веревочка</a:t>
            </a:r>
            <a:endParaRPr lang="ru-RU" sz="40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73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Рисунок 3" descr="89664_31284.jpg"/>
          <p:cNvPicPr>
            <a:picLocks noChangeAspect="1"/>
          </p:cNvPicPr>
          <p:nvPr/>
        </p:nvPicPr>
        <p:blipFill>
          <a:blip r:embed="rId2"/>
          <a:srcRect l="8000" t="32000" r="8000" b="11000"/>
          <a:stretch>
            <a:fillRect/>
          </a:stretch>
        </p:blipFill>
        <p:spPr>
          <a:xfrm>
            <a:off x="5130255" y="4172204"/>
            <a:ext cx="3114153" cy="21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79612" y="1772816"/>
            <a:ext cx="4572000" cy="20090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Средства выразительности</a:t>
            </a:r>
            <a:r>
              <a:rPr lang="ru-RU" sz="1400" b="1" dirty="0" smtClean="0">
                <a:solidFill>
                  <a:srgbClr val="FF0066"/>
                </a:solidFill>
              </a:rPr>
              <a:t>: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rgbClr val="000099"/>
                </a:solidFill>
              </a:rPr>
              <a:t>объем, фактура, цвет</a:t>
            </a:r>
          </a:p>
          <a:p>
            <a:r>
              <a:rPr lang="ru-RU" sz="1400" b="1" i="1" dirty="0" smtClean="0">
                <a:solidFill>
                  <a:srgbClr val="FF0066"/>
                </a:solidFill>
              </a:rPr>
              <a:t>Материалы: </a:t>
            </a:r>
            <a:r>
              <a:rPr lang="ru-RU" sz="1400" i="1" dirty="0" smtClean="0">
                <a:solidFill>
                  <a:srgbClr val="000099"/>
                </a:solidFill>
              </a:rPr>
              <a:t>картон, нитки</a:t>
            </a:r>
            <a:r>
              <a:rPr lang="ru-RU" sz="1400" dirty="0" smtClean="0">
                <a:solidFill>
                  <a:srgbClr val="000099"/>
                </a:solidFill>
              </a:rPr>
              <a:t>, клей, краски, кисти, ножницы, игла, краски.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Способ получения изображения</a:t>
            </a:r>
            <a:r>
              <a:rPr lang="ru-RU" sz="1400" b="1" dirty="0" smtClean="0">
                <a:solidFill>
                  <a:srgbClr val="000099"/>
                </a:solidFill>
              </a:rPr>
              <a:t>:</a:t>
            </a:r>
            <a:r>
              <a:rPr lang="ru-RU" sz="1400" dirty="0" smtClean="0">
                <a:solidFill>
                  <a:srgbClr val="000099"/>
                </a:solidFill>
              </a:rPr>
              <a:t>1-вариант- на картон наносится рисунок, из веревочек на рисунок выкладываются спиральки, линии.2-вариант-вышить контур рисунка и далее раскрасить изображение красками</a:t>
            </a:r>
            <a:endParaRPr lang="ru-RU" sz="1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04664"/>
            <a:ext cx="7000924" cy="1038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b="1" dirty="0" smtClean="0">
                <a:gradFill>
                  <a:gsLst>
                    <a:gs pos="47000">
                      <a:srgbClr val="A603AB"/>
                    </a:gs>
                    <a:gs pos="9000">
                      <a:srgbClr val="0819FB"/>
                    </a:gs>
                    <a:gs pos="28000">
                      <a:srgbClr val="1A8D48"/>
                    </a:gs>
                    <a:gs pos="54000">
                      <a:srgbClr val="FFFF00"/>
                    </a:gs>
                    <a:gs pos="73000">
                      <a:srgbClr val="EE3F17"/>
                    </a:gs>
                    <a:gs pos="17000">
                      <a:srgbClr val="E81766"/>
                    </a:gs>
                    <a:gs pos="43000">
                      <a:srgbClr val="A603AB">
                        <a:alpha val="76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                  Коллаж</a:t>
            </a:r>
          </a:p>
          <a:p>
            <a:r>
              <a:rPr lang="ru-RU" sz="1100" b="1" dirty="0" smtClean="0">
                <a:solidFill>
                  <a:srgbClr val="000099"/>
                </a:solidFill>
              </a:rPr>
              <a:t>(приклеивание к какой –либо основе, выбранной как фон, материалов, отличающихся по цвету и фактуре)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4" y="1988840"/>
            <a:ext cx="6143652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 выразительности: 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цвет, пятно, фактура, линия</a:t>
            </a:r>
            <a:endParaRPr lang="ru-RU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0099"/>
                </a:solidFill>
              </a:rPr>
              <a:t>бумага разной фактуры, краски, карандаши, мелки, клей и различный бросовый материал</a:t>
            </a:r>
            <a:endParaRPr lang="ru-RU" sz="1400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 получения изображения: </a:t>
            </a:r>
            <a:r>
              <a:rPr lang="ru-RU" sz="1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 подготавливает изображение и закрашивает его, комбинируя различные материалы, проявляя творчество и фантазию</a:t>
            </a:r>
            <a:endParaRPr lang="ru-RU" sz="1400" dirty="0">
              <a:solidFill>
                <a:srgbClr val="000099"/>
              </a:solidFill>
            </a:endParaRPr>
          </a:p>
        </p:txBody>
      </p:sp>
      <p:pic>
        <p:nvPicPr>
          <p:cNvPr id="8" name="Рисунок 7" descr="мы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61048"/>
            <a:ext cx="3090019" cy="231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2204864"/>
            <a:ext cx="7560840" cy="21452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Каждая из этих техник - это маленькая игра, которая удивляет своей непредсказуемостью.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Их использование позволяет детям чувствовать себя раскованнее, смелее, непосредственнее, дает полную свободу для самовыражения.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71678"/>
            <a:ext cx="82868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Формирование творческой личности - одна из важных задач педагогической теории и практики на современном этапе. Нетрадиционные способы рисования дают возможность, нестандартно мыслить и активизировать творческую активность. Рисование дает возможность ребенку выразить то, что в силу возрастных ограничений он не может выразить словами. В процессе рисования ребенок абсолютно свободен, отступают запреты и ограничения.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Чем больше ребёнок видит, слышит, переживает, тем значительнее и продуктивнее, станет деятельность его воображения.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Нетрадиционные техники рисования демонстрируют необычные сочетания материалов и инструментов. Несомненно, достоинством таких техник является универсальность их использования. Технология их выполнения интересна и доступна как взрослому, так и ребенку. Именно поэтому, нетрадиционные методики очень привлекательны для детей, так как они открывают большие возможности выражения собственных фантазий, желаний и самовыражению в целом. </a:t>
            </a:r>
          </a:p>
          <a:p>
            <a:endParaRPr lang="ru-RU" sz="1600" b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4296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</a:rPr>
              <a:t>В.А. Сухомлинский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У каждого ребёнка есть свои «драгоценности»- камешки, гвозди, кусочки кружева, бусинки, пуговицы и многое другое. На сколько они ценны и значимы, почему бы эти «необычные» материалы не включить в детское творчество? Именно то, что ближе и понятнее ребёнку должно помочь ему в изобразительной деятельности. Ведь материалы, с которыми дети соприкасаются, часто случайно вызывают у них стремление посмотреть, потрогать, каждый новый навык- достижение и предмет гордости.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В процессе работы ребёнок открывает для себя такие понятия как «линия», «цвет», «форма», «ритм». Это порой происходит неосознанно, ребёнок просто увлекается доступным ему в данный момент материалом. Любой предмет, который в обычной жизни неприметен, в руках ребёнка оживает, преображается.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865" y="836712"/>
            <a:ext cx="7572428" cy="4739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Изобразительная деятельность с применением нетрадиционных материалов и техник способствует развитию у ребёнка: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rgbClr val="000099"/>
                </a:solidFill>
              </a:rPr>
              <a:t>  </a:t>
            </a:r>
            <a:r>
              <a:rPr lang="ru-RU" sz="1600" b="1" dirty="0" smtClean="0">
                <a:solidFill>
                  <a:srgbClr val="000099"/>
                </a:solidFill>
              </a:rPr>
              <a:t>Мелкой моторики рук и тактильного восприятия;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Развитию речи;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Пространственной ориентировки на листе бумаги, глазомера и      зрительного восприятия; </a:t>
            </a:r>
          </a:p>
          <a:p>
            <a:pPr marL="0"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Знание цветов;</a:t>
            </a:r>
          </a:p>
          <a:p>
            <a:pPr marL="0"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Дети знакомятся с различными материалами и их свойствами;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Изобразительных навыков и умений;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Наблюдательности;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Внимания и усидчивости;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Эстетического восприятия;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Эмоциональной отзывчивости; </a:t>
            </a:r>
          </a:p>
          <a:p>
            <a:pPr marL="0"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Формируются навыки контроля и самоконтроля;</a:t>
            </a:r>
          </a:p>
          <a:p>
            <a:pPr marL="0"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 Умение создавать как индивидуальные, так и коллективные композиции;</a:t>
            </a:r>
          </a:p>
          <a:p>
            <a:pPr marL="0"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 Интереса к  изобразительной деятельности;</a:t>
            </a:r>
          </a:p>
          <a:p>
            <a:pPr>
              <a:buFont typeface="Courier New" pitchFamily="49" charset="0"/>
              <a:buChar char="o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41" y="836712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 Во многом результат работы ребёнка зависит от его заинтересованности, поэтому на занятии важно активизировать внимание дошкольника, побудить его к деятельности при помощи дополнительных стимулов.</a:t>
            </a:r>
          </a:p>
          <a:p>
            <a:r>
              <a:rPr lang="ru-RU" sz="1600" b="1" i="1" u="sng" dirty="0" smtClean="0">
                <a:solidFill>
                  <a:srgbClr val="000099"/>
                </a:solidFill>
              </a:rPr>
              <a:t>Такими стимулами могут быть: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игра, которая является основным видом деятельности детей;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сюрпризный момент (любимый герой сказки или мультфильма приходит в гости и приглашает ребенка отправиться в путешествие; кукла)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просьба о помощи, ведь дети никогда не откажутся помочь слабому, им важно почувствовать себя значимыми; 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музыкальное сопровождение. И т.д. 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 Кроме того, желательно живо, эмоционально объяснять ребятам способы действий и показывать приемы изображения.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23 004.jpg"/>
          <p:cNvPicPr>
            <a:picLocks noChangeAspect="1"/>
          </p:cNvPicPr>
          <p:nvPr/>
        </p:nvPicPr>
        <p:blipFill>
          <a:blip r:embed="rId3" cstate="print"/>
          <a:srcRect l="25000" t="9375" r="16666" b="13541"/>
          <a:stretch>
            <a:fillRect/>
          </a:stretch>
        </p:blipFill>
        <p:spPr>
          <a:xfrm>
            <a:off x="5004048" y="4230487"/>
            <a:ext cx="1368152" cy="241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DCIM\101MSDCF\DSC01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1288" r="12769"/>
          <a:stretch/>
        </p:blipFill>
        <p:spPr bwMode="auto">
          <a:xfrm>
            <a:off x="2627784" y="4244123"/>
            <a:ext cx="1368152" cy="2383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8.jpg"/>
          <p:cNvPicPr>
            <a:picLocks noChangeAspect="1"/>
          </p:cNvPicPr>
          <p:nvPr/>
        </p:nvPicPr>
        <p:blipFill>
          <a:blip r:embed="rId3" cstate="print"/>
          <a:srcRect l="9849" t="3073" r="14342" b="6775"/>
          <a:stretch>
            <a:fillRect/>
          </a:stretch>
        </p:blipFill>
        <p:spPr>
          <a:xfrm rot="14443393">
            <a:off x="6347490" y="2795242"/>
            <a:ext cx="1526418" cy="1361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TextBox 1"/>
          <p:cNvSpPr txBox="1"/>
          <p:nvPr/>
        </p:nvSpPr>
        <p:spPr>
          <a:xfrm>
            <a:off x="785786" y="214290"/>
            <a:ext cx="7929618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</a:rPr>
              <a:t>Материалы необходимые для работы</a:t>
            </a:r>
            <a:endParaRPr lang="ru-RU" sz="3600" b="1" dirty="0">
              <a:solidFill>
                <a:srgbClr val="99009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12776"/>
            <a:ext cx="5000660" cy="391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Цветная бумага, картон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Гуашь, акварель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Пластилин, тесто, глина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Салфетки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Вата, ватные диски, ватные палочки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Кусочки ткани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</a:t>
            </a:r>
            <a:r>
              <a:rPr lang="ru-RU" sz="1600" b="1" dirty="0" err="1" smtClean="0">
                <a:solidFill>
                  <a:srgbClr val="000099"/>
                </a:solidFill>
              </a:rPr>
              <a:t>Паетки</a:t>
            </a:r>
            <a:r>
              <a:rPr lang="ru-RU" sz="1600" b="1" dirty="0" smtClean="0">
                <a:solidFill>
                  <a:srgbClr val="000099"/>
                </a:solidFill>
              </a:rPr>
              <a:t>, бисер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Нитки, веревочки, ленточки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Природный материал(листья, палочки, семена, зерна, камешки, мох и т.д.)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Клей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Кисточки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Ножницы</a:t>
            </a:r>
          </a:p>
          <a:p>
            <a:pPr lvl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000099"/>
                </a:solidFill>
              </a:rPr>
              <a:t>  Мисочки, тарелочки, ванночки</a:t>
            </a:r>
          </a:p>
        </p:txBody>
      </p:sp>
      <p:pic>
        <p:nvPicPr>
          <p:cNvPr id="6" name="Рисунок 5" descr="разное 046.jpg"/>
          <p:cNvPicPr>
            <a:picLocks noChangeAspect="1"/>
          </p:cNvPicPr>
          <p:nvPr/>
        </p:nvPicPr>
        <p:blipFill>
          <a:blip r:embed="rId4" cstate="print"/>
          <a:srcRect l="10871" t="13800" r="22051" b="10605"/>
          <a:stretch>
            <a:fillRect/>
          </a:stretch>
        </p:blipFill>
        <p:spPr>
          <a:xfrm rot="1173771">
            <a:off x="7071401" y="5252770"/>
            <a:ext cx="954039" cy="806391"/>
          </a:xfrm>
          <a:prstGeom prst="rect">
            <a:avLst/>
          </a:prstGeom>
        </p:spPr>
      </p:pic>
      <p:pic>
        <p:nvPicPr>
          <p:cNvPr id="1026" name="Picture 2" descr="D:\мои документы\работа-разное\для сайта\6гр\работы\разное 091.jpg"/>
          <p:cNvPicPr>
            <a:picLocks noChangeAspect="1" noChangeArrowheads="1"/>
          </p:cNvPicPr>
          <p:nvPr/>
        </p:nvPicPr>
        <p:blipFill>
          <a:blip r:embed="rId5" cstate="print"/>
          <a:srcRect t="9655" r="-1369" b="27589"/>
          <a:stretch>
            <a:fillRect/>
          </a:stretch>
        </p:blipFill>
        <p:spPr bwMode="auto">
          <a:xfrm>
            <a:off x="7137877" y="4304580"/>
            <a:ext cx="1692531" cy="7858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D:\мои документы\работа-разное\для сайта\6гр\работы\разное 089.jpg"/>
          <p:cNvPicPr>
            <a:picLocks noChangeAspect="1" noChangeArrowheads="1"/>
          </p:cNvPicPr>
          <p:nvPr/>
        </p:nvPicPr>
        <p:blipFill>
          <a:blip r:embed="rId6" cstate="print"/>
          <a:srcRect l="6461"/>
          <a:stretch>
            <a:fillRect/>
          </a:stretch>
        </p:blipFill>
        <p:spPr bwMode="auto">
          <a:xfrm>
            <a:off x="5295880" y="3931088"/>
            <a:ext cx="1355670" cy="10869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Рисунок 7" descr="ву.jpg"/>
          <p:cNvPicPr>
            <a:picLocks noChangeAspect="1"/>
          </p:cNvPicPr>
          <p:nvPr/>
        </p:nvPicPr>
        <p:blipFill>
          <a:blip r:embed="rId7" cstate="print"/>
          <a:srcRect l="27641" t="28705" r="30835"/>
          <a:stretch>
            <a:fillRect/>
          </a:stretch>
        </p:blipFill>
        <p:spPr>
          <a:xfrm rot="16200000">
            <a:off x="5293023" y="5066193"/>
            <a:ext cx="1007727" cy="12976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142852"/>
            <a:ext cx="5089489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47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Вместо кисточки рука</a:t>
            </a:r>
            <a:endParaRPr lang="ru-RU" sz="40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47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732" y="1283568"/>
            <a:ext cx="5149236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Рисуем пальчиками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Средства выразительности</a:t>
            </a:r>
            <a:r>
              <a:rPr lang="ru-RU" sz="1400" b="1" dirty="0" smtClean="0">
                <a:solidFill>
                  <a:srgbClr val="FF0066"/>
                </a:solidFill>
              </a:rPr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пятно, точка, короткая линия, цвет.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Материалы:</a:t>
            </a:r>
            <a:r>
              <a:rPr lang="ru-RU" sz="1400" b="1" dirty="0" smtClean="0">
                <a:solidFill>
                  <a:srgbClr val="FF0066"/>
                </a:solidFill>
              </a:rPr>
              <a:t> </a:t>
            </a:r>
            <a:r>
              <a:rPr lang="ru-RU" sz="1400" dirty="0" smtClean="0">
                <a:solidFill>
                  <a:srgbClr val="000099"/>
                </a:solidFill>
              </a:rPr>
              <a:t>мисочки с гуашью, плотная бумага любого цвета, небольшие листы, салфетки.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Способ получения изображения</a:t>
            </a:r>
            <a:r>
              <a:rPr lang="ru-RU" sz="1400" b="1" dirty="0" smtClean="0"/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Ребенок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8698" y="4077072"/>
            <a:ext cx="5572164" cy="23155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Рисуем ладошкой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Средства выразительности</a:t>
            </a:r>
            <a:r>
              <a:rPr lang="ru-RU" sz="1400" b="1" dirty="0" smtClean="0">
                <a:solidFill>
                  <a:srgbClr val="FF0066"/>
                </a:solidFill>
              </a:rPr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пятно, цвет, фантастический силуэт</a:t>
            </a:r>
            <a:r>
              <a:rPr lang="ru-RU" sz="1400" b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Материалы: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rgbClr val="000099"/>
                </a:solidFill>
              </a:rPr>
              <a:t>широкие блюдечки с гуашью, кисть, плотная бумага любого цвета, листы большого формата, салфетки.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FF0066"/>
                </a:solidFill>
              </a:rPr>
              <a:t>Способ получения изображения</a:t>
            </a:r>
            <a:r>
              <a:rPr lang="ru-RU" sz="1400" b="1" dirty="0" smtClean="0">
                <a:solidFill>
                  <a:srgbClr val="FF0066"/>
                </a:solidFill>
              </a:rPr>
              <a:t>: </a:t>
            </a:r>
            <a:r>
              <a:rPr lang="ru-RU" sz="1400" dirty="0" smtClean="0">
                <a:solidFill>
                  <a:srgbClr val="000099"/>
                </a:solidFill>
              </a:rPr>
              <a:t>ребенок опускает в гуашь ладошку (всю кисть) или окрашивает ее с помощью кисточки (с 5ти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 </a:t>
            </a:r>
          </a:p>
        </p:txBody>
      </p:sp>
      <p:pic>
        <p:nvPicPr>
          <p:cNvPr id="5" name="Рисунок 4" descr="33 019.jpg"/>
          <p:cNvPicPr>
            <a:picLocks noChangeAspect="1"/>
          </p:cNvPicPr>
          <p:nvPr/>
        </p:nvPicPr>
        <p:blipFill>
          <a:blip r:embed="rId2" cstate="print"/>
          <a:srcRect l="10871" t="5281" r="10871" b="5281"/>
          <a:stretch>
            <a:fillRect/>
          </a:stretch>
        </p:blipFill>
        <p:spPr>
          <a:xfrm>
            <a:off x="5724128" y="1545988"/>
            <a:ext cx="2592288" cy="222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692696"/>
            <a:ext cx="4572032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50000">
                      <a:srgbClr val="A603AB">
                        <a:alpha val="76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Оттиск смятой бумагой</a:t>
            </a:r>
            <a:endParaRPr lang="ru-RU" sz="32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50000">
                    <a:srgbClr val="A603AB">
                      <a:alpha val="76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844824"/>
            <a:ext cx="4929222" cy="17706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66"/>
                </a:solidFill>
              </a:rPr>
              <a:t>Средства выразительности:</a:t>
            </a:r>
            <a:r>
              <a:rPr lang="ru-RU" sz="1400" b="1" dirty="0" smtClean="0">
                <a:solidFill>
                  <a:srgbClr val="000099"/>
                </a:solidFill>
              </a:rPr>
              <a:t> </a:t>
            </a:r>
            <a:r>
              <a:rPr lang="ru-RU" sz="1400" dirty="0" smtClean="0">
                <a:solidFill>
                  <a:srgbClr val="000099"/>
                </a:solidFill>
              </a:rPr>
              <a:t>пятно, фактура, цвет.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66"/>
                </a:solidFill>
              </a:rPr>
              <a:t>Материалы:</a:t>
            </a:r>
            <a:r>
              <a:rPr lang="ru-RU" sz="1400" dirty="0" smtClean="0">
                <a:solidFill>
                  <a:srgbClr val="000099"/>
                </a:solidFill>
              </a:rPr>
              <a:t> блюдце с краской, плотная бумага любого цвета и размера, смятая бумага.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66"/>
                </a:solidFill>
              </a:rPr>
              <a:t>Способ получения изображения: </a:t>
            </a:r>
            <a:r>
              <a:rPr lang="ru-RU" sz="1400" dirty="0" smtClean="0">
                <a:solidFill>
                  <a:srgbClr val="000099"/>
                </a:solidFill>
              </a:rPr>
              <a:t>ребенок слегка прижимает смятую бумагу к краске и наносит оттиск на бумагу. Чтобы получить другой цвет, меняются и блюдце, и смятая бумага. </a:t>
            </a:r>
          </a:p>
        </p:txBody>
      </p:sp>
      <p:pic>
        <p:nvPicPr>
          <p:cNvPr id="6" name="Рисунок 5" descr="33 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7859" y="3933056"/>
            <a:ext cx="2746727" cy="204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59093" y="1268760"/>
            <a:ext cx="5286380" cy="177069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 выразительности: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цвет, линия, пятно, фактура.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восковые мелки, плотная белая бумага, акварель, кисти.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 получения изображения: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 рисует восковыми мелками на белой бумаге. Затем закрашивает лист акварелью в один или несколько цветов. Рисунок мелками остается 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закрашенным.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24237"/>
            <a:ext cx="6507041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gradFill>
                  <a:gsLst>
                    <a:gs pos="37000">
                      <a:srgbClr val="A603AB"/>
                    </a:gs>
                    <a:gs pos="21001">
                      <a:srgbClr val="0819FB"/>
                    </a:gs>
                    <a:gs pos="28000">
                      <a:srgbClr val="1A8D48"/>
                    </a:gs>
                    <a:gs pos="54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57000">
                      <a:srgbClr val="A603AB">
                        <a:alpha val="76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Восковые мелки + акварель</a:t>
            </a:r>
            <a:endParaRPr lang="ru-RU" sz="4000" b="1" dirty="0" smtClean="0">
              <a:gradFill>
                <a:gsLst>
                  <a:gs pos="37000">
                    <a:srgbClr val="A603AB"/>
                  </a:gs>
                  <a:gs pos="21001">
                    <a:srgbClr val="0819FB"/>
                  </a:gs>
                  <a:gs pos="28000">
                    <a:srgbClr val="1A8D48"/>
                  </a:gs>
                  <a:gs pos="54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57000">
                    <a:srgbClr val="A603AB">
                      <a:alpha val="76000"/>
                    </a:srgbClr>
                  </a:gs>
                </a:gsLst>
                <a:path path="circle">
                  <a:fillToRect l="50000" t="50000" r="50000" b="50000"/>
                </a:path>
              </a:gra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3501008"/>
            <a:ext cx="55888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gradFill>
                  <a:gsLst>
                    <a:gs pos="47000">
                      <a:srgbClr val="A603AB"/>
                    </a:gs>
                    <a:gs pos="9000">
                      <a:srgbClr val="0819FB"/>
                    </a:gs>
                    <a:gs pos="28000">
                      <a:srgbClr val="1A8D48"/>
                    </a:gs>
                    <a:gs pos="54000">
                      <a:srgbClr val="FFFF00"/>
                    </a:gs>
                    <a:gs pos="73000">
                      <a:srgbClr val="EE3F17"/>
                    </a:gs>
                    <a:gs pos="17000">
                      <a:srgbClr val="E81766"/>
                    </a:gs>
                    <a:gs pos="50000">
                      <a:srgbClr val="A603AB">
                        <a:alpha val="76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Монотипия предметная</a:t>
            </a:r>
            <a:endParaRPr lang="ru-RU" sz="4000" b="1" dirty="0">
              <a:gradFill>
                <a:gsLst>
                  <a:gs pos="47000">
                    <a:srgbClr val="A603AB"/>
                  </a:gs>
                  <a:gs pos="9000">
                    <a:srgbClr val="0819FB"/>
                  </a:gs>
                  <a:gs pos="28000">
                    <a:srgbClr val="1A8D48"/>
                  </a:gs>
                  <a:gs pos="54000">
                    <a:srgbClr val="FFFF00"/>
                  </a:gs>
                  <a:gs pos="73000">
                    <a:srgbClr val="EE3F17"/>
                  </a:gs>
                  <a:gs pos="17000">
                    <a:srgbClr val="E81766"/>
                  </a:gs>
                  <a:gs pos="50000">
                    <a:srgbClr val="A603AB">
                      <a:alpha val="76000"/>
                    </a:srgbClr>
                  </a:gs>
                </a:gsLst>
                <a:path path="circle">
                  <a:fillToRect l="50000" t="50000" r="50000" b="50000"/>
                </a:path>
              </a:gra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68" y="4437112"/>
            <a:ext cx="5206919" cy="20928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Средства выразительности: </a:t>
            </a:r>
            <a:r>
              <a:rPr lang="ru-RU" sz="1400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пятно, цвет, симметрия.</a:t>
            </a:r>
            <a:endParaRPr lang="ru-RU" sz="1400" dirty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lang="ru-RU" sz="1400" b="1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плотная бумага любого цвета, кисти, гуашь или акварель.</a:t>
            </a:r>
            <a:endParaRPr lang="ru-RU" sz="1400" dirty="0">
              <a:solidFill>
                <a:srgbClr val="0000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 получения изображения</a:t>
            </a:r>
            <a:r>
              <a:rPr lang="ru-RU" sz="1400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ребенок складывает лист бумаги вдвое и на одной его половине рисует половину изображаемого предмета (предметы выбираются симметричные). После рисования каждой части предмета, пока не высохла краска, лист снова складывается пополам для получения отпечатка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6" name="Рисунок 5" descr="23 006.jpg"/>
          <p:cNvPicPr>
            <a:picLocks noChangeAspect="1"/>
          </p:cNvPicPr>
          <p:nvPr/>
        </p:nvPicPr>
        <p:blipFill>
          <a:blip r:embed="rId2" cstate="print"/>
          <a:srcRect l="10545" t="14031" r="15986" b="10654"/>
          <a:stretch>
            <a:fillRect/>
          </a:stretch>
        </p:blipFill>
        <p:spPr>
          <a:xfrm rot="3958613">
            <a:off x="1080900" y="1227277"/>
            <a:ext cx="1751107" cy="2393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3 031.jpg"/>
          <p:cNvPicPr>
            <a:picLocks noChangeAspect="1"/>
          </p:cNvPicPr>
          <p:nvPr/>
        </p:nvPicPr>
        <p:blipFill>
          <a:blip r:embed="rId3" cstate="print"/>
          <a:srcRect l="4167" t="6250" r="6944" b="5208"/>
          <a:stretch>
            <a:fillRect/>
          </a:stretch>
        </p:blipFill>
        <p:spPr>
          <a:xfrm>
            <a:off x="6444208" y="4437112"/>
            <a:ext cx="1656184" cy="219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1277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Admin</cp:lastModifiedBy>
  <cp:revision>195</cp:revision>
  <dcterms:created xsi:type="dcterms:W3CDTF">2011-05-26T17:30:34Z</dcterms:created>
  <dcterms:modified xsi:type="dcterms:W3CDTF">2014-01-08T00:08:44Z</dcterms:modified>
</cp:coreProperties>
</file>