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FE8D56-9948-4AC3-AF4A-D422BE5B923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F768CE6-E199-4977-9009-B3D7F358693D}">
      <dgm:prSet phldrT="[Текст]"/>
      <dgm:spPr/>
      <dgm:t>
        <a:bodyPr/>
        <a:lstStyle/>
        <a:p>
          <a:r>
            <a:rPr lang="ru-RU" dirty="0" smtClean="0"/>
            <a:t>Взаимообусловленность</a:t>
          </a:r>
        </a:p>
        <a:p>
          <a:r>
            <a:rPr lang="ru-RU" dirty="0" smtClean="0"/>
            <a:t>аккомодации и ассимиляции</a:t>
          </a:r>
          <a:endParaRPr lang="ru-RU" dirty="0"/>
        </a:p>
      </dgm:t>
    </dgm:pt>
    <dgm:pt modelId="{ED71A153-1660-47B0-93ED-A8090813343E}" type="parTrans" cxnId="{A12B5C2D-66ED-45CE-ABC7-370F2C106417}">
      <dgm:prSet/>
      <dgm:spPr/>
      <dgm:t>
        <a:bodyPr/>
        <a:lstStyle/>
        <a:p>
          <a:endParaRPr lang="ru-RU"/>
        </a:p>
      </dgm:t>
    </dgm:pt>
    <dgm:pt modelId="{277FD6B8-3782-49DE-9A75-E3322FA7D22E}" type="sibTrans" cxnId="{A12B5C2D-66ED-45CE-ABC7-370F2C106417}">
      <dgm:prSet/>
      <dgm:spPr/>
      <dgm:t>
        <a:bodyPr/>
        <a:lstStyle/>
        <a:p>
          <a:endParaRPr lang="ru-RU"/>
        </a:p>
      </dgm:t>
    </dgm:pt>
    <dgm:pt modelId="{C2CE3C99-39B8-48C0-B8D5-015DDA1EA684}">
      <dgm:prSet phldrT="[Текст]"/>
      <dgm:spPr/>
      <dgm:t>
        <a:bodyPr/>
        <a:lstStyle/>
        <a:p>
          <a:r>
            <a:rPr lang="ru-RU" dirty="0" smtClean="0"/>
            <a:t>Аккомодация – обеспечивает модификацию действий субъекта в соответствии со свойствами среды.</a:t>
          </a:r>
          <a:endParaRPr lang="ru-RU" dirty="0"/>
        </a:p>
      </dgm:t>
    </dgm:pt>
    <dgm:pt modelId="{FA58731A-E677-4ECA-817D-7DF6CADCB273}" type="parTrans" cxnId="{D714A699-1050-4FDB-9C8C-F5B479490CCC}">
      <dgm:prSet/>
      <dgm:spPr/>
      <dgm:t>
        <a:bodyPr/>
        <a:lstStyle/>
        <a:p>
          <a:endParaRPr lang="ru-RU"/>
        </a:p>
      </dgm:t>
    </dgm:pt>
    <dgm:pt modelId="{9E13B570-CF76-4A6C-A945-1DAD4E066AD1}" type="sibTrans" cxnId="{D714A699-1050-4FDB-9C8C-F5B479490CCC}">
      <dgm:prSet/>
      <dgm:spPr/>
      <dgm:t>
        <a:bodyPr/>
        <a:lstStyle/>
        <a:p>
          <a:endParaRPr lang="ru-RU"/>
        </a:p>
      </dgm:t>
    </dgm:pt>
    <dgm:pt modelId="{246B54BF-2186-41DA-9F81-3939ADABBA80}">
      <dgm:prSet phldrT="[Текст]"/>
      <dgm:spPr/>
      <dgm:t>
        <a:bodyPr/>
        <a:lstStyle/>
        <a:p>
          <a:r>
            <a:rPr lang="ru-RU" dirty="0" smtClean="0"/>
            <a:t>Ассимиляция – изменение тех или иных компонентов среды, переработка их согласно схемам поведения субъекта. Ж. Пиаже</a:t>
          </a:r>
          <a:endParaRPr lang="ru-RU" dirty="0"/>
        </a:p>
      </dgm:t>
    </dgm:pt>
    <dgm:pt modelId="{E8FECAE6-9A45-44FB-A3B1-46F3D47CFB07}" type="parTrans" cxnId="{B5FC3296-C2DE-413E-B617-7913A0BCFAF3}">
      <dgm:prSet/>
      <dgm:spPr/>
      <dgm:t>
        <a:bodyPr/>
        <a:lstStyle/>
        <a:p>
          <a:endParaRPr lang="ru-RU"/>
        </a:p>
      </dgm:t>
    </dgm:pt>
    <dgm:pt modelId="{0E5A1561-14D8-4932-8567-8BECFFC6BCE6}" type="sibTrans" cxnId="{B5FC3296-C2DE-413E-B617-7913A0BCFAF3}">
      <dgm:prSet/>
      <dgm:spPr/>
      <dgm:t>
        <a:bodyPr/>
        <a:lstStyle/>
        <a:p>
          <a:endParaRPr lang="ru-RU"/>
        </a:p>
      </dgm:t>
    </dgm:pt>
    <dgm:pt modelId="{F3F59E05-FB15-4C6E-AF0D-629B5911D1B0}">
      <dgm:prSet phldrT="[Текст]"/>
      <dgm:spPr/>
      <dgm:t>
        <a:bodyPr/>
        <a:lstStyle/>
        <a:p>
          <a:r>
            <a:rPr lang="ru-RU" dirty="0" smtClean="0"/>
            <a:t>Зависимость характера адаптации от  стадии онтогенеза</a:t>
          </a:r>
          <a:endParaRPr lang="ru-RU" dirty="0"/>
        </a:p>
      </dgm:t>
    </dgm:pt>
    <dgm:pt modelId="{8ECB46E8-EE63-4B83-945A-70838BC6E1B8}" type="parTrans" cxnId="{35513E28-209F-4229-ACEE-F0BD2A1C068B}">
      <dgm:prSet/>
      <dgm:spPr/>
      <dgm:t>
        <a:bodyPr/>
        <a:lstStyle/>
        <a:p>
          <a:endParaRPr lang="ru-RU"/>
        </a:p>
      </dgm:t>
    </dgm:pt>
    <dgm:pt modelId="{4371E0E0-BAA1-47E6-BADB-803641A87D3F}" type="sibTrans" cxnId="{35513E28-209F-4229-ACEE-F0BD2A1C068B}">
      <dgm:prSet/>
      <dgm:spPr/>
      <dgm:t>
        <a:bodyPr/>
        <a:lstStyle/>
        <a:p>
          <a:endParaRPr lang="ru-RU"/>
        </a:p>
      </dgm:t>
    </dgm:pt>
    <dgm:pt modelId="{6BB78477-99B7-4B65-8701-C26C149BD924}">
      <dgm:prSet phldrT="[Текст]"/>
      <dgm:spPr/>
      <dgm:t>
        <a:bodyPr/>
        <a:lstStyle/>
        <a:p>
          <a:r>
            <a:rPr lang="ru-RU" dirty="0" smtClean="0"/>
            <a:t>Психические особенности и качества возникают путем приспособления ребенка к требованию окружающей среды. Но, возникнув таким образом, они затем приобретают самостоятельное значение и в порядке обратного влияния начинают определять последующее развитие (Л.И. </a:t>
          </a:r>
          <a:r>
            <a:rPr lang="ru-RU" dirty="0" err="1" smtClean="0"/>
            <a:t>Божович</a:t>
          </a:r>
          <a:r>
            <a:rPr lang="ru-RU" dirty="0" smtClean="0"/>
            <a:t>)</a:t>
          </a:r>
          <a:endParaRPr lang="ru-RU" dirty="0"/>
        </a:p>
      </dgm:t>
    </dgm:pt>
    <dgm:pt modelId="{AB4A33BD-8865-4415-AA31-85B56FBD83EA}" type="parTrans" cxnId="{C5701EC8-A97E-43EC-8001-A212A9F322C1}">
      <dgm:prSet/>
      <dgm:spPr/>
      <dgm:t>
        <a:bodyPr/>
        <a:lstStyle/>
        <a:p>
          <a:endParaRPr lang="ru-RU"/>
        </a:p>
      </dgm:t>
    </dgm:pt>
    <dgm:pt modelId="{DB62032F-6AEA-41B1-A0F8-286D8615A7B3}" type="sibTrans" cxnId="{C5701EC8-A97E-43EC-8001-A212A9F322C1}">
      <dgm:prSet/>
      <dgm:spPr/>
      <dgm:t>
        <a:bodyPr/>
        <a:lstStyle/>
        <a:p>
          <a:endParaRPr lang="ru-RU"/>
        </a:p>
      </dgm:t>
    </dgm:pt>
    <dgm:pt modelId="{58C7DF75-E106-4CEC-9299-4B1CCAB239C6}" type="pres">
      <dgm:prSet presAssocID="{E5FE8D56-9948-4AC3-AF4A-D422BE5B923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6ACE766-D171-4780-A95C-16076DC161CB}" type="pres">
      <dgm:prSet presAssocID="{FF768CE6-E199-4977-9009-B3D7F358693D}" presName="linNode" presStyleCnt="0"/>
      <dgm:spPr/>
    </dgm:pt>
    <dgm:pt modelId="{9B80D062-DB87-4C7F-8642-63A1C047E958}" type="pres">
      <dgm:prSet presAssocID="{FF768CE6-E199-4977-9009-B3D7F358693D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2FDF49-9603-404F-B630-2006D24B1838}" type="pres">
      <dgm:prSet presAssocID="{FF768CE6-E199-4977-9009-B3D7F358693D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AC719A-BD5A-4B8F-AA05-D0CE00D11DFD}" type="pres">
      <dgm:prSet presAssocID="{277FD6B8-3782-49DE-9A75-E3322FA7D22E}" presName="sp" presStyleCnt="0"/>
      <dgm:spPr/>
    </dgm:pt>
    <dgm:pt modelId="{DEDBB0F3-6095-4C0F-9826-2C98AC5BF2E5}" type="pres">
      <dgm:prSet presAssocID="{F3F59E05-FB15-4C6E-AF0D-629B5911D1B0}" presName="linNode" presStyleCnt="0"/>
      <dgm:spPr/>
    </dgm:pt>
    <dgm:pt modelId="{70908BB4-342B-46AD-9B1C-4E3023C8383A}" type="pres">
      <dgm:prSet presAssocID="{F3F59E05-FB15-4C6E-AF0D-629B5911D1B0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E0C2DC-913E-45BE-A5BB-1B45BEAFE192}" type="pres">
      <dgm:prSet presAssocID="{F3F59E05-FB15-4C6E-AF0D-629B5911D1B0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489CFE8-FD17-4FAA-9386-F0996AC08FEE}" type="presOf" srcId="{F3F59E05-FB15-4C6E-AF0D-629B5911D1B0}" destId="{70908BB4-342B-46AD-9B1C-4E3023C8383A}" srcOrd="0" destOrd="0" presId="urn:microsoft.com/office/officeart/2005/8/layout/vList5"/>
    <dgm:cxn modelId="{B5FC3296-C2DE-413E-B617-7913A0BCFAF3}" srcId="{FF768CE6-E199-4977-9009-B3D7F358693D}" destId="{246B54BF-2186-41DA-9F81-3939ADABBA80}" srcOrd="1" destOrd="0" parTransId="{E8FECAE6-9A45-44FB-A3B1-46F3D47CFB07}" sibTransId="{0E5A1561-14D8-4932-8567-8BECFFC6BCE6}"/>
    <dgm:cxn modelId="{7C47A691-484B-47DA-A371-B76CF0ACD1C1}" type="presOf" srcId="{E5FE8D56-9948-4AC3-AF4A-D422BE5B923E}" destId="{58C7DF75-E106-4CEC-9299-4B1CCAB239C6}" srcOrd="0" destOrd="0" presId="urn:microsoft.com/office/officeart/2005/8/layout/vList5"/>
    <dgm:cxn modelId="{71DCCF6A-00C5-4733-801F-7F62ED63FE92}" type="presOf" srcId="{C2CE3C99-39B8-48C0-B8D5-015DDA1EA684}" destId="{CB2FDF49-9603-404F-B630-2006D24B1838}" srcOrd="0" destOrd="0" presId="urn:microsoft.com/office/officeart/2005/8/layout/vList5"/>
    <dgm:cxn modelId="{1CE1225D-5DB9-4790-B3BB-8D24AE016FF6}" type="presOf" srcId="{FF768CE6-E199-4977-9009-B3D7F358693D}" destId="{9B80D062-DB87-4C7F-8642-63A1C047E958}" srcOrd="0" destOrd="0" presId="urn:microsoft.com/office/officeart/2005/8/layout/vList5"/>
    <dgm:cxn modelId="{EDE64C36-BD36-4FCD-9918-13325C4A37E1}" type="presOf" srcId="{246B54BF-2186-41DA-9F81-3939ADABBA80}" destId="{CB2FDF49-9603-404F-B630-2006D24B1838}" srcOrd="0" destOrd="1" presId="urn:microsoft.com/office/officeart/2005/8/layout/vList5"/>
    <dgm:cxn modelId="{D714A699-1050-4FDB-9C8C-F5B479490CCC}" srcId="{FF768CE6-E199-4977-9009-B3D7F358693D}" destId="{C2CE3C99-39B8-48C0-B8D5-015DDA1EA684}" srcOrd="0" destOrd="0" parTransId="{FA58731A-E677-4ECA-817D-7DF6CADCB273}" sibTransId="{9E13B570-CF76-4A6C-A945-1DAD4E066AD1}"/>
    <dgm:cxn modelId="{5DCFB8C1-2CA8-4F44-B31B-444A7FF2C8F4}" type="presOf" srcId="{6BB78477-99B7-4B65-8701-C26C149BD924}" destId="{E4E0C2DC-913E-45BE-A5BB-1B45BEAFE192}" srcOrd="0" destOrd="0" presId="urn:microsoft.com/office/officeart/2005/8/layout/vList5"/>
    <dgm:cxn modelId="{C5701EC8-A97E-43EC-8001-A212A9F322C1}" srcId="{F3F59E05-FB15-4C6E-AF0D-629B5911D1B0}" destId="{6BB78477-99B7-4B65-8701-C26C149BD924}" srcOrd="0" destOrd="0" parTransId="{AB4A33BD-8865-4415-AA31-85B56FBD83EA}" sibTransId="{DB62032F-6AEA-41B1-A0F8-286D8615A7B3}"/>
    <dgm:cxn modelId="{35513E28-209F-4229-ACEE-F0BD2A1C068B}" srcId="{E5FE8D56-9948-4AC3-AF4A-D422BE5B923E}" destId="{F3F59E05-FB15-4C6E-AF0D-629B5911D1B0}" srcOrd="1" destOrd="0" parTransId="{8ECB46E8-EE63-4B83-945A-70838BC6E1B8}" sibTransId="{4371E0E0-BAA1-47E6-BADB-803641A87D3F}"/>
    <dgm:cxn modelId="{A12B5C2D-66ED-45CE-ABC7-370F2C106417}" srcId="{E5FE8D56-9948-4AC3-AF4A-D422BE5B923E}" destId="{FF768CE6-E199-4977-9009-B3D7F358693D}" srcOrd="0" destOrd="0" parTransId="{ED71A153-1660-47B0-93ED-A8090813343E}" sibTransId="{277FD6B8-3782-49DE-9A75-E3322FA7D22E}"/>
    <dgm:cxn modelId="{1EF41ED1-C9CB-45D0-9392-BA832FD5EE93}" type="presParOf" srcId="{58C7DF75-E106-4CEC-9299-4B1CCAB239C6}" destId="{A6ACE766-D171-4780-A95C-16076DC161CB}" srcOrd="0" destOrd="0" presId="urn:microsoft.com/office/officeart/2005/8/layout/vList5"/>
    <dgm:cxn modelId="{E20DE3C2-E381-45B6-B21F-A88212C099DD}" type="presParOf" srcId="{A6ACE766-D171-4780-A95C-16076DC161CB}" destId="{9B80D062-DB87-4C7F-8642-63A1C047E958}" srcOrd="0" destOrd="0" presId="urn:microsoft.com/office/officeart/2005/8/layout/vList5"/>
    <dgm:cxn modelId="{284CD918-9F3E-4AB2-ADF4-0421450948E5}" type="presParOf" srcId="{A6ACE766-D171-4780-A95C-16076DC161CB}" destId="{CB2FDF49-9603-404F-B630-2006D24B1838}" srcOrd="1" destOrd="0" presId="urn:microsoft.com/office/officeart/2005/8/layout/vList5"/>
    <dgm:cxn modelId="{1334F2A5-311F-4F57-B611-C33111A9FCC6}" type="presParOf" srcId="{58C7DF75-E106-4CEC-9299-4B1CCAB239C6}" destId="{6CAC719A-BD5A-4B8F-AA05-D0CE00D11DFD}" srcOrd="1" destOrd="0" presId="urn:microsoft.com/office/officeart/2005/8/layout/vList5"/>
    <dgm:cxn modelId="{D262CD86-45DC-43E9-8A51-1C63BD16B2C6}" type="presParOf" srcId="{58C7DF75-E106-4CEC-9299-4B1CCAB239C6}" destId="{DEDBB0F3-6095-4C0F-9826-2C98AC5BF2E5}" srcOrd="2" destOrd="0" presId="urn:microsoft.com/office/officeart/2005/8/layout/vList5"/>
    <dgm:cxn modelId="{28CA5561-9C9D-4497-9EC5-DD8C791A07D2}" type="presParOf" srcId="{DEDBB0F3-6095-4C0F-9826-2C98AC5BF2E5}" destId="{70908BB4-342B-46AD-9B1C-4E3023C8383A}" srcOrd="0" destOrd="0" presId="urn:microsoft.com/office/officeart/2005/8/layout/vList5"/>
    <dgm:cxn modelId="{E4AF7240-D669-4CB9-B42F-05F981F7BD37}" type="presParOf" srcId="{DEDBB0F3-6095-4C0F-9826-2C98AC5BF2E5}" destId="{E4E0C2DC-913E-45BE-A5BB-1B45BEAFE192}" srcOrd="1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B2FDF49-9603-404F-B630-2006D24B1838}">
      <dsp:nvSpPr>
        <dsp:cNvPr id="0" name=""/>
        <dsp:cNvSpPr/>
      </dsp:nvSpPr>
      <dsp:spPr>
        <a:xfrm rot="5400000">
          <a:off x="4887034" y="-1681692"/>
          <a:ext cx="1585912" cy="534587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Аккомодация – обеспечивает модификацию действий субъекта в соответствии со свойствами среды.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Ассимиляция – изменение тех или иных компонентов среды, переработка их согласно схемам поведения субъекта. Ж. Пиаже</a:t>
          </a:r>
          <a:endParaRPr lang="ru-RU" sz="1600" kern="1200" dirty="0"/>
        </a:p>
      </dsp:txBody>
      <dsp:txXfrm rot="5400000">
        <a:off x="4887034" y="-1681692"/>
        <a:ext cx="1585912" cy="5345873"/>
      </dsp:txXfrm>
    </dsp:sp>
    <dsp:sp modelId="{9B80D062-DB87-4C7F-8642-63A1C047E958}">
      <dsp:nvSpPr>
        <dsp:cNvPr id="0" name=""/>
        <dsp:cNvSpPr/>
      </dsp:nvSpPr>
      <dsp:spPr>
        <a:xfrm>
          <a:off x="0" y="49"/>
          <a:ext cx="3007054" cy="19823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Взаимообусловленность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аккомодации и ассимиляции</a:t>
          </a:r>
          <a:endParaRPr lang="ru-RU" sz="1700" kern="1200" dirty="0"/>
        </a:p>
      </dsp:txBody>
      <dsp:txXfrm>
        <a:off x="0" y="49"/>
        <a:ext cx="3007054" cy="1982390"/>
      </dsp:txXfrm>
    </dsp:sp>
    <dsp:sp modelId="{E4E0C2DC-913E-45BE-A5BB-1B45BEAFE192}">
      <dsp:nvSpPr>
        <dsp:cNvPr id="0" name=""/>
        <dsp:cNvSpPr/>
      </dsp:nvSpPr>
      <dsp:spPr>
        <a:xfrm rot="5400000">
          <a:off x="4887034" y="399818"/>
          <a:ext cx="1585912" cy="534587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Психические особенности и качества возникают путем приспособления ребенка к требованию окружающей среды. Но, возникнув таким образом, они затем приобретают самостоятельное значение и в порядке обратного влияния начинают определять последующее развитие (Л.И. </a:t>
          </a:r>
          <a:r>
            <a:rPr lang="ru-RU" sz="1600" kern="1200" dirty="0" err="1" smtClean="0"/>
            <a:t>Божович</a:t>
          </a:r>
          <a:r>
            <a:rPr lang="ru-RU" sz="1600" kern="1200" dirty="0" smtClean="0"/>
            <a:t>)</a:t>
          </a:r>
          <a:endParaRPr lang="ru-RU" sz="1600" kern="1200" dirty="0"/>
        </a:p>
      </dsp:txBody>
      <dsp:txXfrm rot="5400000">
        <a:off x="4887034" y="399818"/>
        <a:ext cx="1585912" cy="5345873"/>
      </dsp:txXfrm>
    </dsp:sp>
    <dsp:sp modelId="{70908BB4-342B-46AD-9B1C-4E3023C8383A}">
      <dsp:nvSpPr>
        <dsp:cNvPr id="0" name=""/>
        <dsp:cNvSpPr/>
      </dsp:nvSpPr>
      <dsp:spPr>
        <a:xfrm>
          <a:off x="0" y="2081559"/>
          <a:ext cx="3007054" cy="19823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Зависимость характера адаптации от  стадии онтогенеза</a:t>
          </a:r>
          <a:endParaRPr lang="ru-RU" sz="1700" kern="1200" dirty="0"/>
        </a:p>
      </dsp:txBody>
      <dsp:txXfrm>
        <a:off x="0" y="2081559"/>
        <a:ext cx="3007054" cy="19823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185246"/>
          </a:xfrm>
        </p:spPr>
        <p:txBody>
          <a:bodyPr/>
          <a:lstStyle/>
          <a:p>
            <a:r>
              <a:rPr lang="ru-RU" dirty="0" smtClean="0"/>
              <a:t>Адаптация детей раннего возраста  к условиям ДОУ</a:t>
            </a:r>
            <a:endParaRPr lang="ru-RU" dirty="0"/>
          </a:p>
        </p:txBody>
      </p:sp>
      <p:pic>
        <p:nvPicPr>
          <p:cNvPr id="4" name="Рисунок 3" descr="26lq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2120" y="836712"/>
            <a:ext cx="1981200" cy="142646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Ребенок с аппетитом ест</a:t>
            </a:r>
          </a:p>
          <a:p>
            <a:r>
              <a:rPr lang="ru-RU" dirty="0" smtClean="0"/>
              <a:t>Быстро засыпает</a:t>
            </a:r>
          </a:p>
          <a:p>
            <a:r>
              <a:rPr lang="ru-RU" dirty="0" smtClean="0"/>
              <a:t>Просыпается в бодром настроении</a:t>
            </a:r>
          </a:p>
          <a:p>
            <a:r>
              <a:rPr lang="ru-RU" dirty="0" smtClean="0"/>
              <a:t>Играет один или со сверстниками.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Адаптационный период считается законченным, если:</a:t>
            </a:r>
            <a:endParaRPr lang="ru-RU" dirty="0"/>
          </a:p>
        </p:txBody>
      </p:sp>
      <p:pic>
        <p:nvPicPr>
          <p:cNvPr id="4" name="Рисунок 3" descr="1239631465_donald-zolan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4048" y="4437112"/>
            <a:ext cx="2592288" cy="194657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Два момента понятия «адаптация»</a:t>
            </a: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323528" y="2132856"/>
          <a:ext cx="835292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Два критерия успешной адаптации: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39552" y="2636912"/>
            <a:ext cx="3600400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Внутренний комфорт</a:t>
            </a:r>
          </a:p>
          <a:p>
            <a:pPr algn="ctr"/>
            <a:r>
              <a:rPr lang="ru-RU" dirty="0" smtClean="0"/>
              <a:t>(эмоциональная удовлетворенность)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88024" y="2636912"/>
            <a:ext cx="3600400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Внешняя адекватность поведения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AutoNum type="arabicPeriod"/>
            </a:pPr>
            <a:r>
              <a:rPr lang="ru-RU" b="1" u="sng" dirty="0" smtClean="0"/>
              <a:t>Острая фаза </a:t>
            </a:r>
            <a:r>
              <a:rPr lang="ru-RU" dirty="0" smtClean="0"/>
              <a:t>– сопровождается</a:t>
            </a:r>
          </a:p>
          <a:p>
            <a:pPr marL="624078" indent="-514350">
              <a:buNone/>
            </a:pPr>
            <a:r>
              <a:rPr lang="ru-RU" dirty="0" smtClean="0"/>
              <a:t>разнообразными колебаниями в соматическом</a:t>
            </a:r>
          </a:p>
          <a:p>
            <a:pPr marL="624078" indent="-514350">
              <a:buNone/>
            </a:pPr>
            <a:r>
              <a:rPr lang="ru-RU" dirty="0" smtClean="0"/>
              <a:t>состоянии и психическом статусе, что</a:t>
            </a:r>
          </a:p>
          <a:p>
            <a:pPr marL="624078" indent="-514350">
              <a:buNone/>
            </a:pPr>
            <a:r>
              <a:rPr lang="ru-RU" dirty="0" smtClean="0"/>
              <a:t>приводит к снижению веса, частым</a:t>
            </a:r>
          </a:p>
          <a:p>
            <a:pPr marL="624078" indent="-514350">
              <a:buNone/>
            </a:pPr>
            <a:r>
              <a:rPr lang="ru-RU" dirty="0" smtClean="0"/>
              <a:t>респираторным заболеваниям, нарушению</a:t>
            </a:r>
          </a:p>
          <a:p>
            <a:pPr marL="624078" indent="-514350">
              <a:buNone/>
            </a:pPr>
            <a:r>
              <a:rPr lang="ru-RU" dirty="0" smtClean="0"/>
              <a:t>сна, снижению аппетита,</a:t>
            </a:r>
          </a:p>
          <a:p>
            <a:pPr marL="624078" indent="-514350">
              <a:buNone/>
            </a:pPr>
            <a:r>
              <a:rPr lang="ru-RU" dirty="0" smtClean="0"/>
              <a:t>регрессу в речевом развитии</a:t>
            </a:r>
          </a:p>
          <a:p>
            <a:pPr marL="624078" indent="-514350">
              <a:buNone/>
            </a:pPr>
            <a:r>
              <a:rPr lang="ru-RU" dirty="0" smtClean="0"/>
              <a:t>(длится в среднем 1 месяц).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Три стадии адаптации </a:t>
            </a:r>
            <a:br>
              <a:rPr lang="ru-RU" dirty="0" smtClean="0"/>
            </a:br>
            <a:r>
              <a:rPr lang="ru-RU" sz="2700" dirty="0" smtClean="0"/>
              <a:t>(Калинина Р.)</a:t>
            </a:r>
            <a:endParaRPr lang="ru-RU" sz="2700" dirty="0"/>
          </a:p>
        </p:txBody>
      </p:sp>
      <p:pic>
        <p:nvPicPr>
          <p:cNvPr id="4" name="Рисунок 3" descr="138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4653136"/>
            <a:ext cx="2569468" cy="19271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052736"/>
            <a:ext cx="8229600" cy="4325112"/>
          </a:xfrm>
        </p:spPr>
        <p:txBody>
          <a:bodyPr/>
          <a:lstStyle/>
          <a:p>
            <a:pPr>
              <a:buNone/>
            </a:pPr>
            <a:r>
              <a:rPr lang="ru-RU" b="1" u="sng" dirty="0" smtClean="0"/>
              <a:t>2. </a:t>
            </a:r>
            <a:r>
              <a:rPr lang="ru-RU" b="1" u="sng" dirty="0" err="1" smtClean="0"/>
              <a:t>Подострая</a:t>
            </a:r>
            <a:r>
              <a:rPr lang="ru-RU" b="1" u="sng" dirty="0" smtClean="0"/>
              <a:t> фаза </a:t>
            </a:r>
            <a:r>
              <a:rPr lang="ru-RU" dirty="0" smtClean="0"/>
              <a:t>– характеризуется адекватным поведением ребенка, то есть все сдвиги уменьшаются и регулируются лишь по отдельным параметрам на фоне замедленного темпа развития, особенно психического, по сравнению со средними возрастными нормами</a:t>
            </a:r>
          </a:p>
          <a:p>
            <a:pPr>
              <a:buNone/>
            </a:pPr>
            <a:r>
              <a:rPr lang="ru-RU" dirty="0" smtClean="0"/>
              <a:t>(длится 3-5 месяцев)</a:t>
            </a:r>
            <a:endParaRPr lang="ru-RU" dirty="0"/>
          </a:p>
        </p:txBody>
      </p:sp>
      <p:pic>
        <p:nvPicPr>
          <p:cNvPr id="4" name="Рисунок 3" descr="e103da733feb0afdd874bcbbe24_pre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0152" y="3789040"/>
            <a:ext cx="2462351" cy="2040830"/>
          </a:xfrm>
          <a:prstGeom prst="rect">
            <a:avLst/>
          </a:prstGeom>
        </p:spPr>
      </p:pic>
      <p:pic>
        <p:nvPicPr>
          <p:cNvPr id="5" name="Рисунок 4" descr="545326_1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83768" y="4725144"/>
            <a:ext cx="1514227" cy="189966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052736"/>
            <a:ext cx="8229600" cy="4325112"/>
          </a:xfrm>
        </p:spPr>
        <p:txBody>
          <a:bodyPr/>
          <a:lstStyle/>
          <a:p>
            <a:pPr>
              <a:buNone/>
            </a:pPr>
            <a:r>
              <a:rPr lang="ru-RU" b="1" u="sng" dirty="0" smtClean="0"/>
              <a:t>3. Фаза компенсации </a:t>
            </a:r>
            <a:r>
              <a:rPr lang="ru-RU" dirty="0" smtClean="0"/>
              <a:t>– характеризуется убыстрением темпа развития, в результате дети к концу учебного года преодолевают указанную выше задержку темпов развития.</a:t>
            </a:r>
            <a:endParaRPr lang="ru-RU" dirty="0"/>
          </a:p>
        </p:txBody>
      </p:sp>
      <p:pic>
        <p:nvPicPr>
          <p:cNvPr id="5" name="Рисунок 4" descr="1275381819_b2a5bb3d346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3356992"/>
            <a:ext cx="1895617" cy="2852936"/>
          </a:xfrm>
          <a:prstGeom prst="rect">
            <a:avLst/>
          </a:prstGeom>
        </p:spPr>
      </p:pic>
      <p:pic>
        <p:nvPicPr>
          <p:cNvPr id="6" name="Рисунок 5" descr="tumblr_l548htUN3p1qbjxm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88224" y="3429000"/>
            <a:ext cx="1524000" cy="194462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513688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Легкая адаптация </a:t>
            </a:r>
            <a:r>
              <a:rPr lang="ru-RU" dirty="0" smtClean="0"/>
              <a:t>– сдвиги нормализуются в течение 10-15 дней, ребенок прибавляет в весе, адекватно ведет себя в коллективе, болеет не чаще обычного.</a:t>
            </a:r>
          </a:p>
          <a:p>
            <a:r>
              <a:rPr lang="ru-RU" b="1" dirty="0" smtClean="0"/>
              <a:t>Адаптация средней тяжести </a:t>
            </a:r>
            <a:r>
              <a:rPr lang="ru-RU" dirty="0" smtClean="0"/>
              <a:t>– сдвиги нормализуются в течение месяца, при этом ребенок на короткое время теряет в весе, может наступить заболевание, длительностью 5-7 дней, есть признаки психического стресса.</a:t>
            </a:r>
          </a:p>
          <a:p>
            <a:r>
              <a:rPr lang="ru-RU" b="1" dirty="0" smtClean="0"/>
              <a:t>Тяжелая адаптация </a:t>
            </a:r>
            <a:r>
              <a:rPr lang="ru-RU" dirty="0" smtClean="0"/>
              <a:t>– длится от 2 до 6 месяцев, ребенок часто болеет, теряет уже имеющиеся навыки, может наступить как физическое, так и психическое истощение организма.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Три степени тяжести прохождения острой фазы периода адаптации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AutoNum type="arabicPeriod"/>
            </a:pPr>
            <a:r>
              <a:rPr lang="ru-RU" dirty="0" smtClean="0"/>
              <a:t>Возраст ребенка.</a:t>
            </a:r>
          </a:p>
          <a:p>
            <a:pPr marL="624078" indent="-514350">
              <a:buAutoNum type="arabicPeriod"/>
            </a:pPr>
            <a:r>
              <a:rPr lang="ru-RU" dirty="0" smtClean="0"/>
              <a:t>Предшествующий опыт общения ребенка со сверстниками и взрослыми.</a:t>
            </a:r>
          </a:p>
          <a:p>
            <a:pPr marL="624078" indent="-514350">
              <a:buAutoNum type="arabicPeriod"/>
            </a:pPr>
            <a:r>
              <a:rPr lang="ru-RU" dirty="0" smtClean="0"/>
              <a:t>Уровень психического развития, индивидуальные особенности.</a:t>
            </a:r>
          </a:p>
          <a:p>
            <a:pPr marL="624078" indent="-514350">
              <a:buAutoNum type="arabicPeriod"/>
            </a:pPr>
            <a:r>
              <a:rPr lang="ru-RU" dirty="0" smtClean="0"/>
              <a:t>Единство системы воспитания с первых месяцев жизни.</a:t>
            </a:r>
          </a:p>
          <a:p>
            <a:pPr marL="624078" indent="-514350">
              <a:buAutoNum type="arabicPeriod"/>
            </a:pPr>
            <a:r>
              <a:rPr lang="ru-RU" dirty="0" smtClean="0"/>
              <a:t>Уровня тренированности адаптационных механизмов.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Особенности ребенка, влияющие на характер и длительность адаптации: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32511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6. Особенности темперамента ребенка</a:t>
            </a:r>
          </a:p>
          <a:p>
            <a:pPr marL="624078" indent="-514350">
              <a:buNone/>
            </a:pPr>
            <a:r>
              <a:rPr lang="ru-RU" dirty="0" smtClean="0"/>
              <a:t>7. Состояние здоровья ребенка</a:t>
            </a:r>
          </a:p>
          <a:p>
            <a:pPr marL="624078" indent="-514350">
              <a:buNone/>
            </a:pPr>
            <a:r>
              <a:rPr lang="ru-RU" dirty="0" smtClean="0"/>
              <a:t>8. Контраст между обстановкой, в которой находился ребенок дома, и той, в которой он находится в яслях.</a:t>
            </a:r>
          </a:p>
          <a:p>
            <a:pPr marL="624078" indent="-514350">
              <a:buNone/>
            </a:pPr>
            <a:r>
              <a:rPr lang="ru-RU" dirty="0" smtClean="0"/>
              <a:t>9. Разница в методах воспитания.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243</TotalTime>
  <Words>415</Words>
  <Application>Microsoft Office PowerPoint</Application>
  <PresentationFormat>Экран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Открытая</vt:lpstr>
      <vt:lpstr>Слайд 1</vt:lpstr>
      <vt:lpstr>Два момента понятия «адаптация»</vt:lpstr>
      <vt:lpstr>Два критерия успешной адаптации:</vt:lpstr>
      <vt:lpstr>Три стадии адаптации  (Калинина Р.)</vt:lpstr>
      <vt:lpstr>Слайд 5</vt:lpstr>
      <vt:lpstr>Слайд 6</vt:lpstr>
      <vt:lpstr>Три степени тяжести прохождения острой фазы периода адаптации</vt:lpstr>
      <vt:lpstr>Особенности ребенка, влияющие на характер и длительность адаптации:</vt:lpstr>
      <vt:lpstr>Слайд 9</vt:lpstr>
      <vt:lpstr>Адаптационный период считается законченным, если: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Anna</dc:creator>
  <cp:lastModifiedBy>user</cp:lastModifiedBy>
  <cp:revision>20</cp:revision>
  <dcterms:created xsi:type="dcterms:W3CDTF">2012-06-22T16:56:19Z</dcterms:created>
  <dcterms:modified xsi:type="dcterms:W3CDTF">2013-01-27T15:44:12Z</dcterms:modified>
</cp:coreProperties>
</file>