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7" r:id="rId3"/>
    <p:sldId id="281" r:id="rId4"/>
    <p:sldId id="269" r:id="rId5"/>
    <p:sldId id="278" r:id="rId6"/>
    <p:sldId id="272" r:id="rId7"/>
    <p:sldId id="258" r:id="rId8"/>
    <p:sldId id="256" r:id="rId9"/>
    <p:sldId id="260" r:id="rId10"/>
    <p:sldId id="261" r:id="rId11"/>
    <p:sldId id="262" r:id="rId12"/>
    <p:sldId id="263" r:id="rId13"/>
    <p:sldId id="264" r:id="rId14"/>
    <p:sldId id="266" r:id="rId15"/>
    <p:sldId id="265" r:id="rId16"/>
    <p:sldId id="270" r:id="rId17"/>
    <p:sldId id="259" r:id="rId18"/>
    <p:sldId id="267" r:id="rId19"/>
    <p:sldId id="268" r:id="rId20"/>
    <p:sldId id="279" r:id="rId21"/>
    <p:sldId id="273" r:id="rId22"/>
    <p:sldId id="274" r:id="rId23"/>
    <p:sldId id="275" r:id="rId24"/>
    <p:sldId id="276" r:id="rId25"/>
    <p:sldId id="28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Консультация</a:t>
            </a:r>
            <a:r>
              <a:rPr kumimoji="0" lang="ru-RU" sz="36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родителей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«Охрана зрения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rgbClr val="00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слабовидящего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дошкольника»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 rot="10800000" flipH="1" flipV="1">
            <a:off x="3563888" y="5373216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Составил: </a:t>
            </a:r>
          </a:p>
          <a:p>
            <a:pPr algn="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педагог-дефектолог </a:t>
            </a:r>
          </a:p>
          <a:p>
            <a:pPr algn="r"/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Светлана Владимировна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74733" y="188640"/>
            <a:ext cx="644471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дошкольное учреждение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комбинированного вида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детский сад № 2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г. Санкт-Петербург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Петродворцового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района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t0.gstatic.com/images?q=tbn:ANd9GcRxiTWvu50wIDL1TglTwRtgvYIJTSfeJEb43p6SyQRee9NmU8KddTS7SP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3573016"/>
            <a:ext cx="2160240" cy="216024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Искусственное освещение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использовать не только в вечерние часы, но и в утренние и дневные, особенно в осенне-зимний период года.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Picture 3" descr="http://forchel.ru/uploads/posts/2010-12/1293364228_chasti-sutok.jpg"/>
          <p:cNvPicPr>
            <a:picLocks noChangeAspect="1" noChangeArrowheads="1"/>
          </p:cNvPicPr>
          <p:nvPr/>
        </p:nvPicPr>
        <p:blipFill>
          <a:blip r:embed="rId2" cstate="print"/>
          <a:srcRect l="14175" t="7302" r="12116" b="3758"/>
          <a:stretch>
            <a:fillRect/>
          </a:stretch>
        </p:blipFill>
        <p:spPr bwMode="auto">
          <a:xfrm>
            <a:off x="755576" y="4005064"/>
            <a:ext cx="3024335" cy="249627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8439" name="Picture 7" descr="http://t2.gstatic.com/images?q=tbn:ANd9GcSiW4shFSlL1qsNGLeX9Xk65O8GHoXmMAqxXgesjc7aQjF_6ymrl_0c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3933056"/>
            <a:ext cx="2920644" cy="2479133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pic>
        <p:nvPicPr>
          <p:cNvPr id="18441" name="Picture 9" descr="http://t0.gstatic.com/images?q=tbn:ANd9GcRPADRH4sb1DFAqYjPN3MA5k890R1D204IcR_4qWhiN3y3i34w4c7CxF30"/>
          <p:cNvPicPr>
            <a:picLocks noChangeAspect="1" noChangeArrowheads="1"/>
          </p:cNvPicPr>
          <p:nvPr/>
        </p:nvPicPr>
        <p:blipFill>
          <a:blip r:embed="rId4" cstate="print"/>
          <a:srcRect l="9524" t="3288" r="4762" b="7936"/>
          <a:stretch>
            <a:fillRect/>
          </a:stretch>
        </p:blipFill>
        <p:spPr bwMode="auto">
          <a:xfrm>
            <a:off x="3851920" y="1556792"/>
            <a:ext cx="1440160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 организации искусственного освещения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необходимо обеспечить хорошее качество освещения, использование открытых ламп, не защищенных арматурой, совершенно недопустимо.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http://t2.gstatic.com/images?q=tbn:ANd9GcTQ4X1lIfx7xJV-8Ud50uqegKcmli4AiVlASUIZUaCuCjZdsIPMBICbARFJuw"/>
          <p:cNvPicPr>
            <a:picLocks noChangeAspect="1" noChangeArrowheads="1"/>
          </p:cNvPicPr>
          <p:nvPr/>
        </p:nvPicPr>
        <p:blipFill>
          <a:blip r:embed="rId2" cstate="print"/>
          <a:srcRect b="10401"/>
          <a:stretch>
            <a:fillRect/>
          </a:stretch>
        </p:blipFill>
        <p:spPr bwMode="auto">
          <a:xfrm>
            <a:off x="1115616" y="3212976"/>
            <a:ext cx="2592288" cy="2322658"/>
          </a:xfrm>
          <a:prstGeom prst="rect">
            <a:avLst/>
          </a:prstGeom>
          <a:noFill/>
        </p:spPr>
      </p:pic>
      <p:pic>
        <p:nvPicPr>
          <p:cNvPr id="19460" name="Picture 4" descr="http://t3.gstatic.com/images?q=tbn:ANd9GcS6HjAlA2wU3rO42TdKtt3x6aCzgKAELNTusCXj0v0sicr3WhpCMxcur4o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2924944"/>
            <a:ext cx="1944216" cy="2651204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 flipV="1">
            <a:off x="611560" y="2852936"/>
            <a:ext cx="3528392" cy="288032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27584" y="2996952"/>
            <a:ext cx="3240360" cy="252028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1556792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-очень хорошо, если окна детской комнаты ориентированы на юг, юго-восток и восток, что обеспечивает более высокие уровни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освещенности;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-открытый участок перед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окнами;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-цветы, поставленные на окна, значительно ухудшают освещенность, их лучше располагать возле окон на специальных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этажерках;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завешивать окна в детской комнате следует только светлыми занавесками по краям оконного проема (на 10 — 15 см за его край), но ни в коем случае не закрывать верхнюю часть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окна;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-запыленность и загрязненность окон, особенно выходящих на улицу, приводят к понижению освещенности в помещении до 40%                    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3" descr="http://t2.gstatic.com/images?q=tbn:ANd9GcTZjS5Umuzksq0B0GR5yqvJzd8t7VnXLTWrlfoR0EQsk62Ay49KNmICzNvx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60648"/>
            <a:ext cx="2088232" cy="1747929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1520" y="404664"/>
            <a:ext cx="70567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Условия улучшения </a:t>
            </a:r>
          </a:p>
          <a:p>
            <a:pPr algn="ctr"/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естественного освещения: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t2.gstatic.com/images?q=tbn:ANd9GcR6ZkAWPo_84QKe86RnOHKaO3tk64SC55jL07WZ3m7NzWrMzR-nJ2YdXVN0"/>
          <p:cNvPicPr>
            <a:picLocks noChangeAspect="1" noChangeArrowheads="1"/>
          </p:cNvPicPr>
          <p:nvPr/>
        </p:nvPicPr>
        <p:blipFill>
          <a:blip r:embed="rId2" cstate="print"/>
          <a:srcRect r="-799" b="4801"/>
          <a:stretch>
            <a:fillRect/>
          </a:stretch>
        </p:blipFill>
        <p:spPr bwMode="auto">
          <a:xfrm>
            <a:off x="323528" y="4509120"/>
            <a:ext cx="2007754" cy="1896212"/>
          </a:xfrm>
          <a:prstGeom prst="rect">
            <a:avLst/>
          </a:prstGeom>
          <a:noFill/>
        </p:spPr>
      </p:pic>
      <p:pic>
        <p:nvPicPr>
          <p:cNvPr id="21508" name="Picture 4" descr="http://t0.gstatic.com/images?q=tbn:ANd9GcTFIN5pLpZW71kjuzjN_DXSd2MUCR32ZOEfB5V_TmsSFinuly4cXx9cBL-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1484784"/>
            <a:ext cx="3118656" cy="2952328"/>
          </a:xfrm>
          <a:prstGeom prst="rect">
            <a:avLst/>
          </a:prstGeom>
          <a:noFill/>
        </p:spPr>
      </p:pic>
      <p:pic>
        <p:nvPicPr>
          <p:cNvPr id="21512" name="Picture 8" descr="http://t2.gstatic.com/images?q=tbn:ANd9GcRPj4VV4Cpst_ti0FYCIAeP61op9EFDRPuqohHN29mR1Q7QS69Vlkkge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248" y="1895615"/>
            <a:ext cx="1754682" cy="19270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514" name="Picture 10" descr="http://zamena-okna.ru/published/publicdata/ZAMENAOKNA/attachments/SC/products_pictures/%D0%B4%D0%B2%D1%83%D1%81%D1%82%D0%B2%D0%BE%D1%80%D1%87%D0%B0%D1%82%D0%BE%D0%B5%20(%D1%8D%D0%BA%D0%BE%D0%BD%D0%BE%D0%BC)_en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76256" y="4509120"/>
            <a:ext cx="1930235" cy="21328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516" name="Picture 12" descr="http://t3.gstatic.com/images?q=tbn:ANd9GcQZ4VLAQ6L9ZWTUIW1IJ5awnyo9UHeUtaftTHk2QEPBDl581bL7roeyIpQ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1951828"/>
            <a:ext cx="1512168" cy="183721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518" name="Picture 14" descr="http://t2.gstatic.com/images?q=tbn:ANd9GcQFjGw1shC8Rsa9Pueh3e4kRJaE2k_crby3Yn6O-XUABz9HGBWchJgr4R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95936" y="4725144"/>
            <a:ext cx="1584176" cy="168805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188876" y="260648"/>
            <a:ext cx="85690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Ваши окна,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соответствуют вышеизложенным рекомендациям 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Именно свет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имеет первостепенное значение для профилактики зрительных расстройств.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Занятия, игры, просмотр телевизора в полумраке ведет к чрезмерному напряжению зрения и может быть одной из причин его ухудшения.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Поэтому </a:t>
            </a: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организации светового режима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помещении, в котором находится и занимается ребенок, следует подходить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серьезно.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t3.gstatic.com/images?q=tbn:ANd9GcRlsPpGjbx5kP84Pnrcr6V4KVqMVppFUNMlLlV3kM-yaXh0NWBulAuvt_Q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661727"/>
            <a:ext cx="2088232" cy="3196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179512" y="404664"/>
            <a:ext cx="878497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Стол для занятий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должен стоять в самой светлой части комнаты, ближе к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светонесущей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стене и ставят его на расстоянии 0,5 м от окна так, чтобы свет падал слева.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dselochka.narod.ru/images/44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DFF6F0"/>
              </a:clrFrom>
              <a:clrTo>
                <a:srgbClr val="DFF6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573016"/>
            <a:ext cx="2853650" cy="2520280"/>
          </a:xfrm>
          <a:prstGeom prst="rect">
            <a:avLst/>
          </a:prstGeom>
          <a:noFill/>
        </p:spPr>
      </p:pic>
      <p:pic>
        <p:nvPicPr>
          <p:cNvPr id="5" name="Picture 4" descr="http://t0.gstatic.com/images?q=tbn:ANd9GcTFIN5pLpZW71kjuzjN_DXSd2MUCR32ZOEfB5V_TmsSFinuly4cXx9cBL-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2276872"/>
            <a:ext cx="2723119" cy="36004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76672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Следите за тем как ребенок читает, рисует, пишет. Нельзя наклоняться близко к тексту, листу. Учите ребенка соблюдать расстояние, равное полусогнутой руке.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разрешайте читать  и писать лежа.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2" name="Picture 2" descr="http://t2.gstatic.com/images?q=tbn:ANd9GcTscvqvzzHEfxWIIzazFgLwDE4CEHD_JP44jCdsSTj6-1L1ACsOXyvqAK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212976"/>
            <a:ext cx="3731751" cy="25922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своевременно переключить детей на более активный и менее напряженный для зрения вид деятельности. Следует предоставить детям возможность походить или побегать по комнате, сделать несколько упражнений для снятия зрительного напряжения.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msoAB2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429000"/>
            <a:ext cx="3207337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msoE15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3717032"/>
            <a:ext cx="338809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охраны зрения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важен режим дня в целом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равильное чередование в течение дня разных видов деятельности, бодрствования и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отдыха;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достаточная двигательная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активность;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максимальное пребывание 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воздухе;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своевременное и рациональное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питание;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систематическое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закаливание.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 комплекс необходимых условий, который будет способствовать хорошему самочувствию ребенка, поддержанию на высоком уровне функционального состояния нервной системы и, следовательно, положительно повлияет на процессы роста и развитие как отдельных функций организма, в том числе зрительных, так и всего организма.</a:t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4578" name="Picture 2" descr="mso1B2E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4581128"/>
            <a:ext cx="3317727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3501008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Просмотр телевизионных передач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это очень важный вопрос, ибо телевизионные передачи при длительном просмотре оказывают неблагоприятное влияние на отдельные зрительные функции. 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5" name="Picture 5" descr="http://t1.gstatic.com/images?q=tbn:ANd9GcRRvT0bjALL0em4uYSV4uLIBFrq9zJZKufAaZEFHpwefEumRnkFWzlu4aM"/>
          <p:cNvPicPr>
            <a:picLocks noChangeAspect="1" noChangeArrowheads="1"/>
          </p:cNvPicPr>
          <p:nvPr/>
        </p:nvPicPr>
        <p:blipFill>
          <a:blip r:embed="rId2" cstate="print"/>
          <a:srcRect b="5864"/>
          <a:stretch>
            <a:fillRect/>
          </a:stretch>
        </p:blipFill>
        <p:spPr bwMode="auto">
          <a:xfrm>
            <a:off x="3059832" y="692696"/>
            <a:ext cx="2569777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260648"/>
            <a:ext cx="8748464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Охрана зрения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комплекс лечебных, гигиенических, образовательно-воспитательных мероприятий, направленных на предупреждение дальнейшего снижения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зрения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9" name="Picture 5" descr="http://narodna-optika.com/images/pages/kabinet_ohrany_zreniya.png"/>
          <p:cNvPicPr>
            <a:picLocks noChangeAspect="1" noChangeArrowheads="1"/>
          </p:cNvPicPr>
          <p:nvPr/>
        </p:nvPicPr>
        <p:blipFill>
          <a:blip r:embed="rId2" cstate="print"/>
          <a:srcRect l="8451" t="17647" r="19718"/>
          <a:stretch>
            <a:fillRect/>
          </a:stretch>
        </p:blipFill>
        <p:spPr bwMode="auto">
          <a:xfrm>
            <a:off x="1907704" y="2564904"/>
            <a:ext cx="4824536" cy="3531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129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Создайте благоприятные условия просмотра и регулируйте частоту, длительность.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во-первых, дети должны смотреть только специальные детские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передачи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длительность непрерывного просмотра не должна превышать 30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минут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птимальное расстояние для зрения от 2,0 до 5,5 м от экрана.</a:t>
            </a:r>
            <a:r>
              <a:rPr lang="ru-RU" sz="2800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же острота зрения ребенка очень низкая посоветуйтесь с врачом об индивидуальном подборе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расстояния;</a:t>
            </a:r>
            <a:endParaRPr lang="ru-RU" sz="2800" dirty="0" smtClean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ребенок должен сидеть не сбоку, а прямо перед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экраном;</a:t>
            </a:r>
            <a:endParaRPr lang="ru-RU" sz="2800" dirty="0" smtClean="0">
              <a:solidFill>
                <a:srgbClr val="0000FF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комнате при просмотре телепередач может быть обычное естественное или искусственное освещение, в темноте просмотр телевизора запрещен </a:t>
            </a:r>
            <a:r>
              <a:rPr lang="ru-RU" sz="28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полностью.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13690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 курите при ребенке. 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Даже при пассивном курении никотин негативно сказывается на глазах: раздражает зрительный нерв и снижает остроту зрения, а также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цветовосприятие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(сначала исчезает восприимчивость к зеленому, потом к красному, желтому и синему цвету)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http://savetravel.ru/uploads/posts/2011-06/1308832341_kureniezapreshen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059832" y="3284984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Следите за настроением ребенка, его самочувствием. Оказывается чем выше напряжение (ребенок нервничает, плачет, капризничает), тем сложнее мозгу переработать поступающую информацию с сетчатки глаза.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underkind-blog.ru/wp-content/uploads/2012/01/Vidy_emociy1-290x3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BF4"/>
              </a:clrFrom>
              <a:clrTo>
                <a:srgbClr val="F8FB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2564904"/>
            <a:ext cx="4320480" cy="379360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35292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Питание ребенка должно быть сбалансированным и полноценным, чтобы обеспечить зрение всеми необходимыми веществами и микроэлементами.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509120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Особенно полезно если в рацион ребенка будет включена морковь с растительным маслом или со сметаной (витамин А), зелень, курага, изюм, апельсин, картофель (зрение просто необходимо подпитывать калием).</a:t>
            </a:r>
            <a:endParaRPr lang="ru-RU" sz="2800" dirty="0"/>
          </a:p>
        </p:txBody>
      </p:sp>
      <p:pic>
        <p:nvPicPr>
          <p:cNvPr id="3078" name="Picture 6" descr="http://t1.gstatic.com/images?q=tbn:ANd9GcSDFrealhJyyKEzsKoSMZIhjH18bUdZS4PNJ0lnAaxJFYEowg_dfHynz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700808"/>
            <a:ext cx="2762274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13690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Прогулки необходимы для нормального физиологического развития и функционирования организма ребенка.  Постарайтесь чаще выбираться за город, дабы дать возможность ребенку воспринять всю красоту и краски природы.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http://adalin.mospsy.ru/img5/wal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2780928"/>
            <a:ext cx="3888432" cy="347798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http://t3.gstatic.com/images?q=tbn:ANd9GcQxzjjY8uU_hifxyi5gwuZo6zmaqSbbyNYr2TauJ572X1tO570lDOAh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7" y="3501008"/>
            <a:ext cx="2060052" cy="252028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39552" y="54868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Надеемся, что наши рекомендации по охране зрения 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помогут Вам. 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3688" y="2204864"/>
            <a:ext cx="56420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544101" y="836712"/>
            <a:ext cx="96881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Предлагаем Вашему вниманию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свод правил и рекомендаций 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 охране зрения Вашего ребенка.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t3.gstatic.com/images?q=tbn:ANd9GcQxzjjY8uU_hifxyi5gwuZo6zmaqSbbyNYr2TauJ572X1tO570lDOAhuQ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3059832" y="2924944"/>
            <a:ext cx="2520280" cy="30833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2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Соблюдайте предписания, которые были назначены лечащим врачом вашего ребенка.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6" name="Picture 2" descr="CA6J050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556792"/>
            <a:ext cx="1552904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323528" y="5085184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Очки, даже солнцезащитные, может назначить только врач.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293096"/>
            <a:ext cx="8424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Если ребенку назначили очки, приобретите их как можно быстрее и приучайте ребенка пользоваться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683568" y="3717032"/>
            <a:ext cx="8028384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-450708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забывайте очки дома.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опаздывайте в детский сад и старайтесь систематически посещать его, так как лечение и коррекция зрения проводиться медицинскими и педагогическими работниками детского сада в течении всего учебного года.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5843" name="Picture 3" descr="http://shkoladetei.ru/uploads/posts/2011-01/1296255568_1.jpg"/>
          <p:cNvPicPr>
            <a:picLocks noChangeAspect="1" noChangeArrowheads="1"/>
          </p:cNvPicPr>
          <p:nvPr/>
        </p:nvPicPr>
        <p:blipFill>
          <a:blip r:embed="rId2" cstate="print"/>
          <a:srcRect b="19576"/>
          <a:stretch>
            <a:fillRect/>
          </a:stretch>
        </p:blipFill>
        <p:spPr bwMode="auto">
          <a:xfrm>
            <a:off x="2411760" y="764704"/>
            <a:ext cx="4032448" cy="2540407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496944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 соблюдать гигиену ношения очков: 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мыть руки перед контактами 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очками;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обрабатывать специальным раствором  ( или просто водой с мылом) по мере загрязнения, а лучше каждый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вечер.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482" name="Picture 2" descr="http://t2.gstatic.com/images?q=tbn:ANd9GcSd-y8klQ9NxTlwP3er24BOnoqrZt1cHKf3tfGC7V_AeeDYuFNxIQwVhar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212976"/>
            <a:ext cx="3247706" cy="244827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484" name="Picture 4" descr="http://t2.gstatic.com/images?q=tbn:ANd9GcS0rOrQmG7BeuJp_VZ5x3WRoEC7-_ioRrBW23JF-I5QCEC3XhA4MC-0G9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52820" y="3140968"/>
            <a:ext cx="2208058" cy="254623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323528" y="199673"/>
            <a:ext cx="82078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Важное значение для охраны зрения детей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имеет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правильная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организация занятий в домашних условиях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3528" y="4437112"/>
            <a:ext cx="882047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 дети особенно любят рисовать, лепить, выполнять различные работы с детским конструктором.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 занятия требуют постоянного активного участия зрения. Поэтому родителям надо следить за характером деятельности ребенка дома.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6" name="Picture 6" descr="http://t2.gstatic.com/images?q=tbn:ANd9GcQZbQVaQEWFMYoSFLGCt_GMrwz-A5Xo_B7HbMdljenSqS-uNyGVbiAeBM0"/>
          <p:cNvPicPr>
            <a:picLocks noChangeAspect="1" noChangeArrowheads="1"/>
          </p:cNvPicPr>
          <p:nvPr/>
        </p:nvPicPr>
        <p:blipFill>
          <a:blip r:embed="rId2" cstate="print"/>
          <a:srcRect r="6897"/>
          <a:stretch>
            <a:fillRect/>
          </a:stretch>
        </p:blipFill>
        <p:spPr bwMode="auto">
          <a:xfrm>
            <a:off x="3419872" y="1700808"/>
            <a:ext cx="2044779" cy="26642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51007"/>
            <a:ext cx="8568952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Большое значение для охраны зрения детей имеет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правильная посадка за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столом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которая не только уменьшает общее утомление, предупреждает нарушение осанки, но и способствует сохранению зрения.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Если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мебель соответствует росту ребенка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он ровно держит туловище, голову, плечи, не нагибается, не вытягивается во время занятий. При таком положении туловища расстояние между глазами ребенка и рабочей поверхностью равно 30—35 см, что обеспечивает наилучшие условия для зрительной работы.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msoE15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844824"/>
            <a:ext cx="2618372" cy="1836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400303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охраны зрения детей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весьма важен вопрос о дополнительном включении искусственного освещения к естественному. Исследования показывают, что смешанное освещение безвредно. Надо лишь заботиться о том, чтобы при смешанном освещении не ощущалось два совершенно раздельных световых потока.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410" name="Picture 2" descr="msoB9E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378666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3" descr="msoF15A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764704"/>
            <a:ext cx="357387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900</Words>
  <Application>Microsoft Office PowerPoint</Application>
  <PresentationFormat>Экран (4:3)</PresentationFormat>
  <Paragraphs>75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Samsung</cp:lastModifiedBy>
  <cp:revision>21</cp:revision>
  <dcterms:created xsi:type="dcterms:W3CDTF">2013-01-27T09:45:53Z</dcterms:created>
  <dcterms:modified xsi:type="dcterms:W3CDTF">2013-01-27T12:45:26Z</dcterms:modified>
</cp:coreProperties>
</file>