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70" r:id="rId11"/>
    <p:sldId id="260" r:id="rId12"/>
    <p:sldId id="259" r:id="rId13"/>
    <p:sldId id="258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95" d="100"/>
          <a:sy n="95" d="100"/>
        </p:scale>
        <p:origin x="-3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C4A87-DB1E-4292-BC18-39F194973E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33A2-CC39-480B-B367-BCDFE17E35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AC83-107A-4DB3-848D-18E4C43981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3EAB-AC6E-47CE-BC25-CEBEA58816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4A60-8283-464E-A6E7-9E9218CE7F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1A4B-A534-4A21-AED1-98C7D5C69E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2345C-31FC-435D-9845-4B4DC88F0C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C3DB-FAAA-48A8-BBEC-83FEB84359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995E-7DC7-42AC-BCE4-EBEDB11B15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E45F-51B2-41EA-9BFF-29481F0204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7FD2-0740-427A-91CB-4BBDEE7D9E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98BE26-36F8-4B33-A43C-16A3C255BD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3.bp.blogspot.com/_M43ZhmVaq_8/S0SZv-TVlSI/AAAAAAAAAUI/aURJOAMk0Q0/s1600-h/%D0%9F%D0%BE%D0%B3%D1%80%D0%B5%D0%BC%D1%83%D1%88%D0%BA%D0%B8.jpg" TargetMode="External"/><Relationship Id="rId4" Type="http://schemas.openxmlformats.org/officeDocument/2006/relationships/hyperlink" Target="http://4.bp.blogspot.com/_M43ZhmVaq_8/S0RIGCDpj-I/AAAAAAAAATw/Vdv08eqPdi4/s1600-h/%D0%A0%D0%B0%D1%81%D1%82%D1%8F%D0%B6%D0%BA%D0%B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1.bp.blogspot.com/_M43ZhmVaq_8/S0SaE6F_C8I/AAAAAAAAAUg/qEWkJaGtv30/s1600-h/%D0%91%D1%80%D0%B0%D1%81%D0%BB%D0%B5%D1%82%D1%8B+%D0%BF%D0%BE%D0%B3%D1%80%D0%B5%D0%BC%D1%83%D1%88%D0%BA%D0%B8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8424863" cy="16557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Построение предметно-развивающей среды ребенка первого года жизни</a:t>
            </a:r>
            <a:endParaRPr lang="es-ES" sz="4000" b="1" smtClean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sp>
        <p:nvSpPr>
          <p:cNvPr id="13316" name="Rectangle 150"/>
          <p:cNvSpPr>
            <a:spLocks noChangeArrowheads="1"/>
          </p:cNvSpPr>
          <p:nvPr/>
        </p:nvSpPr>
        <p:spPr bwMode="auto">
          <a:xfrm>
            <a:off x="107950" y="5013325"/>
            <a:ext cx="8424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Презентацию подготовила педагог МАОУ СОШ 5 «Детского сада №12»</a:t>
            </a:r>
            <a:br>
              <a:rPr lang="ru-RU" sz="2400" b="1">
                <a:solidFill>
                  <a:srgbClr val="663300"/>
                </a:solidFill>
              </a:rPr>
            </a:br>
            <a:r>
              <a:rPr lang="ru-RU" sz="2400" b="1">
                <a:solidFill>
                  <a:srgbClr val="663300"/>
                </a:solidFill>
              </a:rPr>
              <a:t> Попова Марина Константиновна</a:t>
            </a:r>
            <a:endParaRPr lang="es-ES" sz="2400" b="1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4259263" cy="29083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600" b="1" i="1" smtClean="0"/>
              <a:t>Игровые центры – плоские доски с набором разнообразных игрушек</a:t>
            </a:r>
            <a:r>
              <a:rPr lang="ru-RU" sz="1600" smtClean="0"/>
              <a:t>  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600" smtClean="0"/>
              <a:t>Обычно в комплект входят зеркальце, яркие фигурки, которые двигаются вверх и вниз, крутящиеся шарики и цилиндры, колокольчики…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600" smtClean="0"/>
              <a:t>Развивают мелкую моторику и слуховое восприятие и помогают малышу научиться манипулировать различными предметами.</a:t>
            </a:r>
          </a:p>
        </p:txBody>
      </p:sp>
      <p:pic>
        <p:nvPicPr>
          <p:cNvPr id="22530" name="Picture 5" descr="&amp;icy;&amp;gcy;&amp;rcy;&amp;ocy;&amp;vcy;&amp;ocy;&amp;jcy; &amp;tscy;&amp;iecy;&amp;ncy;&amp;t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04813"/>
            <a:ext cx="2619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348038" y="2709863"/>
            <a:ext cx="50450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1600" b="1" i="1">
                <a:solidFill>
                  <a:srgbClr val="A64D79"/>
                </a:solidFill>
                <a:latin typeface="Cambria" pitchFamily="18" charset="0"/>
              </a:rPr>
              <a:t>Мягкие книжки из ткани или пластика</a:t>
            </a:r>
            <a:r>
              <a:rPr lang="es-ES" sz="1600"/>
              <a:t> </a:t>
            </a:r>
          </a:p>
          <a:p>
            <a:pPr algn="ctr" eaLnBrk="0" hangingPunct="0"/>
            <a:r>
              <a:rPr lang="es-ES" sz="1600">
                <a:latin typeface="Cambria" pitchFamily="18" charset="0"/>
              </a:rPr>
              <a:t>Первые книжки для младенцев развивают зрительное внимание, познавательный интерес, понимание речи, а также мелкую моторику и тактильные ощущения.</a:t>
            </a:r>
            <a:endParaRPr lang="es-ES" sz="1600"/>
          </a:p>
          <a:p>
            <a:pPr algn="ctr" eaLnBrk="0" hangingPunct="0"/>
            <a:r>
              <a:rPr lang="es-ES" sz="1600">
                <a:latin typeface="Cambria" pitchFamily="18" charset="0"/>
              </a:rPr>
              <a:t>Вы конечно же заметили, что ваш малыш все пробует на вкус, поэтому почаще мойте книжки.</a:t>
            </a:r>
            <a:endParaRPr lang="es-ES" sz="1600"/>
          </a:p>
          <a:p>
            <a:pPr algn="ctr" eaLnBrk="0" hangingPunct="0"/>
            <a:r>
              <a:rPr lang="es-ES" sz="1600">
                <a:latin typeface="Cambria" pitchFamily="18" charset="0"/>
              </a:rPr>
              <a:t>Научите малыша переворачивать страницы, покажите картинки, назовите предметы и зверюшек, которые на них изображены.</a:t>
            </a:r>
            <a:endParaRPr lang="es-ES" sz="1600"/>
          </a:p>
        </p:txBody>
      </p:sp>
      <p:pic>
        <p:nvPicPr>
          <p:cNvPr id="22532" name="Picture 7" descr="мягкая книж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81300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8"/>
          <p:cNvSpPr>
            <a:spLocks noChangeArrowheads="1"/>
          </p:cNvSpPr>
          <p:nvPr/>
        </p:nvSpPr>
        <p:spPr bwMode="auto">
          <a:xfrm>
            <a:off x="3132138" y="384175"/>
            <a:ext cx="58324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1600" b="1" i="1">
                <a:solidFill>
                  <a:srgbClr val="A64D79"/>
                </a:solidFill>
                <a:latin typeface="Cambria" pitchFamily="18" charset="0"/>
              </a:rPr>
              <a:t>Музыкальные центры</a:t>
            </a:r>
            <a:r>
              <a:rPr lang="es-ES" sz="1600"/>
              <a:t> </a:t>
            </a:r>
          </a:p>
          <a:p>
            <a:pPr algn="ctr" eaLnBrk="0" hangingPunct="0"/>
            <a:r>
              <a:rPr lang="es-ES" sz="1600"/>
              <a:t> </a:t>
            </a:r>
            <a:r>
              <a:rPr lang="es-ES" sz="1600">
                <a:latin typeface="Cambria" pitchFamily="18" charset="0"/>
              </a:rPr>
              <a:t> Развивают зрительно-моторную координацию и слуховое внимание. Стимулируют развитие мышления, так как помогают установить логическую связь между действием (нажатием на кнопку) и звуковым эффектом.</a:t>
            </a:r>
            <a:endParaRPr lang="es-ES" sz="1600"/>
          </a:p>
          <a:p>
            <a:pPr algn="ctr" eaLnBrk="0" hangingPunct="0"/>
            <a:r>
              <a:rPr lang="es-ES" sz="1600">
                <a:latin typeface="Cambria" pitchFamily="18" charset="0"/>
              </a:rPr>
              <a:t>Покажите малышу, как нажимать на кнопки музыкального центра, а потом он сможет </a:t>
            </a:r>
            <a:r>
              <a:rPr lang="es-ES" sz="1600"/>
              <a:t>«</a:t>
            </a:r>
            <a:r>
              <a:rPr lang="es-ES" sz="1600">
                <a:latin typeface="Cambria" pitchFamily="18" charset="0"/>
              </a:rPr>
              <a:t>музицировать</a:t>
            </a:r>
            <a:r>
              <a:rPr lang="es-ES" sz="1600"/>
              <a:t>»</a:t>
            </a:r>
            <a:r>
              <a:rPr lang="es-ES" sz="1600">
                <a:latin typeface="Cambria" pitchFamily="18" charset="0"/>
              </a:rPr>
              <a:t> сам.</a:t>
            </a:r>
            <a:endParaRPr lang="es-ES" sz="1600"/>
          </a:p>
          <a:p>
            <a:pPr algn="ctr" eaLnBrk="0" hangingPunct="0"/>
            <a:r>
              <a:rPr lang="es-ES" sz="1600">
                <a:latin typeface="Cambria" pitchFamily="18" charset="0"/>
              </a:rPr>
              <a:t>Клавиши таких центров могут быть выполнены в виде разных зверюшек, нажав на которые малыш услышит соответствующее звукоподражание.</a:t>
            </a:r>
            <a:endParaRPr lang="es-ES" sz="1600"/>
          </a:p>
          <a:p>
            <a:pPr algn="just" eaLnBrk="0" hangingPunct="0"/>
            <a:r>
              <a:rPr lang="es-ES" sz="1300">
                <a:latin typeface="Cambria" pitchFamily="18" charset="0"/>
              </a:rPr>
              <a:t/>
            </a:r>
            <a:br>
              <a:rPr lang="es-ES" sz="1300">
                <a:latin typeface="Cambria" pitchFamily="18" charset="0"/>
              </a:rPr>
            </a:br>
            <a:endParaRPr lang="es-ES"/>
          </a:p>
        </p:txBody>
      </p:sp>
      <p:pic>
        <p:nvPicPr>
          <p:cNvPr id="23554" name="Picture 9" descr="музыкальный цен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250825" y="2981325"/>
            <a:ext cx="47450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1600" b="1" i="1">
                <a:solidFill>
                  <a:srgbClr val="A64D79"/>
                </a:solidFill>
                <a:latin typeface="Cambria" pitchFamily="18" charset="0"/>
              </a:rPr>
              <a:t>Игрушки для игр в ванне (губки в форме зверюшек, пластмассовые уточки, кораблики, рыбки</a:t>
            </a:r>
            <a:r>
              <a:rPr lang="es-ES" sz="1600" b="1" i="1">
                <a:solidFill>
                  <a:srgbClr val="A64D79"/>
                </a:solidFill>
              </a:rPr>
              <a:t>…</a:t>
            </a:r>
            <a:r>
              <a:rPr lang="es-ES" sz="1600" b="1" i="1">
                <a:solidFill>
                  <a:srgbClr val="A64D79"/>
                </a:solidFill>
                <a:latin typeface="Cambria" pitchFamily="18" charset="0"/>
              </a:rPr>
              <a:t>)</a:t>
            </a:r>
            <a:endParaRPr lang="es-ES" sz="1600"/>
          </a:p>
          <a:p>
            <a:pPr algn="ctr" eaLnBrk="0" hangingPunct="0"/>
            <a:r>
              <a:rPr lang="es-ES" sz="1600">
                <a:solidFill>
                  <a:srgbClr val="A64D79"/>
                </a:solidFill>
              </a:rPr>
              <a:t> </a:t>
            </a:r>
            <a:r>
              <a:rPr lang="es-ES" sz="1600">
                <a:latin typeface="Cambria" pitchFamily="18" charset="0"/>
              </a:rPr>
              <a:t> Эти плавающие игрушки разовьют моторные навыки, зрение и познавательные способности.</a:t>
            </a:r>
            <a:endParaRPr lang="es-ES" sz="1600"/>
          </a:p>
          <a:p>
            <a:pPr algn="ctr" eaLnBrk="0" hangingPunct="0"/>
            <a:r>
              <a:rPr lang="es-ES" sz="1600">
                <a:latin typeface="Cambria" pitchFamily="18" charset="0"/>
              </a:rPr>
              <a:t>Научите малыша передвигать игрушки, хлопая ладошкой по воде. Покажите фокус: спрячьте уточку в пене, а затем достаньте ее.</a:t>
            </a:r>
            <a:endParaRPr lang="es-ES" sz="1600"/>
          </a:p>
        </p:txBody>
      </p:sp>
      <p:pic>
        <p:nvPicPr>
          <p:cNvPr id="23556" name="Picture 11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997200"/>
            <a:ext cx="3311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 9 до 12 месяцев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1. Развитие понимания речи взрослого. Увеличивать количество понимаемых слов; учить находить знакомую игрушку или предмет одежды среди других игрушек и вещей; выполнять простые поручения (приносить, отдавать называемым по имени детям и взрослым знакомые предметы); развивать способность обобщать, узнавать изображения на картинках; находить называемых взрослых и детей.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2. Развитие активной речи, умения подражать новым слогам, а затем словам. Стимулировать произнесение слов, обозначающих игрушки, предметы, действия, имена детей и взрослых.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3. Развитие действий с предметами. Учить выполнять действия по показу и просьбе и только по просьбе взрослого; учить выполнять действия, «не подсказанные» предметом; развивать координацию движений руки; учить переносить действия, освоенные с одним предметом, на другие предметы; выполнять простые игровые действия с сюжетными игрушками.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4. Развитие движений. Учить ходить вперед с поддержкой за обе руки и за одну руку, стоять без опоры, ходить вперед самостоятельно, без поддержки.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5. Проведение игр-развлечений. Радовать детей, вызывать улыбку.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6. Развитие умения слушать пение взрослого, звучание музыкальных инструментов, по-разному реагировать на оживленные и спокойные мелодии, подражать певческим интонациям взрослого, подпевать, отвечать движениями на игровые действия взрослого и музыку плясового характера.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765175"/>
            <a:ext cx="4835525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smtClean="0"/>
              <a:t>9-12 месяцев: 3D активный центр для моделирования в различных плоскостях и создания игровых пощадок различных форм. Все коврики разные, сделаны из материалов, отличающихся при прикосновении. Игрушка включает множество деталей для того, чтобы стимулировать ребенка совершать с ними различные действия. Благодаря возможности создания самых разных игровых конфигураций каждый раз малыш получает абсолютно новую игрушку для развития сенсорных, тактильных и моторных навыков</a:t>
            </a:r>
            <a:r>
              <a:rPr lang="ru-RU" sz="2800" smtClean="0"/>
              <a:t> </a:t>
            </a:r>
          </a:p>
        </p:txBody>
      </p:sp>
      <p:pic>
        <p:nvPicPr>
          <p:cNvPr id="25602" name="Picture 4" descr="1344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2857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5040312" cy="28797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800" b="1" i="1" smtClean="0"/>
              <a:t>Пирамидки</a:t>
            </a:r>
            <a:endParaRPr lang="ru-RU" sz="180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smtClean="0"/>
              <a:t>  Игра с ними развивает зрительно-моторную координацию и мелкую моторику, а также познавательные способности.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smtClean="0"/>
              <a:t>Научите малыша снимать кольца пирамидки и надевать их на стержень.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smtClean="0"/>
              <a:t>Когда малышу исполнится год, он будет собирать пирамидку совершенно самостоятельно. Правда, возможно, он не всегда будет учитывать величину колец.</a:t>
            </a:r>
          </a:p>
        </p:txBody>
      </p:sp>
      <p:pic>
        <p:nvPicPr>
          <p:cNvPr id="26626" name="Picture 5" descr="&amp;pcy;&amp;icy;&amp;rcy;&amp;acy;&amp;mcy;&amp;icy;&amp;d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33375"/>
            <a:ext cx="35941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4787900" y="2924175"/>
            <a:ext cx="40846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/>
              <a:t>Игра в кубики развивает зрительно-моторную координацию и познавательные способности.</a:t>
            </a:r>
          </a:p>
          <a:p>
            <a:pPr algn="ctr"/>
            <a:r>
              <a:rPr lang="es-ES"/>
              <a:t>Научите ребенка ставить кубик на кубик. Постройте на его глазах высокую башню, а затем разрушьте ее, воскликнув: «Бах!» Такая игра доставит малышу большое удовольствие.</a:t>
            </a:r>
          </a:p>
        </p:txBody>
      </p:sp>
      <p:pic>
        <p:nvPicPr>
          <p:cNvPr id="26628" name="Picture 8" descr="&amp;kcy;&amp;ucy;&amp;bcy;&amp;i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141663"/>
            <a:ext cx="25923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333375"/>
            <a:ext cx="3960812" cy="2590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smtClean="0"/>
              <a:t>Машинки, деревянный поезд</a:t>
            </a:r>
            <a:endParaRPr lang="ru-RU" sz="160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smtClean="0"/>
              <a:t>   Игра с машинками развивает координацию движений, учит совершать простые манипуляции с предметом.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smtClean="0"/>
              <a:t>Машинки необходимы не только мальчикам, но и девочкам. Как только ребенок сможет сидеть без вашей помощи, покажите ему, как катать машинку или деревянный поезд.</a:t>
            </a:r>
          </a:p>
        </p:txBody>
      </p:sp>
      <p:pic>
        <p:nvPicPr>
          <p:cNvPr id="27650" name="Picture 5" descr="&amp;pcy;&amp;ocy;&amp;iecy;&amp;z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968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95288" y="2708275"/>
            <a:ext cx="44227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b="1" i="1">
                <a:solidFill>
                  <a:srgbClr val="674EA7"/>
                </a:solidFill>
                <a:latin typeface="Cambria" pitchFamily="18" charset="0"/>
              </a:rPr>
              <a:t>Заводные игрушки</a:t>
            </a:r>
            <a:endParaRPr lang="es-ES"/>
          </a:p>
          <a:p>
            <a:pPr algn="ctr" eaLnBrk="0" hangingPunct="0"/>
            <a:r>
              <a:rPr lang="es-ES">
                <a:latin typeface="Cambria" pitchFamily="18" charset="0"/>
              </a:rPr>
              <a:t>Покажите малышу, как заводить игрушку, а затем предложите ему сделать это самому.</a:t>
            </a:r>
            <a:r>
              <a:rPr lang="es-ES">
                <a:solidFill>
                  <a:srgbClr val="674EA7"/>
                </a:solidFill>
              </a:rPr>
              <a:t> </a:t>
            </a:r>
            <a:r>
              <a:rPr lang="es-ES">
                <a:latin typeface="Cambria" pitchFamily="18" charset="0"/>
              </a:rPr>
              <a:t> Игрушки, которые нужно заводить с помощью ключика, способствуют развитию мелкой моторики.</a:t>
            </a:r>
          </a:p>
        </p:txBody>
      </p:sp>
      <p:pic>
        <p:nvPicPr>
          <p:cNvPr id="27652" name="Picture 7" descr="заводные игруш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52888" y="2446338"/>
            <a:ext cx="2619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&amp;zcy;&amp;acy;&amp;vcy;&amp;ocy;&amp;dcy;&amp;ncy;&amp;ycy;&amp;iecy; &amp;icy;&amp;gcy;&amp;rcy;&amp;ucy;&amp;sh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781300"/>
            <a:ext cx="2619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4392613" cy="26638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smtClean="0"/>
              <a:t>Тряпичные куклы с крупными чертами лица</a:t>
            </a:r>
            <a:endParaRPr lang="ru-RU" sz="160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smtClean="0"/>
              <a:t>  Это – прекрасное наглядное пособие для знакомства с названиями основных частей тела и лица.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smtClean="0"/>
              <a:t>Покажите малышу, где у куклы носик, глаза, рот, а затем попросите его показать то же самое на кукле, на лице у мамы, на своем лице.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smtClean="0"/>
              <a:t>Научите ребенка качать, кормить и укладывать куклу спать.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 </a:t>
            </a:r>
          </a:p>
        </p:txBody>
      </p:sp>
      <p:pic>
        <p:nvPicPr>
          <p:cNvPr id="28674" name="Picture 5" descr="&amp;kcy;&amp;ucy;&amp;kcy;&amp;l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3375"/>
            <a:ext cx="4284662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708400" y="3159125"/>
            <a:ext cx="49672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i="1">
                <a:solidFill>
                  <a:srgbClr val="674EA7"/>
                </a:solidFill>
                <a:latin typeface="Cambria" pitchFamily="18" charset="0"/>
              </a:rPr>
              <a:t>К</a:t>
            </a:r>
            <a:r>
              <a:rPr lang="es-ES" sz="1600" b="1" i="1">
                <a:solidFill>
                  <a:srgbClr val="674EA7"/>
                </a:solidFill>
                <a:latin typeface="Cambria" pitchFamily="18" charset="0"/>
              </a:rPr>
              <a:t>онь-качалка, машинка, в которую можно сесть, мячи и спортивные игрушки</a:t>
            </a:r>
            <a:endParaRPr lang="es-ES" sz="1600"/>
          </a:p>
          <a:p>
            <a:pPr algn="ctr" eaLnBrk="0" hangingPunct="0"/>
            <a:r>
              <a:rPr lang="es-ES" sz="1600">
                <a:solidFill>
                  <a:srgbClr val="674EA7"/>
                </a:solidFill>
              </a:rPr>
              <a:t> </a:t>
            </a:r>
            <a:r>
              <a:rPr lang="es-ES" sz="1600">
                <a:latin typeface="Cambria" pitchFamily="18" charset="0"/>
              </a:rPr>
              <a:t> Благодаря ним малыш разовьет координацию движений, научится управлять своим телом, научится ходить и бегать.</a:t>
            </a:r>
            <a:endParaRPr lang="es-ES" sz="1600"/>
          </a:p>
          <a:p>
            <a:pPr algn="ctr" eaLnBrk="0" hangingPunct="0"/>
            <a:r>
              <a:rPr lang="es-ES" sz="1600">
                <a:latin typeface="Cambria" pitchFamily="18" charset="0"/>
              </a:rPr>
              <a:t>Помните о том, что играть с подобными игрушками малыш должен под вашим присмотром.</a:t>
            </a:r>
            <a:endParaRPr lang="es-ES" sz="1600"/>
          </a:p>
          <a:p>
            <a:pPr eaLnBrk="0" hangingPunct="0"/>
            <a:r>
              <a:rPr lang="es-ES"/>
              <a:t/>
            </a:r>
            <a:br>
              <a:rPr lang="es-ES"/>
            </a:br>
            <a:endParaRPr lang="es-ES"/>
          </a:p>
        </p:txBody>
      </p:sp>
      <p:pic>
        <p:nvPicPr>
          <p:cNvPr id="28676" name="Picture 7" descr="конь-кач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0686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%D1%81%D1%80%D0%B5%D0%B4%D0%B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84538"/>
            <a:ext cx="352901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7" descr="%D1%81%D1%80%D0%B5%D0%B4%D0%B07-300x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141663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611188" y="617538"/>
            <a:ext cx="77771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/>
              <a:t>С</a:t>
            </a:r>
            <a:r>
              <a:rPr lang="es-ES" sz="2400"/>
              <a:t>одержание </a:t>
            </a:r>
            <a:r>
              <a:rPr lang="ru-RU" sz="2400"/>
              <a:t>предметно-р</a:t>
            </a:r>
            <a:r>
              <a:rPr lang="es-ES" sz="2400"/>
              <a:t>азвивающей </a:t>
            </a:r>
            <a:r>
              <a:rPr lang="ru-RU" sz="2400"/>
              <a:t>с</a:t>
            </a:r>
            <a:r>
              <a:rPr lang="es-ES" sz="2400"/>
              <a:t>реды должно постоянно обеспечивать малышу неисчерпаемую информативность и возможность экспериментировать  и познавать мир, себя, свои возможности в этом мире.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7931150" cy="490537"/>
          </a:xfrm>
        </p:spPr>
        <p:txBody>
          <a:bodyPr/>
          <a:lstStyle/>
          <a:p>
            <a:pPr eaLnBrk="1" hangingPunct="1"/>
            <a:r>
              <a:rPr lang="ru-RU" sz="4000" smtClean="0"/>
              <a:t>           До З месяцев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ru-RU" sz="2400" smtClean="0">
                <a:latin typeface="Times New Roman" pitchFamily="18" charset="0"/>
              </a:rPr>
              <a:t> 1. Развитие зрительного и слухового сосредоточения, умения следить за разговаривающими людьми, движущимися и звучащими предметами.</a:t>
            </a:r>
          </a:p>
          <a:p>
            <a:pPr marL="533400" indent="-533400">
              <a:buFontTx/>
              <a:buNone/>
            </a:pPr>
            <a:r>
              <a:rPr lang="ru-RU" sz="2400" smtClean="0">
                <a:latin typeface="Times New Roman" pitchFamily="18" charset="0"/>
              </a:rPr>
              <a:t>2. Развитие ответных эмоционально-положительных реакций (улыбка, комплекс оживления).</a:t>
            </a:r>
          </a:p>
          <a:p>
            <a:pPr marL="533400" indent="-533400">
              <a:buFontTx/>
              <a:buNone/>
            </a:pPr>
            <a:r>
              <a:rPr lang="ru-RU" sz="2400" smtClean="0">
                <a:latin typeface="Times New Roman" pitchFamily="18" charset="0"/>
              </a:rPr>
              <a:t>3. Развитие умения удерживать голову в горизонтальном и вертикальном положении.</a:t>
            </a:r>
          </a:p>
          <a:p>
            <a:pPr marL="533400" indent="-533400">
              <a:buFontTx/>
              <a:buNone/>
            </a:pPr>
            <a:r>
              <a:rPr lang="ru-RU" sz="2400" smtClean="0">
                <a:latin typeface="Times New Roman" pitchFamily="18" charset="0"/>
              </a:rPr>
              <a:t>4. Развитие упора ног.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151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2771775" y="620713"/>
            <a:ext cx="5548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/>
              <a:t>Мобиль развивает зрение малыша, легкая музыка успокаивает и завораживает его. </a:t>
            </a:r>
          </a:p>
        </p:txBody>
      </p:sp>
      <p:pic>
        <p:nvPicPr>
          <p:cNvPr id="15363" name="Picture 9" descr="[&amp;Rcy;&amp;acy;&amp;scy;&amp;tcy;&amp;yacy;&amp;zhcy;&amp;kcy;&amp;acy;.jpg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3059113" y="1773238"/>
            <a:ext cx="51085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700" rIns="158700" anchor="ctr">
            <a:spAutoFit/>
          </a:bodyPr>
          <a:lstStyle/>
          <a:p>
            <a:r>
              <a:rPr lang="es-ES"/>
              <a:t>Их можно повесить в кроватку, так чтобы малыш ручками и ножками доставал до них. Звук погремушек развивает слух малыша, а также координацию движений (когда малыш тянется к игрушке, чтобы заставить ее звучать).                                            </a:t>
            </a:r>
          </a:p>
          <a:p>
            <a:pPr eaLnBrk="0" hangingPunct="0"/>
            <a:r>
              <a:rPr lang="es-ES"/>
              <a:t>Резиновые пищалки или погремушки можно трясти на расстоянии полуметра от малыша с разных сторон – это будет стимулировать его поворачивать голову на звук</a:t>
            </a:r>
          </a:p>
        </p:txBody>
      </p:sp>
      <p:pic>
        <p:nvPicPr>
          <p:cNvPr id="15365" name="Picture 11" descr="%D0%A0%D0%B0%D1%81%D1%82%D1%8F%D0%B6%D0%BA%D0%B0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48163" y="26527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%D0%9F%D0%BE%D0%B3%D1%80%D0%B5%D0%BC%D1%83%D1%88%D0%BA%D0%B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34290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476250"/>
            <a:ext cx="6337300" cy="13239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Мягкие игрушки.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Это могут быть мякиши, из материалов разных фактур, может быть даже с картинками. А также кусочки ткани, которые можно вкладывать в ручку малыша, поглаживать тельце. </a:t>
            </a:r>
          </a:p>
        </p:txBody>
      </p:sp>
      <p:pic>
        <p:nvPicPr>
          <p:cNvPr id="16386" name="Picture 5" descr="[&amp;Mcy;&amp;yacy;&amp;kcy;&amp;icy;&amp;shcy;&amp;icy;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%D0%9D%D0%B5%D0%B2%D0%B0%D0%BB%D1%8F%D1%88%D0%BA%D0%B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0938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2268538" y="2413000"/>
            <a:ext cx="68754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b="1"/>
              <a:t>Неваляшки</a:t>
            </a:r>
            <a:endParaRPr lang="es-ES"/>
          </a:p>
          <a:p>
            <a:r>
              <a:rPr lang="es-ES"/>
              <a:t>Развивают зрение, слух, интерес к познанию мира. Показывайте малышу как раскачивается игрушка, как она звучит, дайте потрогать. Со временем малыш сам научиться ее раскачивать.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2339975" y="4033838"/>
            <a:ext cx="6480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700" rIns="158700" anchor="ctr">
            <a:spAutoFit/>
          </a:bodyPr>
          <a:lstStyle/>
          <a:p>
            <a:r>
              <a:rPr lang="es-ES" b="1">
                <a:solidFill>
                  <a:srgbClr val="990000"/>
                </a:solidFill>
              </a:rPr>
              <a:t>Тряпичные браслеты-погремушки</a:t>
            </a:r>
            <a:endParaRPr lang="es-ES"/>
          </a:p>
          <a:p>
            <a:pPr eaLnBrk="0" hangingPunct="0"/>
            <a:r>
              <a:rPr lang="es-ES"/>
              <a:t>Такие браслеты одеваются на руку малышу. Очень хорошо если они будут яркими и контрастных цветов.         </a:t>
            </a:r>
          </a:p>
          <a:p>
            <a:pPr eaLnBrk="0" hangingPunct="0"/>
            <a:r>
              <a:rPr lang="es-ES"/>
              <a:t>Можно одеть браслеты на обе руки, или попеременно то на одну, то на другую. Двигаясь, малыш вызывает звучание погремушки – что развивает слух и координацию движений.</a:t>
            </a:r>
          </a:p>
        </p:txBody>
      </p:sp>
      <p:pic>
        <p:nvPicPr>
          <p:cNvPr id="16390" name="Picture 11" descr="%D0%91%D1%80%D0%B0%D1%81%D0%BB%D0%B5%D1%82%D1%8B+%D0%BF%D0%BE%D0%B3%D1%80%D0%B5%D0%BC%D1%83%D1%88%D0%BA%D0%B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306888" y="2743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[&amp;Bcy;&amp;rcy;&amp;acy;&amp;scy;&amp;lcy;&amp;iecy;&amp;tcy;&amp;ycy;+&amp;pcy;&amp;ocy;&amp;gcy;&amp;rcy;&amp;iecy;&amp;mcy;&amp;ucy;&amp;shcy;&amp;kcy;&amp;icy;.jpg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724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997200"/>
            <a:ext cx="8229600" cy="1143000"/>
          </a:xfrm>
        </p:spPr>
        <p:txBody>
          <a:bodyPr/>
          <a:lstStyle/>
          <a:p>
            <a:pPr algn="l"/>
            <a:r>
              <a:rPr lang="ru-RU" sz="1800" smtClean="0"/>
              <a:t>1. Развитие зрительного и слухового восприятия (умение прислушиваться, следить за</a:t>
            </a:r>
            <a:br>
              <a:rPr lang="ru-RU" sz="1800" smtClean="0"/>
            </a:br>
            <a:r>
              <a:rPr lang="ru-RU" sz="1800" smtClean="0"/>
              <a:t>предметом, находить глазами невидимый источник звука, различать интонацию обращенной к ребенку речи взрослого, узнавать знакомых взрослых и их голоса, узнавать свое имя (в 6 мес.)).</a:t>
            </a:r>
            <a:br>
              <a:rPr lang="ru-RU" sz="1800" smtClean="0"/>
            </a:br>
            <a:r>
              <a:rPr lang="ru-RU" sz="1800" smtClean="0"/>
              <a:t>2. Развитие эмоционально-положительных ответных реакций (комплекс оживления и смех).</a:t>
            </a:r>
            <a:br>
              <a:rPr lang="ru-RU" sz="1800" smtClean="0"/>
            </a:br>
            <a:r>
              <a:rPr lang="ru-RU" sz="1800" smtClean="0"/>
              <a:t>3. Развитие гуления и лепета.</a:t>
            </a:r>
            <a:br>
              <a:rPr lang="ru-RU" sz="1800" smtClean="0"/>
            </a:br>
            <a:r>
              <a:rPr lang="ru-RU" sz="1800" smtClean="0"/>
              <a:t>4. Развитие движений руки (умение брать игрушку из рук взрослого и держать ее, перекладывать из одной руки в другую, брать с подстилки, лежа на спине и на животе).</a:t>
            </a:r>
            <a:br>
              <a:rPr lang="ru-RU" sz="1800" smtClean="0"/>
            </a:br>
            <a:r>
              <a:rPr lang="ru-RU" sz="1800" smtClean="0"/>
              <a:t>5. Развитие движений, подготавливающих к ползанию (умение продолжительное время лежать на животе, переворачиваться со спины на живот и с живота на спину, подползать к игрушкам, к другим детям).</a:t>
            </a:r>
            <a:br>
              <a:rPr lang="ru-RU" sz="1800" smtClean="0"/>
            </a:br>
            <a:r>
              <a:rPr lang="ru-RU" sz="1800" smtClean="0"/>
              <a:t>6. Укрепление упора ног.</a:t>
            </a:r>
            <a:br>
              <a:rPr lang="ru-RU" sz="1800" smtClean="0"/>
            </a:br>
            <a:r>
              <a:rPr lang="ru-RU" sz="1800" smtClean="0"/>
              <a:t>7. Развитие умения прислушиваться к музыке, различать спокойную и оживленную мелодию, ритмично двигать руками и ногами и гулить под пение взрослого.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10366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От 3 до 6 месяцев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997200"/>
            <a:ext cx="4897437" cy="29416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600" b="1" i="1" smtClean="0"/>
              <a:t>Кольцо-прорезыватель</a:t>
            </a:r>
            <a:endParaRPr lang="ru-RU" sz="1600" smtClean="0"/>
          </a:p>
          <a:p>
            <a:pPr algn="ctr">
              <a:buFontTx/>
              <a:buNone/>
            </a:pPr>
            <a:r>
              <a:rPr lang="ru-RU" sz="1600" b="1" i="1" smtClean="0"/>
              <a:t> и специальные игрушки, предназначенные для жевания, сосания, засовывания в рот</a:t>
            </a:r>
            <a:endParaRPr lang="ru-RU" sz="1600" smtClean="0"/>
          </a:p>
          <a:p>
            <a:pPr algn="ctr">
              <a:buFontTx/>
              <a:buNone/>
            </a:pPr>
            <a:r>
              <a:rPr lang="ru-RU" sz="1600" smtClean="0"/>
              <a:t>Они понадобятся, когда у малыша начнут прорезываться зубки. Поскольку малыш будет брать игрушки в рот, не забывайте об их санитарной обработке: игрушки следует почаще мыть и ошпаривать кипятком</a:t>
            </a:r>
          </a:p>
        </p:txBody>
      </p:sp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3779838" y="671513"/>
            <a:ext cx="50403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Музыкальные инструменты</a:t>
            </a:r>
            <a:endParaRPr lang="ru-RU"/>
          </a:p>
          <a:p>
            <a:pPr algn="ctr"/>
            <a:r>
              <a:rPr lang="ru-RU"/>
              <a:t>  Эти игрушки развивают слуховое восприятие. С их помощью ребенок учится находить источник звучания, расположенный справа, слева, впереди, сзади.</a:t>
            </a:r>
            <a:endParaRPr lang="es-ES"/>
          </a:p>
        </p:txBody>
      </p:sp>
      <p:pic>
        <p:nvPicPr>
          <p:cNvPr id="18435" name="Picture 11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36544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3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141663"/>
            <a:ext cx="3646487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1052513"/>
            <a:ext cx="4835525" cy="1143000"/>
          </a:xfrm>
        </p:spPr>
        <p:txBody>
          <a:bodyPr/>
          <a:lstStyle/>
          <a:p>
            <a:r>
              <a:rPr lang="ru-RU" sz="1600" b="1" i="1" smtClean="0"/>
              <a:t>Тряпичный мяч, кубик</a:t>
            </a:r>
            <a:r>
              <a:rPr lang="ru-RU" sz="1600" i="1" smtClean="0"/>
              <a:t> </a:t>
            </a:r>
            <a:r>
              <a:rPr lang="ru-RU" sz="1600" smtClean="0"/>
              <a:t> </a:t>
            </a:r>
            <a:br>
              <a:rPr lang="ru-RU" sz="1600" smtClean="0"/>
            </a:br>
            <a:r>
              <a:rPr lang="ru-RU" sz="1600" smtClean="0"/>
              <a:t>Небольшие </a:t>
            </a:r>
            <a:r>
              <a:rPr lang="ru-RU" sz="1600" b="1" smtClean="0"/>
              <a:t>мягкие игрушки</a:t>
            </a:r>
            <a:r>
              <a:rPr lang="ru-RU" sz="1600" smtClean="0"/>
              <a:t> развивают зрительно-моторную координацию, помогают сформировать навык хватания.</a:t>
            </a:r>
            <a:br>
              <a:rPr lang="ru-RU" sz="1600" smtClean="0"/>
            </a:br>
            <a:r>
              <a:rPr lang="ru-RU" sz="1600" smtClean="0"/>
              <a:t> </a:t>
            </a:r>
            <a:r>
              <a:rPr lang="ru-RU" sz="1600" b="1" smtClean="0"/>
              <a:t>Мяч</a:t>
            </a:r>
            <a:r>
              <a:rPr lang="ru-RU" sz="1600" smtClean="0"/>
              <a:t> должен быть небольшим по размеру и удобным для захватывания. Если внутри мяча находится бубенчик, то такая игрушка будет развивать еще и слух. К концу 6-го месяца ребенок может играть с мячом, сидя на коленях у взрослого или лежа на животе и опираясь на вытянутые руки.</a:t>
            </a:r>
          </a:p>
        </p:txBody>
      </p:sp>
      <p:pic>
        <p:nvPicPr>
          <p:cNvPr id="19458" name="Picture 4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34798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250825" y="2852738"/>
            <a:ext cx="50419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b="1" i="1"/>
              <a:t>Деревянные или пластмассовые бусы</a:t>
            </a:r>
            <a:r>
              <a:rPr lang="es-ES" i="1"/>
              <a:t> </a:t>
            </a:r>
            <a:r>
              <a:rPr lang="es-ES"/>
              <a:t> </a:t>
            </a:r>
          </a:p>
          <a:p>
            <a:pPr algn="ctr" eaLnBrk="0" hangingPunct="0"/>
            <a:r>
              <a:rPr lang="es-ES" b="1"/>
              <a:t>Бусы</a:t>
            </a:r>
            <a:r>
              <a:rPr lang="es-ES"/>
              <a:t> развивают тактильные ощущения и совершенствуют координацию движений. Бусы отлично подходят для хватания, ощупывания, трясения. </a:t>
            </a:r>
          </a:p>
          <a:p>
            <a:pPr algn="ctr" eaLnBrk="0" hangingPunct="0"/>
            <a:r>
              <a:rPr lang="es-ES"/>
              <a:t>Покажите малышу связку бус, пусть он увидит ее и потянется к ней. После того как вы убедитесь в том, что ребенок прочно ухватился за бусы, потрясите ими.</a:t>
            </a:r>
          </a:p>
        </p:txBody>
      </p:sp>
      <p:pic>
        <p:nvPicPr>
          <p:cNvPr id="19460" name="Picture 8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141663"/>
            <a:ext cx="316865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 6 до 9 месяцев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1. Развитие понимания речи взрослого. Учить находить взглядом предмет, который назвал взрослый, на его постоянном месте и при его перемещении; находить два-три предмета сначала на определенных, а затем в разных местах; выполнять по просьбе взрослого движения («ладушки», «До свидания»; понимать слово «дай»); понимать имена взрослых и детей; понимать названия предметов мебели, одежды, части лица и тела.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2. Развитие лепета и способности подражать новым слогам, произносимым взрослым.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3. Развитие умения действовать с игрушками. Учить выполнять действия, соответствующие свойствам предметов, сначала подражая взрослому, а затем только по словесному обращению.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4. Развитие движений. Учить ползать, садиться, вставать, переступать.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5. Проведение игр-развлечений. Радовать детей, вызывать улыбку.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6. Развитие умения слушать плясовые и спокойные мелодии, низкое и высокое звучание инструмента (колокольчиков). Учить ритмично двигать руками и ногами (сплясать») и откликаться звуками на пение взрослого и др.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7. Проведение групповых занятий для развития умения понимать речь (показ игрушек в действии, игра в «прятки» и др.), для развития внимания и развлечения детей.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620713"/>
            <a:ext cx="5915025" cy="18002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800" b="1" i="1" smtClean="0"/>
              <a:t>Резиновый мяч, который можно пинать ногами</a:t>
            </a:r>
            <a:endParaRPr lang="ru-RU" sz="180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800" smtClean="0"/>
              <a:t>  Игра в «футбол» разовьет мышцы и координацию движений ног вашего малыша.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800" smtClean="0"/>
              <a:t>Укрепите мяч «в ногах» кроватки, и малыш с большим удовольствием будет его пинать</a:t>
            </a:r>
          </a:p>
        </p:txBody>
      </p:sp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323850" y="2701925"/>
            <a:ext cx="48244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Игрушечный молоток</a:t>
            </a:r>
            <a:endParaRPr lang="ru-RU"/>
          </a:p>
          <a:p>
            <a:pPr algn="ctr"/>
            <a:r>
              <a:rPr lang="ru-RU"/>
              <a:t>  С его помощью ребенок будет развивать зрительно-моторную координацию, укреплять мышцы.</a:t>
            </a:r>
          </a:p>
          <a:p>
            <a:pPr algn="ctr"/>
            <a:r>
              <a:rPr lang="ru-RU"/>
              <a:t>Купите малышу пластмассовый молоток и покажите малышу, как стучать по крышкам от кастрюльки, пустым металлическим банкам из-под кофе, пластмассовым бутылкам.</a:t>
            </a:r>
            <a:endParaRPr lang="es-ES"/>
          </a:p>
        </p:txBody>
      </p:sp>
      <p:pic>
        <p:nvPicPr>
          <p:cNvPr id="21507" name="Picture 9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05038"/>
            <a:ext cx="31289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1420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Cambria</vt:lpstr>
      <vt:lpstr>Diseño predeterminado</vt:lpstr>
      <vt:lpstr>Построение предметно-развивающей среды ребенка первого года жизни</vt:lpstr>
      <vt:lpstr>           До З месяцев </vt:lpstr>
      <vt:lpstr>Слайд 3</vt:lpstr>
      <vt:lpstr>Слайд 4</vt:lpstr>
      <vt:lpstr>1. Развитие зрительного и слухового восприятия (умение прислушиваться, следить за предметом, находить глазами невидимый источник звука, различать интонацию обращенной к ребенку речи взрослого, узнавать знакомых взрослых и их голоса, узнавать свое имя (в 6 мес.)). 2. Развитие эмоционально-положительных ответных реакций (комплекс оживления и смех). 3. Развитие гуления и лепета. 4. Развитие движений руки (умение брать игрушку из рук взрослого и держать ее, перекладывать из одной руки в другую, брать с подстилки, лежа на спине и на животе). 5. Развитие движений, подготавливающих к ползанию (умение продолжительное время лежать на животе, переворачиваться со спины на живот и с живота на спину, подползать к игрушкам, к другим детям). 6. Укрепление упора ног. 7. Развитие умения прислушиваться к музыке, различать спокойную и оживленную мелодию, ритмично двигать руками и ногами и гулить под пение взрослого.</vt:lpstr>
      <vt:lpstr>Слайд 6</vt:lpstr>
      <vt:lpstr>Тряпичный мяч, кубик   Небольшие мягкие игрушки развивают зрительно-моторную координацию, помогают сформировать навык хватания.  Мяч должен быть небольшим по размеру и удобным для захватывания. Если внутри мяча находится бубенчик, то такая игрушка будет развивать еще и слух. К концу 6-го месяца ребенок может играть с мячом, сидя на коленях у взрослого или лежа на животе и опираясь на вытянутые руки.</vt:lpstr>
      <vt:lpstr>От 6 до 9 месяцев </vt:lpstr>
      <vt:lpstr>Слайд 9</vt:lpstr>
      <vt:lpstr>Слайд 10</vt:lpstr>
      <vt:lpstr>Слайд 11</vt:lpstr>
      <vt:lpstr>От 9 до 12 месяцев</vt:lpstr>
      <vt:lpstr>Слайд 13</vt:lpstr>
      <vt:lpstr>Слайд 14</vt:lpstr>
      <vt:lpstr>Слайд 15</vt:lpstr>
      <vt:lpstr>Слайд 16</vt:lpstr>
      <vt:lpstr>Слайд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BLACKGIRL</cp:lastModifiedBy>
  <cp:revision>725</cp:revision>
  <dcterms:created xsi:type="dcterms:W3CDTF">2010-05-23T14:28:12Z</dcterms:created>
  <dcterms:modified xsi:type="dcterms:W3CDTF">2013-01-22T14:46:33Z</dcterms:modified>
</cp:coreProperties>
</file>