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0"/>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78" r:id="rId14"/>
    <p:sldId id="277" r:id="rId15"/>
    <p:sldId id="268" r:id="rId16"/>
    <p:sldId id="276" r:id="rId17"/>
    <p:sldId id="269" r:id="rId18"/>
    <p:sldId id="270" r:id="rId19"/>
    <p:sldId id="271" r:id="rId20"/>
    <p:sldId id="279" r:id="rId21"/>
    <p:sldId id="280" r:id="rId22"/>
    <p:sldId id="281" r:id="rId23"/>
    <p:sldId id="282" r:id="rId24"/>
    <p:sldId id="283" r:id="rId25"/>
    <p:sldId id="285" r:id="rId26"/>
    <p:sldId id="286" r:id="rId27"/>
    <p:sldId id="275" r:id="rId28"/>
    <p:sldId id="284" r:id="rId2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27996" autoAdjust="0"/>
    <p:restoredTop sz="99462" autoAdjust="0"/>
  </p:normalViewPr>
  <p:slideViewPr>
    <p:cSldViewPr>
      <p:cViewPr>
        <p:scale>
          <a:sx n="71" d="100"/>
          <a:sy n="71" d="100"/>
        </p:scale>
        <p:origin x="-1122" y="-13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8CFDEB6-5C2A-4D37-9DDA-B405B031291D}" type="datetimeFigureOut">
              <a:rPr lang="ru-RU" smtClean="0"/>
              <a:pPr/>
              <a:t>17.12.2013</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AF1F914-6AF0-425A-953C-E1C0E7C6F256}"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9AF1F914-6AF0-425A-953C-E1C0E7C6F256}" type="slidenum">
              <a:rPr lang="ru-RU" smtClean="0"/>
              <a:pPr/>
              <a:t>15</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E213A62F-14EE-4721-A3C5-7463227029EC}" type="datetimeFigureOut">
              <a:rPr lang="ru-RU" smtClean="0"/>
              <a:pPr/>
              <a:t>17.12.2013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62E4468-5460-4202-A143-7F069FE02C54}"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E213A62F-14EE-4721-A3C5-7463227029EC}" type="datetimeFigureOut">
              <a:rPr lang="ru-RU" smtClean="0"/>
              <a:pPr/>
              <a:t>17.12.2013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62E4468-5460-4202-A143-7F069FE02C54}"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E213A62F-14EE-4721-A3C5-7463227029EC}" type="datetimeFigureOut">
              <a:rPr lang="ru-RU" smtClean="0"/>
              <a:pPr/>
              <a:t>17.12.2013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62E4468-5460-4202-A143-7F069FE02C54}"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E213A62F-14EE-4721-A3C5-7463227029EC}" type="datetimeFigureOut">
              <a:rPr lang="ru-RU" smtClean="0"/>
              <a:pPr/>
              <a:t>17.12.2013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62E4468-5460-4202-A143-7F069FE02C54}"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E213A62F-14EE-4721-A3C5-7463227029EC}" type="datetimeFigureOut">
              <a:rPr lang="ru-RU" smtClean="0"/>
              <a:pPr/>
              <a:t>17.12.2013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62E4468-5460-4202-A143-7F069FE02C54}"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E213A62F-14EE-4721-A3C5-7463227029EC}" type="datetimeFigureOut">
              <a:rPr lang="ru-RU" smtClean="0"/>
              <a:pPr/>
              <a:t>17.12.2013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62E4468-5460-4202-A143-7F069FE02C54}"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E213A62F-14EE-4721-A3C5-7463227029EC}" type="datetimeFigureOut">
              <a:rPr lang="ru-RU" smtClean="0"/>
              <a:pPr/>
              <a:t>17.12.2013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C62E4468-5460-4202-A143-7F069FE02C54}"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E213A62F-14EE-4721-A3C5-7463227029EC}" type="datetimeFigureOut">
              <a:rPr lang="ru-RU" smtClean="0"/>
              <a:pPr/>
              <a:t>17.12.2013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C62E4468-5460-4202-A143-7F069FE02C54}"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E213A62F-14EE-4721-A3C5-7463227029EC}" type="datetimeFigureOut">
              <a:rPr lang="ru-RU" smtClean="0"/>
              <a:pPr/>
              <a:t>17.12.2013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C62E4468-5460-4202-A143-7F069FE02C54}"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E213A62F-14EE-4721-A3C5-7463227029EC}" type="datetimeFigureOut">
              <a:rPr lang="ru-RU" smtClean="0"/>
              <a:pPr/>
              <a:t>17.12.2013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62E4468-5460-4202-A143-7F069FE02C54}"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E213A62F-14EE-4721-A3C5-7463227029EC}" type="datetimeFigureOut">
              <a:rPr lang="ru-RU" smtClean="0"/>
              <a:pPr/>
              <a:t>17.12.2013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62E4468-5460-4202-A143-7F069FE02C54}"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13A62F-14EE-4721-A3C5-7463227029EC}" type="datetimeFigureOut">
              <a:rPr lang="ru-RU" smtClean="0"/>
              <a:pPr/>
              <a:t>17.12.2013</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2E4468-5460-4202-A143-7F069FE02C54}"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xml"/><Relationship Id="rId1" Type="http://schemas.openxmlformats.org/officeDocument/2006/relationships/slideLayout" Target="../slideLayouts/slideLayout6.xml"/><Relationship Id="rId4" Type="http://schemas.openxmlformats.org/officeDocument/2006/relationships/image" Target="../media/image10.jpeg"/></Relationships>
</file>

<file path=ppt/slides/_rels/slide16.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image" Target="../media/image19.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image" Target="../media/image21.jpe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24.jpe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a:effectLst/>
        </p:spPr>
      </p:pic>
      <p:sp>
        <p:nvSpPr>
          <p:cNvPr id="4" name="Заголовок 3"/>
          <p:cNvSpPr>
            <a:spLocks noGrp="1"/>
          </p:cNvSpPr>
          <p:nvPr>
            <p:ph type="ctrTitle"/>
          </p:nvPr>
        </p:nvSpPr>
        <p:spPr>
          <a:xfrm>
            <a:off x="685800" y="928671"/>
            <a:ext cx="7772400" cy="1857387"/>
          </a:xfrm>
        </p:spPr>
        <p:txBody>
          <a:bodyPr/>
          <a:lstStyle/>
          <a:p>
            <a:r>
              <a:rPr lang="ru-RU" dirty="0" smtClean="0">
                <a:solidFill>
                  <a:schemeClr val="tx2">
                    <a:lumMod val="75000"/>
                  </a:schemeClr>
                </a:solidFill>
              </a:rPr>
              <a:t>Практико-ориентированный  проект</a:t>
            </a:r>
            <a:endParaRPr lang="ru-RU" dirty="0">
              <a:solidFill>
                <a:schemeClr val="tx2">
                  <a:lumMod val="75000"/>
                </a:schemeClr>
              </a:solidFill>
            </a:endParaRPr>
          </a:p>
        </p:txBody>
      </p:sp>
      <p:sp>
        <p:nvSpPr>
          <p:cNvPr id="3" name="Подзаголовок 2"/>
          <p:cNvSpPr>
            <a:spLocks noGrp="1"/>
          </p:cNvSpPr>
          <p:nvPr>
            <p:ph type="subTitle" idx="1"/>
          </p:nvPr>
        </p:nvSpPr>
        <p:spPr>
          <a:xfrm>
            <a:off x="1371600" y="3071810"/>
            <a:ext cx="6400800" cy="2071702"/>
          </a:xfrm>
        </p:spPr>
        <p:txBody>
          <a:bodyPr>
            <a:noAutofit/>
          </a:bodyPr>
          <a:lstStyle/>
          <a:p>
            <a:r>
              <a:rPr lang="ru-RU" sz="6000" b="1" dirty="0" smtClean="0">
                <a:solidFill>
                  <a:srgbClr val="7030A0"/>
                </a:solidFill>
              </a:rPr>
              <a:t>«Наши руки не для скуки»</a:t>
            </a:r>
            <a:endParaRPr lang="ru-RU" sz="6000" b="1" dirty="0">
              <a:solidFill>
                <a:srgbClr val="7030A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8229600" cy="1196752"/>
          </a:xfrm>
        </p:spPr>
        <p:txBody>
          <a:bodyPr>
            <a:normAutofit/>
          </a:bodyPr>
          <a:lstStyle/>
          <a:p>
            <a:r>
              <a:rPr lang="ru-RU" sz="1800" b="1" dirty="0" smtClean="0">
                <a:solidFill>
                  <a:schemeClr val="accent1"/>
                </a:solidFill>
              </a:rPr>
              <a:t>Поделки из салфеток – </a:t>
            </a:r>
            <a:r>
              <a:rPr lang="ru-RU" sz="1800" dirty="0" smtClean="0">
                <a:solidFill>
                  <a:schemeClr val="accent1"/>
                </a:solidFill>
              </a:rPr>
              <a:t>очень увлекательное и интересное занятие, в результате которого получаются красивые поделки</a:t>
            </a:r>
            <a:endParaRPr lang="ru-RU" sz="1800" dirty="0">
              <a:solidFill>
                <a:schemeClr val="accent1"/>
              </a:solidFill>
            </a:endParaRPr>
          </a:p>
        </p:txBody>
      </p:sp>
      <p:pic>
        <p:nvPicPr>
          <p:cNvPr id="27650" name="Picture 2" descr="C:\Users\User\Desktop\IMAG1628.jpg"/>
          <p:cNvPicPr>
            <a:picLocks noChangeAspect="1" noChangeArrowheads="1"/>
          </p:cNvPicPr>
          <p:nvPr/>
        </p:nvPicPr>
        <p:blipFill>
          <a:blip r:embed="rId2" cstate="email"/>
          <a:srcRect/>
          <a:stretch>
            <a:fillRect/>
          </a:stretch>
        </p:blipFill>
        <p:spPr bwMode="auto">
          <a:xfrm>
            <a:off x="2521323" y="1052736"/>
            <a:ext cx="4101353" cy="5805264"/>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8229600" cy="1916832"/>
          </a:xfrm>
        </p:spPr>
        <p:txBody>
          <a:bodyPr>
            <a:normAutofit fontScale="90000"/>
          </a:bodyPr>
          <a:lstStyle/>
          <a:p>
            <a:r>
              <a:rPr lang="ru-RU" sz="2800" b="1" dirty="0" smtClean="0">
                <a:solidFill>
                  <a:schemeClr val="accent4">
                    <a:lumMod val="75000"/>
                  </a:schemeClr>
                </a:solidFill>
              </a:rPr>
              <a:t>АППЛИКАЦИЯ</a:t>
            </a:r>
            <a:br>
              <a:rPr lang="ru-RU" sz="2800" b="1" dirty="0" smtClean="0">
                <a:solidFill>
                  <a:schemeClr val="accent4">
                    <a:lumMod val="75000"/>
                  </a:schemeClr>
                </a:solidFill>
              </a:rPr>
            </a:br>
            <a:r>
              <a:rPr lang="ru-RU" sz="2200" dirty="0" smtClean="0">
                <a:solidFill>
                  <a:schemeClr val="accent4">
                    <a:lumMod val="75000"/>
                  </a:schemeClr>
                </a:solidFill>
              </a:rPr>
              <a:t>Создание аппликации из бумаги - очень интересное занятие, которое обожают все дети. Средств для их изготовления требуется немного, а результат обычно превосходит ожидания. </a:t>
            </a:r>
            <a:r>
              <a:rPr lang="ru-RU" sz="2400" dirty="0" smtClean="0"/>
              <a:t/>
            </a:r>
            <a:br>
              <a:rPr lang="ru-RU" sz="2400" dirty="0" smtClean="0"/>
            </a:br>
            <a:endParaRPr lang="ru-RU" sz="2800" b="1" dirty="0"/>
          </a:p>
        </p:txBody>
      </p:sp>
      <p:pic>
        <p:nvPicPr>
          <p:cNvPr id="28674" name="Picture 2" descr="C:\Users\User\Desktop\IMAG1626.jpg"/>
          <p:cNvPicPr>
            <a:picLocks noChangeAspect="1" noChangeArrowheads="1"/>
          </p:cNvPicPr>
          <p:nvPr/>
        </p:nvPicPr>
        <p:blipFill>
          <a:blip r:embed="rId2" cstate="email"/>
          <a:srcRect/>
          <a:stretch>
            <a:fillRect/>
          </a:stretch>
        </p:blipFill>
        <p:spPr bwMode="auto">
          <a:xfrm>
            <a:off x="2521323" y="1484784"/>
            <a:ext cx="4066901" cy="5184576"/>
          </a:xfrm>
          <a:prstGeom prst="rect">
            <a:avLst/>
          </a:prstGeo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pic>
        <p:nvPicPr>
          <p:cNvPr id="29698" name="Picture 2" descr="C:\Users\User\Desktop\IMAG1633.jpg"/>
          <p:cNvPicPr>
            <a:picLocks noChangeAspect="1" noChangeArrowheads="1"/>
          </p:cNvPicPr>
          <p:nvPr/>
        </p:nvPicPr>
        <p:blipFill>
          <a:blip r:embed="rId2" cstate="email"/>
          <a:srcRect/>
          <a:stretch>
            <a:fillRect/>
          </a:stretch>
        </p:blipFill>
        <p:spPr bwMode="auto">
          <a:xfrm>
            <a:off x="428596" y="214290"/>
            <a:ext cx="8280920" cy="6264696"/>
          </a:xfrm>
          <a:prstGeom prst="rect">
            <a:avLst/>
          </a:prstGeo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pic>
        <p:nvPicPr>
          <p:cNvPr id="1026" name="Picture 2" descr="C:\Users\User\Desktop\DSC00217.JPG"/>
          <p:cNvPicPr>
            <a:picLocks noChangeAspect="1" noChangeArrowheads="1"/>
          </p:cNvPicPr>
          <p:nvPr/>
        </p:nvPicPr>
        <p:blipFill>
          <a:blip r:embed="rId2" cstate="email"/>
          <a:srcRect/>
          <a:stretch>
            <a:fillRect/>
          </a:stretch>
        </p:blipFill>
        <p:spPr bwMode="auto">
          <a:xfrm>
            <a:off x="2000250" y="332656"/>
            <a:ext cx="5143500" cy="6264696"/>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pic>
        <p:nvPicPr>
          <p:cNvPr id="2050" name="Picture 2" descr="F:\проект для род\DSC00219.JPG"/>
          <p:cNvPicPr>
            <a:picLocks noChangeAspect="1" noChangeArrowheads="1"/>
          </p:cNvPicPr>
          <p:nvPr/>
        </p:nvPicPr>
        <p:blipFill>
          <a:blip r:embed="rId2" cstate="email"/>
          <a:srcRect/>
          <a:stretch>
            <a:fillRect/>
          </a:stretch>
        </p:blipFill>
        <p:spPr bwMode="auto">
          <a:xfrm>
            <a:off x="2000250" y="404664"/>
            <a:ext cx="5143500" cy="6192688"/>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2400" b="1" dirty="0">
                <a:solidFill>
                  <a:schemeClr val="accent4">
                    <a:lumMod val="75000"/>
                  </a:schemeClr>
                </a:solidFill>
              </a:rPr>
              <a:t>Оригами для детей </a:t>
            </a:r>
            <a:r>
              <a:rPr lang="ru-RU" sz="2400" dirty="0">
                <a:solidFill>
                  <a:schemeClr val="accent4">
                    <a:lumMod val="75000"/>
                  </a:schemeClr>
                </a:solidFill>
              </a:rPr>
              <a:t>- </a:t>
            </a:r>
            <a:r>
              <a:rPr lang="ru-RU" sz="2000" dirty="0">
                <a:solidFill>
                  <a:schemeClr val="accent4">
                    <a:lumMod val="75000"/>
                  </a:schemeClr>
                </a:solidFill>
              </a:rPr>
              <a:t>отличный способ развить логическое и пространственное мышление, стимулировать творческую активность путем активации мыслительных процессов, способствует  развитию мелкой моторики.</a:t>
            </a:r>
          </a:p>
        </p:txBody>
      </p:sp>
      <p:pic>
        <p:nvPicPr>
          <p:cNvPr id="30722" name="Picture 2" descr="C:\Users\User\Desktop\IMAG1637.jpg"/>
          <p:cNvPicPr>
            <a:picLocks noChangeAspect="1" noChangeArrowheads="1"/>
          </p:cNvPicPr>
          <p:nvPr/>
        </p:nvPicPr>
        <p:blipFill>
          <a:blip r:embed="rId3" cstate="email"/>
          <a:srcRect/>
          <a:stretch>
            <a:fillRect/>
          </a:stretch>
        </p:blipFill>
        <p:spPr bwMode="auto">
          <a:xfrm>
            <a:off x="179512" y="1556792"/>
            <a:ext cx="4536504" cy="3384376"/>
          </a:xfrm>
          <a:prstGeom prst="rect">
            <a:avLst/>
          </a:prstGeom>
          <a:noFill/>
          <a:ln>
            <a:solidFill>
              <a:schemeClr val="tx1">
                <a:lumMod val="85000"/>
                <a:lumOff val="15000"/>
              </a:schemeClr>
            </a:solidFill>
          </a:ln>
        </p:spPr>
      </p:pic>
      <p:pic>
        <p:nvPicPr>
          <p:cNvPr id="30723" name="Picture 3" descr="C:\Users\User\Desktop\IMAG1631.jpg"/>
          <p:cNvPicPr>
            <a:picLocks noChangeAspect="1" noChangeArrowheads="1"/>
          </p:cNvPicPr>
          <p:nvPr/>
        </p:nvPicPr>
        <p:blipFill>
          <a:blip r:embed="rId4" cstate="email"/>
          <a:srcRect/>
          <a:stretch>
            <a:fillRect/>
          </a:stretch>
        </p:blipFill>
        <p:spPr bwMode="auto">
          <a:xfrm>
            <a:off x="4860032" y="1484784"/>
            <a:ext cx="4104456" cy="5373216"/>
          </a:xfrm>
          <a:prstGeom prst="rect">
            <a:avLst/>
          </a:prstGeom>
          <a:noFill/>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pic>
        <p:nvPicPr>
          <p:cNvPr id="1026" name="Picture 2" descr="F:\проект для род\фото для род\DSC00179.JPG"/>
          <p:cNvPicPr>
            <a:picLocks noChangeAspect="1" noChangeArrowheads="1"/>
          </p:cNvPicPr>
          <p:nvPr/>
        </p:nvPicPr>
        <p:blipFill>
          <a:blip r:embed="rId2" cstate="email"/>
          <a:srcRect/>
          <a:stretch>
            <a:fillRect/>
          </a:stretch>
        </p:blipFill>
        <p:spPr bwMode="auto">
          <a:xfrm>
            <a:off x="539552" y="404664"/>
            <a:ext cx="8208912" cy="6192688"/>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8229600" cy="1268760"/>
          </a:xfrm>
        </p:spPr>
        <p:txBody>
          <a:bodyPr>
            <a:normAutofit fontScale="90000"/>
          </a:bodyPr>
          <a:lstStyle/>
          <a:p>
            <a:r>
              <a:rPr lang="ru-RU" dirty="0"/>
              <a:t> </a:t>
            </a:r>
            <a:br>
              <a:rPr lang="ru-RU" dirty="0"/>
            </a:br>
            <a:r>
              <a:rPr lang="ru-RU" sz="2000" dirty="0"/>
              <a:t>Не перечислить всех достоинств оригами в развитии ребенка. Доступность бумаги как материала, простота ее обработки привлекают детей. Они овладевают различными приемами и способами действий с бумагой, такими, как сгибание, многократное складывание, надрезание, склеивание.</a:t>
            </a:r>
          </a:p>
        </p:txBody>
      </p:sp>
      <p:pic>
        <p:nvPicPr>
          <p:cNvPr id="31746" name="Picture 2" descr="C:\Users\User\Desktop\IMAG1635.jpg"/>
          <p:cNvPicPr>
            <a:picLocks noChangeAspect="1" noChangeArrowheads="1"/>
          </p:cNvPicPr>
          <p:nvPr/>
        </p:nvPicPr>
        <p:blipFill>
          <a:blip r:embed="rId2" cstate="email"/>
          <a:srcRect/>
          <a:stretch>
            <a:fillRect/>
          </a:stretch>
        </p:blipFill>
        <p:spPr bwMode="auto">
          <a:xfrm>
            <a:off x="428596" y="1643050"/>
            <a:ext cx="3240360" cy="5040560"/>
          </a:xfrm>
          <a:prstGeom prst="rect">
            <a:avLst/>
          </a:prstGeom>
          <a:noFill/>
        </p:spPr>
      </p:pic>
      <p:pic>
        <p:nvPicPr>
          <p:cNvPr id="31747" name="Picture 3" descr="C:\Users\User\Desktop\IMAG1634.jpg"/>
          <p:cNvPicPr>
            <a:picLocks noChangeAspect="1" noChangeArrowheads="1"/>
          </p:cNvPicPr>
          <p:nvPr/>
        </p:nvPicPr>
        <p:blipFill>
          <a:blip r:embed="rId3" cstate="email"/>
          <a:srcRect/>
          <a:stretch>
            <a:fillRect/>
          </a:stretch>
        </p:blipFill>
        <p:spPr bwMode="auto">
          <a:xfrm>
            <a:off x="5004048" y="1700808"/>
            <a:ext cx="3312368" cy="4968552"/>
          </a:xfrm>
          <a:prstGeom prst="rect">
            <a:avLst/>
          </a:prstGeom>
          <a:noFill/>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pic>
        <p:nvPicPr>
          <p:cNvPr id="32770" name="Picture 2" descr="C:\Users\User\Desktop\IMAG1630.jpg"/>
          <p:cNvPicPr>
            <a:picLocks noChangeAspect="1" noChangeArrowheads="1"/>
          </p:cNvPicPr>
          <p:nvPr/>
        </p:nvPicPr>
        <p:blipFill>
          <a:blip r:embed="rId2" cstate="email"/>
          <a:srcRect/>
          <a:stretch>
            <a:fillRect/>
          </a:stretch>
        </p:blipFill>
        <p:spPr bwMode="auto">
          <a:xfrm>
            <a:off x="2521323" y="260648"/>
            <a:ext cx="4101353" cy="6408712"/>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accent2">
              <a:lumMod val="40000"/>
              <a:lumOff val="60000"/>
            </a:schemeClr>
          </a:solidFill>
        </p:spPr>
        <p:txBody>
          <a:bodyPr>
            <a:normAutofit/>
          </a:bodyPr>
          <a:lstStyle/>
          <a:p>
            <a:r>
              <a:rPr lang="ru-RU" sz="2000" b="1" dirty="0" err="1">
                <a:solidFill>
                  <a:schemeClr val="tx2"/>
                </a:solidFill>
              </a:rPr>
              <a:t>Квиллинг</a:t>
            </a:r>
            <a:r>
              <a:rPr lang="ru-RU" sz="2000" dirty="0">
                <a:solidFill>
                  <a:schemeClr val="tx2"/>
                </a:solidFill>
              </a:rPr>
              <a:t> – это техника скручивания длинных и узких полосок бумаги в спирали с последующим видоизменением их формы и составлением плоских или объемных композиций.</a:t>
            </a:r>
          </a:p>
        </p:txBody>
      </p:sp>
      <p:pic>
        <p:nvPicPr>
          <p:cNvPr id="3074" name="Picture 2" descr="C:\Users\User\Desktop\P1020188.JPG"/>
          <p:cNvPicPr>
            <a:picLocks noChangeAspect="1" noChangeArrowheads="1"/>
          </p:cNvPicPr>
          <p:nvPr/>
        </p:nvPicPr>
        <p:blipFill>
          <a:blip r:embed="rId2" cstate="email"/>
          <a:srcRect/>
          <a:stretch>
            <a:fillRect/>
          </a:stretch>
        </p:blipFill>
        <p:spPr bwMode="auto">
          <a:xfrm>
            <a:off x="395536" y="1385392"/>
            <a:ext cx="8424936" cy="5283968"/>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a:effectLst/>
        </p:spPr>
      </p:pic>
      <p:sp>
        <p:nvSpPr>
          <p:cNvPr id="2" name="Заголовок 1"/>
          <p:cNvSpPr>
            <a:spLocks noGrp="1"/>
          </p:cNvSpPr>
          <p:nvPr>
            <p:ph type="title"/>
          </p:nvPr>
        </p:nvSpPr>
        <p:spPr>
          <a:xfrm>
            <a:off x="457200" y="1285860"/>
            <a:ext cx="8229600" cy="4214842"/>
          </a:xfrm>
        </p:spPr>
        <p:txBody>
          <a:bodyPr>
            <a:normAutofit/>
          </a:bodyPr>
          <a:lstStyle/>
          <a:p>
            <a:r>
              <a:rPr lang="ru-RU" sz="3200" b="1" dirty="0" smtClean="0">
                <a:solidFill>
                  <a:schemeClr val="tx2">
                    <a:lumMod val="60000"/>
                    <a:lumOff val="40000"/>
                  </a:schemeClr>
                </a:solidFill>
              </a:rPr>
              <a:t> Участники проекта: </a:t>
            </a:r>
            <a:br>
              <a:rPr lang="ru-RU" sz="3200" b="1" dirty="0" smtClean="0">
                <a:solidFill>
                  <a:schemeClr val="tx2">
                    <a:lumMod val="60000"/>
                    <a:lumOff val="40000"/>
                  </a:schemeClr>
                </a:solidFill>
              </a:rPr>
            </a:br>
            <a:r>
              <a:rPr lang="ru-RU" sz="3200" b="1" dirty="0">
                <a:solidFill>
                  <a:schemeClr val="accent2">
                    <a:lumMod val="75000"/>
                  </a:schemeClr>
                </a:solidFill>
              </a:rPr>
              <a:t> </a:t>
            </a:r>
            <a:r>
              <a:rPr lang="ru-RU" sz="3200" b="1" dirty="0" smtClean="0">
                <a:solidFill>
                  <a:schemeClr val="accent2">
                    <a:lumMod val="75000"/>
                  </a:schemeClr>
                </a:solidFill>
              </a:rPr>
              <a:t> </a:t>
            </a:r>
            <a:r>
              <a:rPr lang="ru-RU" sz="3200" dirty="0" smtClean="0">
                <a:solidFill>
                  <a:schemeClr val="accent2">
                    <a:lumMod val="75000"/>
                  </a:schemeClr>
                </a:solidFill>
              </a:rPr>
              <a:t>дети подготовительной </a:t>
            </a:r>
            <a:br>
              <a:rPr lang="ru-RU" sz="3200" dirty="0" smtClean="0">
                <a:solidFill>
                  <a:schemeClr val="accent2">
                    <a:lumMod val="75000"/>
                  </a:schemeClr>
                </a:solidFill>
              </a:rPr>
            </a:br>
            <a:r>
              <a:rPr lang="ru-RU" sz="3200" dirty="0" smtClean="0">
                <a:solidFill>
                  <a:schemeClr val="accent2">
                    <a:lumMod val="75000"/>
                  </a:schemeClr>
                </a:solidFill>
              </a:rPr>
              <a:t>       группы</a:t>
            </a:r>
            <a:r>
              <a:rPr lang="ru-RU" sz="3200" dirty="0" smtClean="0"/>
              <a:t/>
            </a:r>
            <a:br>
              <a:rPr lang="ru-RU" sz="3200" dirty="0" smtClean="0"/>
            </a:br>
            <a:r>
              <a:rPr lang="ru-RU" sz="3200" dirty="0" smtClean="0"/>
              <a:t/>
            </a:r>
            <a:br>
              <a:rPr lang="ru-RU" sz="3200" dirty="0" smtClean="0"/>
            </a:br>
            <a:r>
              <a:rPr lang="ru-RU" sz="3200" dirty="0" smtClean="0"/>
              <a:t/>
            </a:r>
            <a:br>
              <a:rPr lang="ru-RU" sz="3200" dirty="0" smtClean="0"/>
            </a:br>
            <a:r>
              <a:rPr lang="ru-RU" sz="3200" b="1" dirty="0" smtClean="0">
                <a:solidFill>
                  <a:schemeClr val="tx2">
                    <a:lumMod val="60000"/>
                    <a:lumOff val="40000"/>
                  </a:schemeClr>
                </a:solidFill>
              </a:rPr>
              <a:t>Срок выполнения:</a:t>
            </a:r>
            <a:br>
              <a:rPr lang="ru-RU" sz="3200" b="1" dirty="0" smtClean="0">
                <a:solidFill>
                  <a:schemeClr val="tx2">
                    <a:lumMod val="60000"/>
                    <a:lumOff val="40000"/>
                  </a:schemeClr>
                </a:solidFill>
              </a:rPr>
            </a:br>
            <a:r>
              <a:rPr lang="ru-RU" sz="3200" b="1" dirty="0" smtClean="0">
                <a:solidFill>
                  <a:schemeClr val="accent2">
                    <a:lumMod val="75000"/>
                  </a:schemeClr>
                </a:solidFill>
              </a:rPr>
              <a:t> </a:t>
            </a:r>
            <a:r>
              <a:rPr lang="ru-RU" sz="3200" dirty="0" smtClean="0">
                <a:solidFill>
                  <a:schemeClr val="accent2">
                    <a:lumMod val="75000"/>
                  </a:schemeClr>
                </a:solidFill>
              </a:rPr>
              <a:t>две недели</a:t>
            </a:r>
            <a:endParaRPr lang="ru-RU" sz="3200" dirty="0">
              <a:solidFill>
                <a:schemeClr val="accent2">
                  <a:lumMod val="75000"/>
                </a:schemeClr>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pic>
        <p:nvPicPr>
          <p:cNvPr id="2050" name="Picture 2" descr="C:\Users\User\Desktop\P1020186.JPG"/>
          <p:cNvPicPr>
            <a:picLocks noChangeAspect="1" noChangeArrowheads="1"/>
          </p:cNvPicPr>
          <p:nvPr/>
        </p:nvPicPr>
        <p:blipFill>
          <a:blip r:embed="rId2" cstate="email"/>
          <a:srcRect/>
          <a:stretch>
            <a:fillRect/>
          </a:stretch>
        </p:blipFill>
        <p:spPr bwMode="auto">
          <a:xfrm>
            <a:off x="251520" y="476672"/>
            <a:ext cx="8568952" cy="6192688"/>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pic>
        <p:nvPicPr>
          <p:cNvPr id="3074" name="Picture 2" descr="C:\Users\User\Desktop\Новая папка\IMAG1653.jpg"/>
          <p:cNvPicPr>
            <a:picLocks noChangeAspect="1" noChangeArrowheads="1"/>
          </p:cNvPicPr>
          <p:nvPr/>
        </p:nvPicPr>
        <p:blipFill>
          <a:blip r:embed="rId2" cstate="email"/>
          <a:srcRect/>
          <a:stretch>
            <a:fillRect/>
          </a:stretch>
        </p:blipFill>
        <p:spPr bwMode="auto">
          <a:xfrm>
            <a:off x="2428860" y="214290"/>
            <a:ext cx="4101353" cy="6192688"/>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pic>
        <p:nvPicPr>
          <p:cNvPr id="4098" name="Picture 2" descr="C:\Users\User\Desktop\Новая папка\IMAG1654.jpg"/>
          <p:cNvPicPr>
            <a:picLocks noChangeAspect="1" noChangeArrowheads="1"/>
          </p:cNvPicPr>
          <p:nvPr/>
        </p:nvPicPr>
        <p:blipFill>
          <a:blip r:embed="rId2" cstate="email"/>
          <a:srcRect/>
          <a:stretch>
            <a:fillRect/>
          </a:stretch>
        </p:blipFill>
        <p:spPr bwMode="auto">
          <a:xfrm>
            <a:off x="2521323" y="332656"/>
            <a:ext cx="4101353" cy="6192688"/>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pic>
        <p:nvPicPr>
          <p:cNvPr id="5122" name="Picture 2" descr="C:\Users\User\Desktop\Новая папка\IMAG1650.jpg"/>
          <p:cNvPicPr>
            <a:picLocks noChangeAspect="1" noChangeArrowheads="1"/>
          </p:cNvPicPr>
          <p:nvPr/>
        </p:nvPicPr>
        <p:blipFill>
          <a:blip r:embed="rId2" cstate="email"/>
          <a:srcRect/>
          <a:stretch>
            <a:fillRect/>
          </a:stretch>
        </p:blipFill>
        <p:spPr bwMode="auto">
          <a:xfrm>
            <a:off x="251521" y="332656"/>
            <a:ext cx="4032447" cy="4824536"/>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5123" name="Picture 3" descr="C:\Users\User\Desktop\Новая папка\IMAG1648.jpg"/>
          <p:cNvPicPr>
            <a:picLocks noChangeAspect="1" noChangeArrowheads="1"/>
          </p:cNvPicPr>
          <p:nvPr/>
        </p:nvPicPr>
        <p:blipFill>
          <a:blip r:embed="rId3" cstate="email"/>
          <a:srcRect/>
          <a:stretch>
            <a:fillRect/>
          </a:stretch>
        </p:blipFill>
        <p:spPr bwMode="auto">
          <a:xfrm>
            <a:off x="4644008" y="1052736"/>
            <a:ext cx="3960440" cy="5544616"/>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pic>
        <p:nvPicPr>
          <p:cNvPr id="6146" name="Picture 2" descr="C:\Users\User\Desktop\Новая папка\IMAG1647.jpg"/>
          <p:cNvPicPr>
            <a:picLocks noChangeAspect="1" noChangeArrowheads="1"/>
          </p:cNvPicPr>
          <p:nvPr/>
        </p:nvPicPr>
        <p:blipFill>
          <a:blip r:embed="rId2" cstate="email"/>
          <a:srcRect/>
          <a:stretch>
            <a:fillRect/>
          </a:stretch>
        </p:blipFill>
        <p:spPr bwMode="auto">
          <a:xfrm>
            <a:off x="179513" y="260648"/>
            <a:ext cx="4032447" cy="5472608"/>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6147" name="Picture 3" descr="C:\Users\User\Desktop\Новая папка\IMAG1644.jpg"/>
          <p:cNvPicPr>
            <a:picLocks noChangeAspect="1" noChangeArrowheads="1"/>
          </p:cNvPicPr>
          <p:nvPr/>
        </p:nvPicPr>
        <p:blipFill>
          <a:blip r:embed="rId3" cstate="email"/>
          <a:srcRect/>
          <a:stretch>
            <a:fillRect/>
          </a:stretch>
        </p:blipFill>
        <p:spPr bwMode="auto">
          <a:xfrm>
            <a:off x="5039544" y="1097360"/>
            <a:ext cx="4104456" cy="5760640"/>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1026" name="Picture 2" descr="C:\Users\User\Desktop\папка\IMAG1665.jpg"/>
          <p:cNvPicPr>
            <a:picLocks noChangeAspect="1" noChangeArrowheads="1"/>
          </p:cNvPicPr>
          <p:nvPr/>
        </p:nvPicPr>
        <p:blipFill>
          <a:blip r:embed="rId2" cstate="email"/>
          <a:srcRect/>
          <a:stretch>
            <a:fillRect/>
          </a:stretch>
        </p:blipFill>
        <p:spPr bwMode="auto">
          <a:xfrm>
            <a:off x="2521323" y="188640"/>
            <a:ext cx="4101353" cy="6480720"/>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2050" name="Picture 2" descr="C:\Users\User\Desktop\папка\IMAG1664.jpg"/>
          <p:cNvPicPr>
            <a:picLocks noChangeAspect="1" noChangeArrowheads="1"/>
          </p:cNvPicPr>
          <p:nvPr/>
        </p:nvPicPr>
        <p:blipFill>
          <a:blip r:embed="rId2" cstate="email"/>
          <a:srcRect/>
          <a:stretch>
            <a:fillRect/>
          </a:stretch>
        </p:blipFill>
        <p:spPr bwMode="auto">
          <a:xfrm>
            <a:off x="2521323" y="332656"/>
            <a:ext cx="4101353" cy="6048672"/>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gradFill>
          <a:gsLst>
            <a:gs pos="0">
              <a:schemeClr val="accent2">
                <a:lumMod val="40000"/>
                <a:lumOff val="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908720"/>
            <a:ext cx="8229600" cy="4248472"/>
          </a:xfrm>
        </p:spPr>
        <p:txBody>
          <a:bodyPr>
            <a:normAutofit/>
          </a:bodyPr>
          <a:lstStyle/>
          <a:p>
            <a:r>
              <a:rPr lang="ru-RU" dirty="0" smtClean="0"/>
              <a:t>Уважаемые родители!</a:t>
            </a:r>
            <a:r>
              <a:rPr lang="ru-RU" dirty="0"/>
              <a:t> </a:t>
            </a:r>
            <a:br>
              <a:rPr lang="ru-RU" dirty="0"/>
            </a:br>
            <a:r>
              <a:rPr lang="ru-RU" sz="4000" dirty="0"/>
              <a:t>Систематические занятия с ребенком </a:t>
            </a:r>
            <a:r>
              <a:rPr lang="ru-RU" sz="4000" dirty="0" smtClean="0"/>
              <a:t>— </a:t>
            </a:r>
            <a:r>
              <a:rPr lang="ru-RU" sz="4000" dirty="0"/>
              <a:t>гарантия его всестороннего развития и успешной подготовки к школьному обучению</a:t>
            </a:r>
            <a:r>
              <a:rPr lang="ru-RU" sz="4000" dirty="0" smtClean="0"/>
              <a:t>.</a:t>
            </a:r>
            <a:r>
              <a:rPr lang="ru-RU" dirty="0"/>
              <a:t/>
            </a:r>
            <a:br>
              <a:rPr lang="ru-RU" dirty="0"/>
            </a:br>
            <a:endParaRPr lang="ru-RU"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gradFill>
          <a:gsLst>
            <a:gs pos="0">
              <a:schemeClr val="accent2"/>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04864"/>
            <a:ext cx="8229600" cy="2304256"/>
          </a:xfrm>
        </p:spPr>
        <p:txBody>
          <a:bodyPr>
            <a:normAutofit/>
          </a:bodyPr>
          <a:lstStyle/>
          <a:p>
            <a:r>
              <a:rPr lang="ru-RU" sz="2800" dirty="0" smtClean="0"/>
              <a:t>Подготовила:</a:t>
            </a:r>
            <a:br>
              <a:rPr lang="ru-RU" sz="2800" dirty="0" smtClean="0"/>
            </a:br>
            <a:r>
              <a:rPr lang="ru-RU" sz="2800" dirty="0" smtClean="0"/>
              <a:t>воспитатель высшей квалификационной категории</a:t>
            </a:r>
            <a:br>
              <a:rPr lang="ru-RU" sz="2800" dirty="0" smtClean="0"/>
            </a:br>
            <a:r>
              <a:rPr lang="ru-RU" sz="2800" dirty="0" err="1" smtClean="0"/>
              <a:t>Афиногентова</a:t>
            </a:r>
            <a:r>
              <a:rPr lang="ru-RU" sz="2800" dirty="0" smtClean="0"/>
              <a:t> Светлана Анатольевна</a:t>
            </a:r>
            <a:endParaRPr lang="ru-RU" sz="2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a:effectLst/>
        </p:spPr>
      </p:pic>
      <p:sp>
        <p:nvSpPr>
          <p:cNvPr id="2" name="Заголовок 1"/>
          <p:cNvSpPr>
            <a:spLocks noGrp="1"/>
          </p:cNvSpPr>
          <p:nvPr>
            <p:ph type="title"/>
          </p:nvPr>
        </p:nvSpPr>
        <p:spPr>
          <a:xfrm>
            <a:off x="714348" y="2643182"/>
            <a:ext cx="7772400" cy="3054355"/>
          </a:xfrm>
        </p:spPr>
        <p:txBody>
          <a:bodyPr>
            <a:normAutofit/>
          </a:bodyPr>
          <a:lstStyle/>
          <a:p>
            <a:r>
              <a:rPr lang="ru-RU" sz="2400" dirty="0" smtClean="0">
                <a:solidFill>
                  <a:schemeClr val="tx2">
                    <a:lumMod val="75000"/>
                  </a:schemeClr>
                </a:solidFill>
              </a:rPr>
              <a:t/>
            </a:r>
            <a:br>
              <a:rPr lang="ru-RU" sz="2400" dirty="0" smtClean="0">
                <a:solidFill>
                  <a:schemeClr val="tx2">
                    <a:lumMod val="75000"/>
                  </a:schemeClr>
                </a:solidFill>
              </a:rPr>
            </a:br>
            <a:endParaRPr lang="ru-RU" sz="2400" dirty="0">
              <a:solidFill>
                <a:schemeClr val="tx2">
                  <a:lumMod val="75000"/>
                </a:schemeClr>
              </a:solidFill>
            </a:endParaRPr>
          </a:p>
        </p:txBody>
      </p:sp>
      <p:sp>
        <p:nvSpPr>
          <p:cNvPr id="3" name="Текст 2"/>
          <p:cNvSpPr>
            <a:spLocks noGrp="1"/>
          </p:cNvSpPr>
          <p:nvPr>
            <p:ph type="body" idx="1"/>
          </p:nvPr>
        </p:nvSpPr>
        <p:spPr>
          <a:xfrm>
            <a:off x="722313" y="928671"/>
            <a:ext cx="7772400" cy="1928825"/>
          </a:xfrm>
        </p:spPr>
        <p:txBody>
          <a:bodyPr>
            <a:normAutofit fontScale="92500"/>
          </a:bodyPr>
          <a:lstStyle/>
          <a:p>
            <a:pPr algn="just"/>
            <a:r>
              <a:rPr lang="ru-RU" sz="3200" b="1" dirty="0" smtClean="0">
                <a:solidFill>
                  <a:schemeClr val="accent1">
                    <a:lumMod val="75000"/>
                  </a:schemeClr>
                </a:solidFill>
              </a:rPr>
              <a:t>ЦЕЛЬ: </a:t>
            </a:r>
            <a:r>
              <a:rPr lang="ru-RU" sz="3200" dirty="0" smtClean="0">
                <a:solidFill>
                  <a:schemeClr val="accent4">
                    <a:lumMod val="75000"/>
                  </a:schemeClr>
                </a:solidFill>
              </a:rPr>
              <a:t>научить  родителей  вместе  с детьми</a:t>
            </a:r>
          </a:p>
          <a:p>
            <a:pPr algn="just"/>
            <a:r>
              <a:rPr lang="ru-RU" sz="3200" dirty="0">
                <a:solidFill>
                  <a:schemeClr val="accent4">
                    <a:lumMod val="75000"/>
                  </a:schemeClr>
                </a:solidFill>
              </a:rPr>
              <a:t> </a:t>
            </a:r>
            <a:r>
              <a:rPr lang="ru-RU" sz="3200" dirty="0" smtClean="0">
                <a:solidFill>
                  <a:schemeClr val="accent4">
                    <a:lumMod val="75000"/>
                  </a:schemeClr>
                </a:solidFill>
              </a:rPr>
              <a:t>           изготавливать  поделки из различных</a:t>
            </a:r>
          </a:p>
          <a:p>
            <a:pPr algn="just"/>
            <a:r>
              <a:rPr lang="ru-RU" sz="3200" dirty="0">
                <a:solidFill>
                  <a:schemeClr val="accent4">
                    <a:lumMod val="75000"/>
                  </a:schemeClr>
                </a:solidFill>
              </a:rPr>
              <a:t> </a:t>
            </a:r>
            <a:r>
              <a:rPr lang="ru-RU" sz="3200" dirty="0" smtClean="0">
                <a:solidFill>
                  <a:schemeClr val="accent4">
                    <a:lumMod val="75000"/>
                  </a:schemeClr>
                </a:solidFill>
              </a:rPr>
              <a:t>           видов бумаги</a:t>
            </a:r>
            <a:endParaRPr lang="ru-RU" sz="3200" b="1" dirty="0">
              <a:solidFill>
                <a:schemeClr val="accent1">
                  <a:lumMod val="75000"/>
                </a:schemeClr>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a:effectLst/>
        </p:spPr>
      </p:pic>
      <p:sp>
        <p:nvSpPr>
          <p:cNvPr id="2" name="Заголовок 1"/>
          <p:cNvSpPr>
            <a:spLocks noGrp="1"/>
          </p:cNvSpPr>
          <p:nvPr>
            <p:ph type="ctrTitle"/>
          </p:nvPr>
        </p:nvSpPr>
        <p:spPr>
          <a:xfrm>
            <a:off x="685800" y="857233"/>
            <a:ext cx="7772400" cy="1428759"/>
          </a:xfrm>
        </p:spPr>
        <p:txBody>
          <a:bodyPr>
            <a:normAutofit/>
          </a:bodyPr>
          <a:lstStyle/>
          <a:p>
            <a:pPr algn="l"/>
            <a:r>
              <a:rPr lang="ru-RU" sz="3200" dirty="0" smtClean="0">
                <a:solidFill>
                  <a:schemeClr val="accent2">
                    <a:lumMod val="75000"/>
                  </a:schemeClr>
                </a:solidFill>
              </a:rPr>
              <a:t>Задачи:</a:t>
            </a:r>
            <a:endParaRPr lang="ru-RU" sz="3200" dirty="0">
              <a:solidFill>
                <a:schemeClr val="accent2">
                  <a:lumMod val="75000"/>
                </a:schemeClr>
              </a:solidFill>
            </a:endParaRPr>
          </a:p>
        </p:txBody>
      </p:sp>
      <p:sp>
        <p:nvSpPr>
          <p:cNvPr id="3" name="Подзаголовок 2"/>
          <p:cNvSpPr>
            <a:spLocks noGrp="1"/>
          </p:cNvSpPr>
          <p:nvPr>
            <p:ph type="subTitle" idx="1"/>
          </p:nvPr>
        </p:nvSpPr>
        <p:spPr>
          <a:xfrm>
            <a:off x="714348" y="1785926"/>
            <a:ext cx="7858180" cy="4429156"/>
          </a:xfrm>
        </p:spPr>
        <p:txBody>
          <a:bodyPr>
            <a:normAutofit fontScale="92500"/>
          </a:bodyPr>
          <a:lstStyle/>
          <a:p>
            <a:pPr marL="514350" indent="-514350" algn="just">
              <a:buAutoNum type="arabicPeriod"/>
            </a:pPr>
            <a:r>
              <a:rPr lang="ru-RU" sz="2400" b="1" i="1" dirty="0" smtClean="0">
                <a:solidFill>
                  <a:schemeClr val="accent4">
                    <a:lumMod val="75000"/>
                  </a:schemeClr>
                </a:solidFill>
              </a:rPr>
              <a:t>Помогать  родителям  понять  значимость проблемы   детского  досуга,   побудить к активному взаимодействию с педагогами.</a:t>
            </a:r>
          </a:p>
          <a:p>
            <a:pPr marL="514350" indent="-514350" algn="just">
              <a:buAutoNum type="arabicPeriod"/>
            </a:pPr>
            <a:r>
              <a:rPr lang="ru-RU" sz="2400" b="1" i="1" dirty="0" smtClean="0">
                <a:solidFill>
                  <a:schemeClr val="accent4">
                    <a:lumMod val="75000"/>
                  </a:schemeClr>
                </a:solidFill>
              </a:rPr>
              <a:t>Знакомить с различными видами бумаги.</a:t>
            </a:r>
          </a:p>
          <a:p>
            <a:pPr marL="514350" indent="-514350" algn="just">
              <a:buAutoNum type="arabicPeriod"/>
            </a:pPr>
            <a:r>
              <a:rPr lang="ru-RU" sz="2400" b="1" i="1" dirty="0" smtClean="0">
                <a:solidFill>
                  <a:schemeClr val="accent4">
                    <a:lumMod val="75000"/>
                  </a:schemeClr>
                </a:solidFill>
              </a:rPr>
              <a:t>Знакомить  участников  проекта  с  техникой  работы  с  бумагой: аппликация, оригами, </a:t>
            </a:r>
            <a:r>
              <a:rPr lang="ru-RU" sz="2400" b="1" i="1" dirty="0" err="1" smtClean="0">
                <a:solidFill>
                  <a:schemeClr val="accent4">
                    <a:lumMod val="75000"/>
                  </a:schemeClr>
                </a:solidFill>
              </a:rPr>
              <a:t>квилинг</a:t>
            </a:r>
            <a:r>
              <a:rPr lang="ru-RU" sz="2400" b="1" i="1" dirty="0" smtClean="0">
                <a:solidFill>
                  <a:schemeClr val="accent4">
                    <a:lumMod val="75000"/>
                  </a:schemeClr>
                </a:solidFill>
              </a:rPr>
              <a:t>, мятой бумаги.</a:t>
            </a:r>
          </a:p>
          <a:p>
            <a:pPr marL="514350" indent="-514350" algn="just">
              <a:buAutoNum type="arabicPeriod" startAt="4"/>
            </a:pPr>
            <a:r>
              <a:rPr lang="ru-RU" sz="2400" b="1" i="1" dirty="0" smtClean="0">
                <a:solidFill>
                  <a:schemeClr val="accent4">
                    <a:lumMod val="75000"/>
                  </a:schemeClr>
                </a:solidFill>
              </a:rPr>
              <a:t>Стимулировать желание детей и родителей искать</a:t>
            </a:r>
          </a:p>
          <a:p>
            <a:pPr marL="514350" indent="-514350" algn="just"/>
            <a:r>
              <a:rPr lang="ru-RU" sz="2400" b="1" i="1" dirty="0">
                <a:solidFill>
                  <a:schemeClr val="accent4">
                    <a:lumMod val="75000"/>
                  </a:schemeClr>
                </a:solidFill>
              </a:rPr>
              <a:t> </a:t>
            </a:r>
            <a:r>
              <a:rPr lang="ru-RU" sz="2400" b="1" i="1" dirty="0" smtClean="0">
                <a:solidFill>
                  <a:schemeClr val="accent4">
                    <a:lumMod val="75000"/>
                  </a:schemeClr>
                </a:solidFill>
              </a:rPr>
              <a:t>       дополнительную информацию по теме.</a:t>
            </a:r>
          </a:p>
          <a:p>
            <a:pPr marL="514350" indent="-514350" algn="just"/>
            <a:r>
              <a:rPr lang="ru-RU" sz="2800" dirty="0">
                <a:solidFill>
                  <a:schemeClr val="accent4">
                    <a:lumMod val="75000"/>
                  </a:schemeClr>
                </a:solidFill>
              </a:rPr>
              <a:t> </a:t>
            </a:r>
            <a:r>
              <a:rPr lang="ru-RU" sz="2800" dirty="0" smtClean="0">
                <a:solidFill>
                  <a:schemeClr val="accent4">
                    <a:lumMod val="75000"/>
                  </a:schemeClr>
                </a:solidFill>
              </a:rPr>
              <a:t>     </a:t>
            </a:r>
          </a:p>
          <a:p>
            <a:pPr marL="514350" indent="-514350" algn="just"/>
            <a:r>
              <a:rPr lang="ru-RU" sz="2800" dirty="0">
                <a:solidFill>
                  <a:schemeClr val="accent4">
                    <a:lumMod val="75000"/>
                  </a:schemeClr>
                </a:solidFill>
              </a:rPr>
              <a:t> </a:t>
            </a:r>
            <a:r>
              <a:rPr lang="ru-RU" sz="2800" dirty="0" smtClean="0">
                <a:solidFill>
                  <a:schemeClr val="accent4">
                    <a:lumMod val="75000"/>
                  </a:schemeClr>
                </a:solidFill>
              </a:rPr>
              <a:t>     </a:t>
            </a:r>
            <a:endParaRPr lang="ru-RU" sz="2800" dirty="0">
              <a:solidFill>
                <a:schemeClr val="accent4">
                  <a:lumMod val="75000"/>
                </a:schemeClr>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a:effectLst/>
        </p:spPr>
      </p:pic>
      <p:sp>
        <p:nvSpPr>
          <p:cNvPr id="2" name="Заголовок 1"/>
          <p:cNvSpPr>
            <a:spLocks noGrp="1"/>
          </p:cNvSpPr>
          <p:nvPr>
            <p:ph type="ctrTitle"/>
          </p:nvPr>
        </p:nvSpPr>
        <p:spPr>
          <a:xfrm>
            <a:off x="685800" y="571481"/>
            <a:ext cx="7772400" cy="1214445"/>
          </a:xfrm>
        </p:spPr>
        <p:txBody>
          <a:bodyPr>
            <a:normAutofit/>
          </a:bodyPr>
          <a:lstStyle/>
          <a:p>
            <a:pPr algn="l"/>
            <a:r>
              <a:rPr lang="ru-RU" sz="3200" dirty="0" smtClean="0">
                <a:solidFill>
                  <a:schemeClr val="accent2">
                    <a:lumMod val="75000"/>
                  </a:schemeClr>
                </a:solidFill>
              </a:rPr>
              <a:t>Аннотация:</a:t>
            </a:r>
            <a:endParaRPr lang="ru-RU" sz="3200" dirty="0">
              <a:solidFill>
                <a:schemeClr val="accent2">
                  <a:lumMod val="75000"/>
                </a:schemeClr>
              </a:solidFill>
            </a:endParaRPr>
          </a:p>
        </p:txBody>
      </p:sp>
      <p:sp>
        <p:nvSpPr>
          <p:cNvPr id="3" name="Подзаголовок 2"/>
          <p:cNvSpPr>
            <a:spLocks noGrp="1"/>
          </p:cNvSpPr>
          <p:nvPr>
            <p:ph type="subTitle" idx="1"/>
          </p:nvPr>
        </p:nvSpPr>
        <p:spPr>
          <a:xfrm>
            <a:off x="785786" y="1571612"/>
            <a:ext cx="7858180" cy="4857784"/>
          </a:xfrm>
        </p:spPr>
        <p:txBody>
          <a:bodyPr>
            <a:normAutofit/>
          </a:bodyPr>
          <a:lstStyle/>
          <a:p>
            <a:pPr algn="just"/>
            <a:r>
              <a:rPr lang="ru-RU" sz="2400" dirty="0" smtClean="0">
                <a:solidFill>
                  <a:schemeClr val="accent1">
                    <a:lumMod val="75000"/>
                  </a:schemeClr>
                </a:solidFill>
              </a:rPr>
              <a:t>Главную роль в процессе образования ребенка играют родители. Способность родителей справляться со своими воспитательными функциями называется педагогической компетентностью. Практика показывает, что невысокий уровень педагогической компетентности родителей, как правило, не позволяет им занять активную позицию в организации свободного времени ребенка. Таким образом, возникает необходимость привлечения родителей к совместной проектной деятельности, конструированию собственного  родительского поведения и активному участию в образовательном процессе своих детей.</a:t>
            </a:r>
            <a:endParaRPr lang="ru-RU" sz="2400" dirty="0">
              <a:solidFill>
                <a:schemeClr val="accent1">
                  <a:lumMod val="75000"/>
                </a:schemeClr>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a:effectLst/>
        </p:spPr>
      </p:pic>
      <p:sp>
        <p:nvSpPr>
          <p:cNvPr id="2" name="Заголовок 1"/>
          <p:cNvSpPr>
            <a:spLocks noGrp="1"/>
          </p:cNvSpPr>
          <p:nvPr>
            <p:ph type="ctrTitle"/>
          </p:nvPr>
        </p:nvSpPr>
        <p:spPr>
          <a:xfrm>
            <a:off x="685800" y="357167"/>
            <a:ext cx="7772400" cy="928693"/>
          </a:xfrm>
        </p:spPr>
        <p:txBody>
          <a:bodyPr>
            <a:normAutofit/>
          </a:bodyPr>
          <a:lstStyle/>
          <a:p>
            <a:r>
              <a:rPr lang="ru-RU" sz="3200" dirty="0" smtClean="0">
                <a:solidFill>
                  <a:schemeClr val="accent4">
                    <a:lumMod val="75000"/>
                  </a:schemeClr>
                </a:solidFill>
              </a:rPr>
              <a:t>Ход проекта:</a:t>
            </a:r>
            <a:endParaRPr lang="ru-RU" sz="3200" dirty="0">
              <a:solidFill>
                <a:schemeClr val="accent4">
                  <a:lumMod val="75000"/>
                </a:schemeClr>
              </a:solidFill>
            </a:endParaRPr>
          </a:p>
        </p:txBody>
      </p:sp>
      <p:sp>
        <p:nvSpPr>
          <p:cNvPr id="3" name="Подзаголовок 2"/>
          <p:cNvSpPr>
            <a:spLocks noGrp="1"/>
          </p:cNvSpPr>
          <p:nvPr>
            <p:ph type="subTitle" idx="1"/>
          </p:nvPr>
        </p:nvSpPr>
        <p:spPr>
          <a:xfrm>
            <a:off x="785786" y="1285860"/>
            <a:ext cx="7715304" cy="4857784"/>
          </a:xfrm>
        </p:spPr>
        <p:txBody>
          <a:bodyPr>
            <a:normAutofit fontScale="92500"/>
          </a:bodyPr>
          <a:lstStyle/>
          <a:p>
            <a:pPr algn="just"/>
            <a:r>
              <a:rPr lang="ru-RU" sz="2400" b="1" dirty="0" err="1" smtClean="0">
                <a:solidFill>
                  <a:schemeClr val="accent2">
                    <a:lumMod val="75000"/>
                  </a:schemeClr>
                </a:solidFill>
              </a:rPr>
              <a:t>Проблематизация</a:t>
            </a:r>
            <a:r>
              <a:rPr lang="ru-RU" sz="2400" b="1" dirty="0" smtClean="0">
                <a:solidFill>
                  <a:schemeClr val="accent2">
                    <a:lumMod val="75000"/>
                  </a:schemeClr>
                </a:solidFill>
              </a:rPr>
              <a:t>:</a:t>
            </a:r>
            <a:r>
              <a:rPr lang="ru-RU" sz="2400" b="1" dirty="0" smtClean="0">
                <a:solidFill>
                  <a:schemeClr val="accent4">
                    <a:lumMod val="75000"/>
                  </a:schemeClr>
                </a:solidFill>
              </a:rPr>
              <a:t> </a:t>
            </a:r>
            <a:r>
              <a:rPr lang="ru-RU" sz="2400" dirty="0" smtClean="0">
                <a:solidFill>
                  <a:schemeClr val="accent4">
                    <a:lumMod val="75000"/>
                  </a:schemeClr>
                </a:solidFill>
              </a:rPr>
              <a:t>Многие родители не знают,   как организовать досуг детей, чем занять их дома.</a:t>
            </a:r>
          </a:p>
          <a:p>
            <a:pPr algn="just"/>
            <a:r>
              <a:rPr lang="ru-RU" sz="2400" b="1" dirty="0" err="1" smtClean="0">
                <a:solidFill>
                  <a:schemeClr val="accent2">
                    <a:lumMod val="75000"/>
                  </a:schemeClr>
                </a:solidFill>
              </a:rPr>
              <a:t>Целеполагание</a:t>
            </a:r>
            <a:r>
              <a:rPr lang="ru-RU" sz="2400" b="1" dirty="0" smtClean="0">
                <a:solidFill>
                  <a:schemeClr val="accent2">
                    <a:lumMod val="75000"/>
                  </a:schemeClr>
                </a:solidFill>
              </a:rPr>
              <a:t>:</a:t>
            </a:r>
            <a:r>
              <a:rPr lang="ru-RU" sz="2400" dirty="0" smtClean="0">
                <a:solidFill>
                  <a:schemeClr val="accent4">
                    <a:lumMod val="75000"/>
                  </a:schemeClr>
                </a:solidFill>
              </a:rPr>
              <a:t> Родителям было предложено несколько вариантов организации свободного времени детей, подобрана методическая литература, иллюстрированный материал. Более всего родителей заинтересовало изготовление поделок из бумаги.</a:t>
            </a:r>
          </a:p>
          <a:p>
            <a:pPr algn="just"/>
            <a:r>
              <a:rPr lang="ru-RU" sz="2400" b="1" dirty="0" smtClean="0">
                <a:solidFill>
                  <a:schemeClr val="accent2">
                    <a:lumMod val="75000"/>
                  </a:schemeClr>
                </a:solidFill>
              </a:rPr>
              <a:t>Планирование: </a:t>
            </a:r>
            <a:r>
              <a:rPr lang="ru-RU" sz="2400" dirty="0" smtClean="0">
                <a:solidFill>
                  <a:schemeClr val="accent4">
                    <a:lumMod val="75000"/>
                  </a:schemeClr>
                </a:solidFill>
              </a:rPr>
              <a:t>Родителям предложен цикл занятий, знакомящих с различными видами бумаги и технологией изготовления поделок из нее.</a:t>
            </a:r>
          </a:p>
          <a:p>
            <a:pPr algn="just"/>
            <a:r>
              <a:rPr lang="ru-RU" sz="2400" b="1" dirty="0" smtClean="0">
                <a:solidFill>
                  <a:schemeClr val="accent2">
                    <a:lumMod val="75000"/>
                  </a:schemeClr>
                </a:solidFill>
              </a:rPr>
              <a:t>Реализация плана: </a:t>
            </a:r>
            <a:r>
              <a:rPr lang="ru-RU" sz="2400" dirty="0" smtClean="0">
                <a:solidFill>
                  <a:schemeClr val="accent4">
                    <a:lumMod val="75000"/>
                  </a:schemeClr>
                </a:solidFill>
              </a:rPr>
              <a:t>Проект  включает  серию из нескольких занятий,  после которых родителям предлагается изготовить поделку вместе со своим ребенком в изученной технике. </a:t>
            </a:r>
            <a:endParaRPr lang="ru-RU" sz="2400" b="1" dirty="0">
              <a:solidFill>
                <a:schemeClr val="accent2">
                  <a:lumMod val="75000"/>
                </a:schemeClr>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accent2">
                <a:lumMod val="60000"/>
                <a:lumOff val="4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928662" y="714356"/>
          <a:ext cx="7429552" cy="5141366"/>
        </p:xfrm>
        <a:graphic>
          <a:graphicData uri="http://schemas.openxmlformats.org/drawingml/2006/table">
            <a:tbl>
              <a:tblPr/>
              <a:tblGrid>
                <a:gridCol w="2425505"/>
                <a:gridCol w="2481643"/>
                <a:gridCol w="2522404"/>
              </a:tblGrid>
              <a:tr h="428628">
                <a:tc>
                  <a:txBody>
                    <a:bodyPr/>
                    <a:lstStyle/>
                    <a:p>
                      <a:pPr algn="just">
                        <a:lnSpc>
                          <a:spcPct val="115000"/>
                        </a:lnSpc>
                        <a:spcAft>
                          <a:spcPts val="0"/>
                        </a:spcAft>
                      </a:pPr>
                      <a:r>
                        <a:rPr lang="ru-RU" sz="1600" b="1" dirty="0">
                          <a:latin typeface="Calibri"/>
                          <a:ea typeface="Calibri"/>
                          <a:cs typeface="Times New Roman"/>
                        </a:rPr>
                        <a:t>                   </a:t>
                      </a:r>
                      <a:r>
                        <a:rPr lang="ru-RU" sz="1600" b="1" dirty="0" smtClean="0">
                          <a:latin typeface="Calibri"/>
                          <a:ea typeface="Calibri"/>
                          <a:cs typeface="Times New Roman"/>
                        </a:rPr>
                        <a:t> </a:t>
                      </a:r>
                      <a:r>
                        <a:rPr lang="ru-RU" sz="1600" b="1" dirty="0">
                          <a:latin typeface="Calibri"/>
                          <a:ea typeface="Calibri"/>
                          <a:cs typeface="Times New Roman"/>
                        </a:rPr>
                        <a:t>Тема</a:t>
                      </a:r>
                      <a:endParaRPr lang="ru-RU" sz="1600" dirty="0">
                        <a:latin typeface="Calibri"/>
                        <a:ea typeface="Calibri"/>
                        <a:cs typeface="Times New Roman"/>
                      </a:endParaRPr>
                    </a:p>
                  </a:txBody>
                  <a:tcPr marL="42850" marR="428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700" dirty="0">
                          <a:latin typeface="Calibri"/>
                          <a:ea typeface="Calibri"/>
                          <a:cs typeface="Times New Roman"/>
                        </a:rPr>
                        <a:t>    </a:t>
                      </a:r>
                      <a:r>
                        <a:rPr lang="ru-RU" sz="1600" b="1" dirty="0">
                          <a:latin typeface="Calibri"/>
                          <a:ea typeface="Calibri"/>
                          <a:cs typeface="Times New Roman"/>
                        </a:rPr>
                        <a:t>Техника работы с бумагой</a:t>
                      </a:r>
                      <a:endParaRPr lang="ru-RU" sz="1600" dirty="0">
                        <a:latin typeface="Calibri"/>
                        <a:ea typeface="Calibri"/>
                        <a:cs typeface="Times New Roman"/>
                      </a:endParaRPr>
                    </a:p>
                  </a:txBody>
                  <a:tcPr marL="42850" marR="428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700" dirty="0">
                          <a:latin typeface="Calibri"/>
                          <a:ea typeface="Calibri"/>
                          <a:cs typeface="Times New Roman"/>
                        </a:rPr>
                        <a:t>            </a:t>
                      </a:r>
                      <a:r>
                        <a:rPr lang="ru-RU" sz="700" dirty="0" smtClean="0">
                          <a:latin typeface="Calibri"/>
                          <a:ea typeface="Calibri"/>
                          <a:cs typeface="Times New Roman"/>
                        </a:rPr>
                        <a:t>                   </a:t>
                      </a:r>
                      <a:r>
                        <a:rPr lang="ru-RU" sz="1600" b="1" dirty="0">
                          <a:latin typeface="Calibri"/>
                          <a:ea typeface="Calibri"/>
                          <a:cs typeface="Times New Roman"/>
                        </a:rPr>
                        <a:t>Материал</a:t>
                      </a:r>
                      <a:endParaRPr lang="ru-RU" sz="1600" dirty="0">
                        <a:latin typeface="Calibri"/>
                        <a:ea typeface="Calibri"/>
                        <a:cs typeface="Times New Roman"/>
                      </a:endParaRPr>
                    </a:p>
                  </a:txBody>
                  <a:tcPr marL="42850" marR="428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54982">
                <a:tc>
                  <a:txBody>
                    <a:bodyPr/>
                    <a:lstStyle/>
                    <a:p>
                      <a:pPr algn="just">
                        <a:lnSpc>
                          <a:spcPct val="115000"/>
                        </a:lnSpc>
                        <a:spcAft>
                          <a:spcPts val="0"/>
                        </a:spcAft>
                      </a:pPr>
                      <a:endParaRPr lang="ru-RU" sz="1200" dirty="0">
                        <a:latin typeface="Calibri"/>
                        <a:ea typeface="Calibri"/>
                        <a:cs typeface="Times New Roman"/>
                      </a:endParaRPr>
                    </a:p>
                    <a:p>
                      <a:pPr algn="just">
                        <a:lnSpc>
                          <a:spcPct val="115000"/>
                        </a:lnSpc>
                        <a:spcAft>
                          <a:spcPts val="0"/>
                        </a:spcAft>
                      </a:pPr>
                      <a:r>
                        <a:rPr lang="ru-RU" sz="1200" dirty="0" smtClean="0">
                          <a:latin typeface="Calibri"/>
                          <a:ea typeface="Calibri"/>
                          <a:cs typeface="Times New Roman"/>
                        </a:rPr>
                        <a:t>            Осеннее дерево</a:t>
                      </a:r>
                      <a:endParaRPr lang="ru-RU" sz="1200" dirty="0">
                        <a:latin typeface="Calibri"/>
                        <a:ea typeface="Calibri"/>
                        <a:cs typeface="Times New Roman"/>
                      </a:endParaRPr>
                    </a:p>
                  </a:txBody>
                  <a:tcPr marL="42850" marR="428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ru-RU" sz="1200">
                        <a:latin typeface="Calibri"/>
                        <a:ea typeface="Calibri"/>
                        <a:cs typeface="Times New Roman"/>
                      </a:endParaRPr>
                    </a:p>
                    <a:p>
                      <a:pPr>
                        <a:lnSpc>
                          <a:spcPct val="115000"/>
                        </a:lnSpc>
                        <a:spcAft>
                          <a:spcPts val="0"/>
                        </a:spcAft>
                      </a:pPr>
                      <a:r>
                        <a:rPr lang="ru-RU" sz="1200">
                          <a:latin typeface="Calibri"/>
                          <a:ea typeface="Calibri"/>
                          <a:cs typeface="Times New Roman"/>
                        </a:rPr>
                        <a:t>Аппликация (мозаичная техника и обрывание)</a:t>
                      </a:r>
                    </a:p>
                  </a:txBody>
                  <a:tcPr marL="42850" marR="428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ru-RU" sz="1200">
                        <a:latin typeface="Calibri"/>
                        <a:ea typeface="Calibri"/>
                        <a:cs typeface="Times New Roman"/>
                      </a:endParaRPr>
                    </a:p>
                    <a:p>
                      <a:pPr>
                        <a:lnSpc>
                          <a:spcPct val="115000"/>
                        </a:lnSpc>
                        <a:spcAft>
                          <a:spcPts val="0"/>
                        </a:spcAft>
                      </a:pPr>
                      <a:r>
                        <a:rPr lang="ru-RU" sz="1200">
                          <a:latin typeface="Calibri"/>
                          <a:ea typeface="Calibri"/>
                          <a:cs typeface="Times New Roman"/>
                        </a:rPr>
                        <a:t>Белая, цветная бумага</a:t>
                      </a:r>
                    </a:p>
                  </a:txBody>
                  <a:tcPr marL="42850" marR="428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38580">
                <a:tc>
                  <a:txBody>
                    <a:bodyPr/>
                    <a:lstStyle/>
                    <a:p>
                      <a:pPr>
                        <a:lnSpc>
                          <a:spcPct val="115000"/>
                        </a:lnSpc>
                        <a:spcAft>
                          <a:spcPts val="0"/>
                        </a:spcAft>
                      </a:pPr>
                      <a:r>
                        <a:rPr lang="ru-RU" sz="1200" b="1" dirty="0">
                          <a:latin typeface="Calibri"/>
                          <a:ea typeface="Calibri"/>
                          <a:cs typeface="Times New Roman"/>
                        </a:rPr>
                        <a:t>         </a:t>
                      </a:r>
                      <a:endParaRPr lang="ru-RU" sz="1200" dirty="0">
                        <a:latin typeface="Calibri"/>
                        <a:ea typeface="Calibri"/>
                        <a:cs typeface="Times New Roman"/>
                      </a:endParaRPr>
                    </a:p>
                    <a:p>
                      <a:pPr>
                        <a:lnSpc>
                          <a:spcPct val="115000"/>
                        </a:lnSpc>
                        <a:spcAft>
                          <a:spcPts val="0"/>
                        </a:spcAft>
                      </a:pPr>
                      <a:r>
                        <a:rPr lang="ru-RU" sz="1200" dirty="0">
                          <a:latin typeface="Calibri"/>
                          <a:ea typeface="Calibri"/>
                          <a:cs typeface="Times New Roman"/>
                        </a:rPr>
                        <a:t>           Фрукты в корзине</a:t>
                      </a:r>
                    </a:p>
                  </a:txBody>
                  <a:tcPr marL="42850" marR="428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ru-RU" sz="1200">
                        <a:latin typeface="Calibri"/>
                        <a:ea typeface="Calibri"/>
                        <a:cs typeface="Times New Roman"/>
                      </a:endParaRPr>
                    </a:p>
                    <a:p>
                      <a:pPr>
                        <a:lnSpc>
                          <a:spcPct val="115000"/>
                        </a:lnSpc>
                        <a:spcAft>
                          <a:spcPts val="0"/>
                        </a:spcAft>
                      </a:pPr>
                      <a:r>
                        <a:rPr lang="ru-RU" sz="1200">
                          <a:latin typeface="Calibri"/>
                          <a:ea typeface="Calibri"/>
                          <a:cs typeface="Times New Roman"/>
                        </a:rPr>
                        <a:t>Изготовление поделок из мятой бумаги и салфеток</a:t>
                      </a:r>
                    </a:p>
                  </a:txBody>
                  <a:tcPr marL="42850" marR="428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ru-RU" sz="1200">
                        <a:latin typeface="Calibri"/>
                        <a:ea typeface="Calibri"/>
                        <a:cs typeface="Times New Roman"/>
                      </a:endParaRPr>
                    </a:p>
                    <a:p>
                      <a:pPr>
                        <a:lnSpc>
                          <a:spcPct val="115000"/>
                        </a:lnSpc>
                        <a:spcAft>
                          <a:spcPts val="0"/>
                        </a:spcAft>
                      </a:pPr>
                      <a:r>
                        <a:rPr lang="ru-RU" sz="1200">
                          <a:latin typeface="Calibri"/>
                          <a:ea typeface="Calibri"/>
                          <a:cs typeface="Times New Roman"/>
                        </a:rPr>
                        <a:t>Разноцветные салфетки, цветная бумага, гофрированная бумага</a:t>
                      </a:r>
                    </a:p>
                  </a:txBody>
                  <a:tcPr marL="42850" marR="428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03814">
                <a:tc>
                  <a:txBody>
                    <a:bodyPr/>
                    <a:lstStyle/>
                    <a:p>
                      <a:pPr>
                        <a:lnSpc>
                          <a:spcPct val="115000"/>
                        </a:lnSpc>
                        <a:spcAft>
                          <a:spcPts val="0"/>
                        </a:spcAft>
                      </a:pPr>
                      <a:r>
                        <a:rPr lang="ru-RU" sz="1200" baseline="0" dirty="0" smtClean="0">
                          <a:latin typeface="Calibri"/>
                          <a:ea typeface="Calibri"/>
                          <a:cs typeface="Times New Roman"/>
                        </a:rPr>
                        <a:t>            </a:t>
                      </a:r>
                      <a:r>
                        <a:rPr lang="ru-RU" sz="1200" dirty="0" smtClean="0">
                          <a:latin typeface="Calibri"/>
                          <a:ea typeface="Calibri"/>
                          <a:cs typeface="Times New Roman"/>
                        </a:rPr>
                        <a:t>  </a:t>
                      </a:r>
                      <a:r>
                        <a:rPr lang="ru-RU" sz="1200" dirty="0">
                          <a:latin typeface="Calibri"/>
                          <a:ea typeface="Calibri"/>
                          <a:cs typeface="Times New Roman"/>
                        </a:rPr>
                        <a:t>Цветы в вазе</a:t>
                      </a:r>
                    </a:p>
                  </a:txBody>
                  <a:tcPr marL="42850" marR="428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200" dirty="0" smtClean="0">
                          <a:latin typeface="Calibri"/>
                          <a:ea typeface="Calibri"/>
                          <a:cs typeface="Times New Roman"/>
                        </a:rPr>
                        <a:t>                    </a:t>
                      </a:r>
                      <a:r>
                        <a:rPr lang="ru-RU" sz="1200" dirty="0">
                          <a:latin typeface="Calibri"/>
                          <a:ea typeface="Calibri"/>
                          <a:cs typeface="Times New Roman"/>
                        </a:rPr>
                        <a:t>----------</a:t>
                      </a:r>
                    </a:p>
                  </a:txBody>
                  <a:tcPr marL="42850" marR="428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200" baseline="0" dirty="0" smtClean="0">
                          <a:latin typeface="Calibri"/>
                          <a:ea typeface="Calibri"/>
                          <a:cs typeface="Times New Roman"/>
                        </a:rPr>
                        <a:t>       </a:t>
                      </a:r>
                      <a:r>
                        <a:rPr lang="ru-RU" sz="1200" dirty="0" smtClean="0">
                          <a:latin typeface="Calibri"/>
                          <a:ea typeface="Calibri"/>
                          <a:cs typeface="Times New Roman"/>
                        </a:rPr>
                        <a:t>                </a:t>
                      </a:r>
                      <a:r>
                        <a:rPr lang="ru-RU" sz="1200" dirty="0">
                          <a:latin typeface="Calibri"/>
                          <a:ea typeface="Calibri"/>
                          <a:cs typeface="Times New Roman"/>
                        </a:rPr>
                        <a:t>----------</a:t>
                      </a:r>
                    </a:p>
                  </a:txBody>
                  <a:tcPr marL="42850" marR="428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55412">
                <a:tc>
                  <a:txBody>
                    <a:bodyPr/>
                    <a:lstStyle/>
                    <a:p>
                      <a:pPr>
                        <a:lnSpc>
                          <a:spcPct val="115000"/>
                        </a:lnSpc>
                        <a:spcAft>
                          <a:spcPts val="0"/>
                        </a:spcAft>
                      </a:pPr>
                      <a:endParaRPr lang="ru-RU" sz="1200" dirty="0">
                        <a:latin typeface="Calibri"/>
                        <a:ea typeface="Calibri"/>
                        <a:cs typeface="Times New Roman"/>
                      </a:endParaRPr>
                    </a:p>
                    <a:p>
                      <a:pPr>
                        <a:lnSpc>
                          <a:spcPct val="115000"/>
                        </a:lnSpc>
                        <a:spcAft>
                          <a:spcPts val="0"/>
                        </a:spcAft>
                      </a:pPr>
                      <a:r>
                        <a:rPr lang="ru-RU" sz="1200" dirty="0">
                          <a:latin typeface="Calibri"/>
                          <a:ea typeface="Calibri"/>
                          <a:cs typeface="Times New Roman"/>
                        </a:rPr>
                        <a:t>            Груша, яблоко, грибы</a:t>
                      </a:r>
                    </a:p>
                  </a:txBody>
                  <a:tcPr marL="42850" marR="428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ru-RU" sz="1200" dirty="0">
                        <a:latin typeface="Calibri"/>
                        <a:ea typeface="Calibri"/>
                        <a:cs typeface="Times New Roman"/>
                      </a:endParaRPr>
                    </a:p>
                    <a:p>
                      <a:pPr>
                        <a:lnSpc>
                          <a:spcPct val="115000"/>
                        </a:lnSpc>
                        <a:spcAft>
                          <a:spcPts val="0"/>
                        </a:spcAft>
                      </a:pPr>
                      <a:r>
                        <a:rPr lang="ru-RU" sz="1200" dirty="0">
                          <a:latin typeface="Calibri"/>
                          <a:ea typeface="Calibri"/>
                          <a:cs typeface="Times New Roman"/>
                        </a:rPr>
                        <a:t>Изготовление поделок в технике оригами</a:t>
                      </a:r>
                    </a:p>
                  </a:txBody>
                  <a:tcPr marL="42850" marR="428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ru-RU" sz="1200" dirty="0">
                        <a:latin typeface="Calibri"/>
                        <a:ea typeface="Calibri"/>
                        <a:cs typeface="Times New Roman"/>
                      </a:endParaRPr>
                    </a:p>
                    <a:p>
                      <a:pPr>
                        <a:lnSpc>
                          <a:spcPct val="115000"/>
                        </a:lnSpc>
                        <a:spcAft>
                          <a:spcPts val="0"/>
                        </a:spcAft>
                      </a:pPr>
                      <a:r>
                        <a:rPr lang="ru-RU" sz="1200" dirty="0">
                          <a:latin typeface="Calibri"/>
                          <a:ea typeface="Calibri"/>
                          <a:cs typeface="Times New Roman"/>
                        </a:rPr>
                        <a:t> Белая, цветная двусторонняя бумага, бумага для ксерокса</a:t>
                      </a:r>
                    </a:p>
                  </a:txBody>
                  <a:tcPr marL="42850" marR="428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74335">
                <a:tc>
                  <a:txBody>
                    <a:bodyPr/>
                    <a:lstStyle/>
                    <a:p>
                      <a:pPr>
                        <a:lnSpc>
                          <a:spcPct val="115000"/>
                        </a:lnSpc>
                        <a:spcAft>
                          <a:spcPts val="0"/>
                        </a:spcAft>
                      </a:pPr>
                      <a:r>
                        <a:rPr lang="ru-RU" sz="1200" dirty="0">
                          <a:latin typeface="Calibri"/>
                          <a:ea typeface="Calibri"/>
                          <a:cs typeface="Times New Roman"/>
                        </a:rPr>
                        <a:t>       </a:t>
                      </a:r>
                    </a:p>
                    <a:p>
                      <a:pPr>
                        <a:lnSpc>
                          <a:spcPct val="115000"/>
                        </a:lnSpc>
                        <a:spcAft>
                          <a:spcPts val="0"/>
                        </a:spcAft>
                      </a:pPr>
                      <a:r>
                        <a:rPr lang="ru-RU" sz="1200" dirty="0">
                          <a:latin typeface="Calibri"/>
                          <a:ea typeface="Calibri"/>
                          <a:cs typeface="Times New Roman"/>
                        </a:rPr>
                        <a:t>       Веточка смородины</a:t>
                      </a:r>
                    </a:p>
                    <a:p>
                      <a:pPr>
                        <a:lnSpc>
                          <a:spcPct val="115000"/>
                        </a:lnSpc>
                        <a:spcAft>
                          <a:spcPts val="0"/>
                        </a:spcAft>
                      </a:pPr>
                      <a:r>
                        <a:rPr lang="ru-RU" sz="1200" dirty="0">
                          <a:latin typeface="Calibri"/>
                          <a:ea typeface="Calibri"/>
                          <a:cs typeface="Times New Roman"/>
                        </a:rPr>
                        <a:t>                (</a:t>
                      </a:r>
                      <a:r>
                        <a:rPr lang="ru-RU" sz="1200" dirty="0" err="1" smtClean="0">
                          <a:latin typeface="Calibri"/>
                          <a:ea typeface="Calibri"/>
                          <a:cs typeface="Times New Roman"/>
                        </a:rPr>
                        <a:t>квиллинг</a:t>
                      </a:r>
                      <a:r>
                        <a:rPr lang="ru-RU" sz="1200" dirty="0">
                          <a:latin typeface="Calibri"/>
                          <a:ea typeface="Calibri"/>
                          <a:cs typeface="Times New Roman"/>
                        </a:rPr>
                        <a:t>)                            </a:t>
                      </a:r>
                    </a:p>
                  </a:txBody>
                  <a:tcPr marL="42850" marR="428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ru-RU" sz="1200" dirty="0">
                        <a:latin typeface="Calibri"/>
                        <a:ea typeface="Calibri"/>
                        <a:cs typeface="Times New Roman"/>
                      </a:endParaRPr>
                    </a:p>
                    <a:p>
                      <a:pPr>
                        <a:lnSpc>
                          <a:spcPct val="115000"/>
                        </a:lnSpc>
                        <a:spcAft>
                          <a:spcPts val="0"/>
                        </a:spcAft>
                      </a:pPr>
                      <a:r>
                        <a:rPr lang="ru-RU" sz="1200" dirty="0">
                          <a:latin typeface="Calibri"/>
                          <a:ea typeface="Calibri"/>
                          <a:cs typeface="Times New Roman"/>
                        </a:rPr>
                        <a:t>Изготовление поделок из полосок бумаги</a:t>
                      </a:r>
                    </a:p>
                  </a:txBody>
                  <a:tcPr marL="42850" marR="428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ru-RU" sz="1200" dirty="0">
                        <a:latin typeface="Calibri"/>
                        <a:ea typeface="Calibri"/>
                        <a:cs typeface="Times New Roman"/>
                      </a:endParaRPr>
                    </a:p>
                    <a:p>
                      <a:pPr>
                        <a:lnSpc>
                          <a:spcPct val="115000"/>
                        </a:lnSpc>
                        <a:spcAft>
                          <a:spcPts val="0"/>
                        </a:spcAft>
                      </a:pPr>
                      <a:r>
                        <a:rPr lang="ru-RU" sz="1200" dirty="0">
                          <a:latin typeface="Calibri"/>
                          <a:ea typeface="Calibri"/>
                          <a:cs typeface="Times New Roman"/>
                        </a:rPr>
                        <a:t>Двусторонняя цветная бумага, бумага для ксерокса</a:t>
                      </a:r>
                    </a:p>
                  </a:txBody>
                  <a:tcPr marL="42850" marR="428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11812">
                <a:tc>
                  <a:txBody>
                    <a:bodyPr/>
                    <a:lstStyle/>
                    <a:p>
                      <a:pPr>
                        <a:lnSpc>
                          <a:spcPct val="115000"/>
                        </a:lnSpc>
                        <a:spcAft>
                          <a:spcPts val="0"/>
                        </a:spcAft>
                      </a:pPr>
                      <a:endParaRPr lang="ru-RU" sz="1200" dirty="0">
                        <a:latin typeface="Calibri"/>
                        <a:ea typeface="Calibri"/>
                        <a:cs typeface="Times New Roman"/>
                      </a:endParaRPr>
                    </a:p>
                    <a:p>
                      <a:pPr>
                        <a:lnSpc>
                          <a:spcPct val="115000"/>
                        </a:lnSpc>
                        <a:spcAft>
                          <a:spcPts val="0"/>
                        </a:spcAft>
                      </a:pPr>
                      <a:r>
                        <a:rPr lang="ru-RU" sz="1200" dirty="0">
                          <a:latin typeface="Calibri"/>
                          <a:ea typeface="Calibri"/>
                          <a:cs typeface="Times New Roman"/>
                        </a:rPr>
                        <a:t>             Цветы в вазе</a:t>
                      </a:r>
                    </a:p>
                    <a:p>
                      <a:pPr>
                        <a:lnSpc>
                          <a:spcPct val="115000"/>
                        </a:lnSpc>
                        <a:spcAft>
                          <a:spcPts val="0"/>
                        </a:spcAft>
                      </a:pPr>
                      <a:r>
                        <a:rPr lang="ru-RU" sz="1200" dirty="0">
                          <a:latin typeface="Calibri"/>
                          <a:ea typeface="Calibri"/>
                          <a:cs typeface="Times New Roman"/>
                        </a:rPr>
                        <a:t>                 (</a:t>
                      </a:r>
                      <a:r>
                        <a:rPr lang="ru-RU" sz="1200" dirty="0" err="1" smtClean="0">
                          <a:latin typeface="Calibri"/>
                          <a:ea typeface="Calibri"/>
                          <a:cs typeface="Times New Roman"/>
                        </a:rPr>
                        <a:t>квиллинг</a:t>
                      </a:r>
                      <a:r>
                        <a:rPr lang="ru-RU" sz="1200" dirty="0">
                          <a:latin typeface="Calibri"/>
                          <a:ea typeface="Calibri"/>
                          <a:cs typeface="Times New Roman"/>
                        </a:rPr>
                        <a:t>)</a:t>
                      </a:r>
                    </a:p>
                  </a:txBody>
                  <a:tcPr marL="42850" marR="428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ru-RU" sz="1200" dirty="0">
                        <a:latin typeface="Calibri"/>
                        <a:ea typeface="Calibri"/>
                        <a:cs typeface="Times New Roman"/>
                      </a:endParaRPr>
                    </a:p>
                    <a:p>
                      <a:pPr>
                        <a:lnSpc>
                          <a:spcPct val="115000"/>
                        </a:lnSpc>
                        <a:spcAft>
                          <a:spcPts val="0"/>
                        </a:spcAft>
                      </a:pPr>
                      <a:r>
                        <a:rPr lang="ru-RU" sz="1200" dirty="0">
                          <a:latin typeface="Calibri"/>
                          <a:ea typeface="Calibri"/>
                          <a:cs typeface="Times New Roman"/>
                        </a:rPr>
                        <a:t>                 </a:t>
                      </a:r>
                    </a:p>
                    <a:p>
                      <a:pPr>
                        <a:lnSpc>
                          <a:spcPct val="115000"/>
                        </a:lnSpc>
                        <a:spcAft>
                          <a:spcPts val="0"/>
                        </a:spcAft>
                      </a:pPr>
                      <a:r>
                        <a:rPr lang="ru-RU" sz="1200" dirty="0">
                          <a:latin typeface="Calibri"/>
                          <a:ea typeface="Calibri"/>
                          <a:cs typeface="Times New Roman"/>
                        </a:rPr>
                        <a:t>                     ---------      </a:t>
                      </a:r>
                    </a:p>
                  </a:txBody>
                  <a:tcPr marL="42850" marR="428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ru-RU" sz="1200" dirty="0">
                        <a:latin typeface="Calibri"/>
                        <a:ea typeface="Calibri"/>
                        <a:cs typeface="Times New Roman"/>
                      </a:endParaRPr>
                    </a:p>
                    <a:p>
                      <a:pPr>
                        <a:lnSpc>
                          <a:spcPct val="115000"/>
                        </a:lnSpc>
                        <a:spcAft>
                          <a:spcPts val="0"/>
                        </a:spcAft>
                      </a:pPr>
                      <a:r>
                        <a:rPr lang="ru-RU" sz="1200" dirty="0">
                          <a:latin typeface="Calibri"/>
                          <a:ea typeface="Calibri"/>
                          <a:cs typeface="Times New Roman"/>
                        </a:rPr>
                        <a:t>                  </a:t>
                      </a:r>
                    </a:p>
                    <a:p>
                      <a:pPr>
                        <a:lnSpc>
                          <a:spcPct val="115000"/>
                        </a:lnSpc>
                        <a:spcAft>
                          <a:spcPts val="0"/>
                        </a:spcAft>
                      </a:pPr>
                      <a:r>
                        <a:rPr lang="ru-RU" sz="1200" dirty="0">
                          <a:latin typeface="Calibri"/>
                          <a:ea typeface="Calibri"/>
                          <a:cs typeface="Times New Roman"/>
                        </a:rPr>
                        <a:t>               </a:t>
                      </a:r>
                      <a:r>
                        <a:rPr lang="ru-RU" sz="1200" dirty="0" smtClean="0">
                          <a:latin typeface="Calibri"/>
                          <a:ea typeface="Calibri"/>
                          <a:cs typeface="Times New Roman"/>
                        </a:rPr>
                        <a:t>       </a:t>
                      </a:r>
                      <a:r>
                        <a:rPr lang="ru-RU" sz="1200" dirty="0">
                          <a:latin typeface="Calibri"/>
                          <a:ea typeface="Calibri"/>
                          <a:cs typeface="Times New Roman"/>
                        </a:rPr>
                        <a:t>----------</a:t>
                      </a:r>
                    </a:p>
                  </a:txBody>
                  <a:tcPr marL="42850" marR="428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11812">
                <a:tc>
                  <a:txBody>
                    <a:bodyPr/>
                    <a:lstStyle/>
                    <a:p>
                      <a:pPr>
                        <a:lnSpc>
                          <a:spcPct val="115000"/>
                        </a:lnSpc>
                        <a:spcAft>
                          <a:spcPts val="0"/>
                        </a:spcAft>
                      </a:pPr>
                      <a:endParaRPr lang="ru-RU" sz="1200" dirty="0">
                        <a:latin typeface="Calibri"/>
                        <a:ea typeface="Calibri"/>
                        <a:cs typeface="Times New Roman"/>
                      </a:endParaRPr>
                    </a:p>
                    <a:p>
                      <a:pPr>
                        <a:lnSpc>
                          <a:spcPct val="115000"/>
                        </a:lnSpc>
                        <a:spcAft>
                          <a:spcPts val="0"/>
                        </a:spcAft>
                      </a:pPr>
                      <a:r>
                        <a:rPr lang="ru-RU" sz="1200" dirty="0">
                          <a:latin typeface="Calibri"/>
                          <a:ea typeface="Calibri"/>
                          <a:cs typeface="Times New Roman"/>
                        </a:rPr>
                        <a:t>             Зимний лес</a:t>
                      </a:r>
                    </a:p>
                  </a:txBody>
                  <a:tcPr marL="42850" marR="428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200" dirty="0" smtClean="0">
                          <a:latin typeface="Calibri"/>
                          <a:ea typeface="Calibri"/>
                          <a:cs typeface="Times New Roman"/>
                        </a:rPr>
                        <a:t>Аппликация </a:t>
                      </a:r>
                      <a:r>
                        <a:rPr lang="ru-RU" sz="1200" dirty="0">
                          <a:latin typeface="Calibri"/>
                          <a:ea typeface="Calibri"/>
                          <a:cs typeface="Times New Roman"/>
                        </a:rPr>
                        <a:t>(силуэтное вырезывание, вырезывание из бумаги, сложенной пополам и гармошкой)</a:t>
                      </a:r>
                    </a:p>
                  </a:txBody>
                  <a:tcPr marL="42850" marR="428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ru-RU" sz="1200" dirty="0">
                        <a:latin typeface="Calibri"/>
                        <a:ea typeface="Calibri"/>
                        <a:cs typeface="Times New Roman"/>
                      </a:endParaRPr>
                    </a:p>
                    <a:p>
                      <a:pPr>
                        <a:lnSpc>
                          <a:spcPct val="115000"/>
                        </a:lnSpc>
                        <a:spcAft>
                          <a:spcPts val="0"/>
                        </a:spcAft>
                      </a:pPr>
                      <a:r>
                        <a:rPr lang="ru-RU" sz="1200" dirty="0">
                          <a:latin typeface="Calibri"/>
                          <a:ea typeface="Calibri"/>
                          <a:cs typeface="Times New Roman"/>
                        </a:rPr>
                        <a:t>Белая, цветная бумага, салфетки</a:t>
                      </a:r>
                    </a:p>
                  </a:txBody>
                  <a:tcPr marL="42850" marR="428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02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sp>
        <p:nvSpPr>
          <p:cNvPr id="2" name="Прямоугольник 1"/>
          <p:cNvSpPr/>
          <p:nvPr/>
        </p:nvSpPr>
        <p:spPr>
          <a:xfrm>
            <a:off x="755576" y="332656"/>
            <a:ext cx="7344816" cy="1569660"/>
          </a:xfrm>
          <a:prstGeom prst="rect">
            <a:avLst/>
          </a:prstGeom>
        </p:spPr>
        <p:txBody>
          <a:bodyPr wrap="square">
            <a:spAutoFit/>
          </a:bodyPr>
          <a:lstStyle/>
          <a:p>
            <a:pPr algn="just"/>
            <a:r>
              <a:rPr lang="ru-RU" sz="2400" b="1" dirty="0" smtClean="0">
                <a:solidFill>
                  <a:schemeClr val="accent4">
                    <a:lumMod val="50000"/>
                  </a:schemeClr>
                </a:solidFill>
              </a:rPr>
              <a:t>С нашими маленькими выдумщиками всегда хочется что-нибудь творить и создавать. Любой вид прикладного искусства развивает способности ребенка, улучшает моторику и координацию. </a:t>
            </a:r>
            <a:endParaRPr lang="ru-RU" sz="2400" b="1" dirty="0">
              <a:solidFill>
                <a:schemeClr val="accent4">
                  <a:lumMod val="50000"/>
                </a:schemeClr>
              </a:solidFill>
            </a:endParaRPr>
          </a:p>
        </p:txBody>
      </p:sp>
      <p:pic>
        <p:nvPicPr>
          <p:cNvPr id="2050" name="Picture 2" descr="C:\Users\User\Desktop\Новая папка\IMAG1652.jpg"/>
          <p:cNvPicPr>
            <a:picLocks noChangeAspect="1" noChangeArrowheads="1"/>
          </p:cNvPicPr>
          <p:nvPr/>
        </p:nvPicPr>
        <p:blipFill>
          <a:blip r:embed="rId2" cstate="email"/>
          <a:srcRect/>
          <a:stretch>
            <a:fillRect/>
          </a:stretch>
        </p:blipFill>
        <p:spPr bwMode="auto">
          <a:xfrm>
            <a:off x="2987824" y="1844824"/>
            <a:ext cx="3168352" cy="4824536"/>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8229600" cy="836712"/>
          </a:xfrm>
        </p:spPr>
        <p:txBody>
          <a:bodyPr>
            <a:normAutofit/>
          </a:bodyPr>
          <a:lstStyle/>
          <a:p>
            <a:r>
              <a:rPr lang="ru-RU" sz="2000" b="1" dirty="0" smtClean="0">
                <a:solidFill>
                  <a:schemeClr val="tx2">
                    <a:lumMod val="75000"/>
                  </a:schemeClr>
                </a:solidFill>
              </a:rPr>
              <a:t>ПОДЕЛКИ ИЗ САЛФЕТОК</a:t>
            </a:r>
            <a:endParaRPr lang="ru-RU" sz="2000" b="1" dirty="0">
              <a:solidFill>
                <a:schemeClr val="tx2">
                  <a:lumMod val="75000"/>
                </a:schemeClr>
              </a:solidFill>
            </a:endParaRPr>
          </a:p>
        </p:txBody>
      </p:sp>
      <p:pic>
        <p:nvPicPr>
          <p:cNvPr id="25602" name="Picture 2" descr="C:\Users\User\Desktop\IMAG1623.jpg"/>
          <p:cNvPicPr>
            <a:picLocks noChangeAspect="1" noChangeArrowheads="1"/>
          </p:cNvPicPr>
          <p:nvPr/>
        </p:nvPicPr>
        <p:blipFill>
          <a:blip r:embed="rId2" cstate="email"/>
          <a:srcRect/>
          <a:stretch>
            <a:fillRect/>
          </a:stretch>
        </p:blipFill>
        <p:spPr bwMode="auto">
          <a:xfrm>
            <a:off x="285720" y="1071546"/>
            <a:ext cx="8424936" cy="5616624"/>
          </a:xfrm>
          <a:prstGeom prst="rect">
            <a:avLst/>
          </a:prstGeom>
          <a:noFill/>
        </p:spPr>
      </p:pic>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231</TotalTime>
  <Words>474</Words>
  <Application>Microsoft Office PowerPoint</Application>
  <PresentationFormat>Экран (4:3)</PresentationFormat>
  <Paragraphs>77</Paragraphs>
  <Slides>28</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28</vt:i4>
      </vt:variant>
    </vt:vector>
  </HeadingPairs>
  <TitlesOfParts>
    <vt:vector size="29" baseType="lpstr">
      <vt:lpstr>Тема Office</vt:lpstr>
      <vt:lpstr>Практико-ориентированный  проект</vt:lpstr>
      <vt:lpstr> Участники проекта:    дети подготовительной         группы   Срок выполнения:  две недели</vt:lpstr>
      <vt:lpstr> </vt:lpstr>
      <vt:lpstr>Задачи:</vt:lpstr>
      <vt:lpstr>Аннотация:</vt:lpstr>
      <vt:lpstr>Ход проекта:</vt:lpstr>
      <vt:lpstr>Слайд 7</vt:lpstr>
      <vt:lpstr>Слайд 8</vt:lpstr>
      <vt:lpstr>ПОДЕЛКИ ИЗ САЛФЕТОК</vt:lpstr>
      <vt:lpstr>Поделки из салфеток – очень увлекательное и интересное занятие, в результате которого получаются красивые поделки</vt:lpstr>
      <vt:lpstr>АППЛИКАЦИЯ Создание аппликации из бумаги - очень интересное занятие, которое обожают все дети. Средств для их изготовления требуется немного, а результат обычно превосходит ожидания.  </vt:lpstr>
      <vt:lpstr>Слайд 12</vt:lpstr>
      <vt:lpstr>Слайд 13</vt:lpstr>
      <vt:lpstr>Слайд 14</vt:lpstr>
      <vt:lpstr>Оригами для детей - отличный способ развить логическое и пространственное мышление, стимулировать творческую активность путем активации мыслительных процессов, способствует  развитию мелкой моторики.</vt:lpstr>
      <vt:lpstr>Слайд 16</vt:lpstr>
      <vt:lpstr>  Не перечислить всех достоинств оригами в развитии ребенка. Доступность бумаги как материала, простота ее обработки привлекают детей. Они овладевают различными приемами и способами действий с бумагой, такими, как сгибание, многократное складывание, надрезание, склеивание.</vt:lpstr>
      <vt:lpstr>Слайд 18</vt:lpstr>
      <vt:lpstr>Квиллинг – это техника скручивания длинных и узких полосок бумаги в спирали с последующим видоизменением их формы и составлением плоских или объемных композиций.</vt:lpstr>
      <vt:lpstr>Слайд 20</vt:lpstr>
      <vt:lpstr>Слайд 21</vt:lpstr>
      <vt:lpstr>Слайд 22</vt:lpstr>
      <vt:lpstr>Слайд 23</vt:lpstr>
      <vt:lpstr>Слайд 24</vt:lpstr>
      <vt:lpstr>Слайд 25</vt:lpstr>
      <vt:lpstr>Слайд 26</vt:lpstr>
      <vt:lpstr>Уважаемые родители!  Систематические занятия с ребенком — гарантия его всестороннего развития и успешной подготовки к школьному обучению. </vt:lpstr>
      <vt:lpstr>Подготовила: воспитатель высшей квалификационной категории Афиногентова Светлана Анатольевна</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Практико-ориентированный  проект</dc:title>
  <dc:creator>01</dc:creator>
  <cp:lastModifiedBy>01</cp:lastModifiedBy>
  <cp:revision>30</cp:revision>
  <dcterms:created xsi:type="dcterms:W3CDTF">2013-09-15T13:11:15Z</dcterms:created>
  <dcterms:modified xsi:type="dcterms:W3CDTF">2013-12-17T17:43:30Z</dcterms:modified>
</cp:coreProperties>
</file>