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65" r:id="rId5"/>
    <p:sldId id="263" r:id="rId6"/>
    <p:sldId id="266" r:id="rId7"/>
    <p:sldId id="267" r:id="rId8"/>
  </p:sldIdLst>
  <p:sldSz cx="6858000" cy="9144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0688" y="2339752"/>
            <a:ext cx="54726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SkazkaForSerge" pitchFamily="18" charset="0"/>
              </a:rPr>
              <a:t>Ребенка </a:t>
            </a:r>
            <a:r>
              <a:rPr lang="ru-RU" sz="2400" dirty="0" smtClean="0">
                <a:latin typeface="SkazkaForSerge" pitchFamily="18" charset="0"/>
              </a:rPr>
              <a:t>нужно не просто любить, этого мало. Его нужно уважать и видеть в нем личность. Не забывайте также о том, что воспитание — процесс «</a:t>
            </a:r>
            <a:r>
              <a:rPr lang="ru-RU" sz="2400" dirty="0" smtClean="0">
                <a:latin typeface="SkazkaForSerge" pitchFamily="18" charset="0"/>
              </a:rPr>
              <a:t>долгоиграющий, мгновенных </a:t>
            </a:r>
            <a:r>
              <a:rPr lang="ru-RU" sz="2400" dirty="0" smtClean="0">
                <a:latin typeface="SkazkaForSerge" pitchFamily="18" charset="0"/>
              </a:rPr>
              <a:t>результатов ждать не приходится. Если малыш по каким-то причинам не оправдывает ваших ожиданий, не кипятитесь. Спокойно подумайте, что вы можете сделать, чтобы ситуация со временем изменилась</a:t>
            </a:r>
            <a:r>
              <a:rPr lang="ru-RU" sz="2800" dirty="0" smtClean="0">
                <a:latin typeface="Beast vs SpreadTall" pitchFamily="34" charset="0"/>
              </a:rPr>
              <a:t>.</a:t>
            </a:r>
          </a:p>
          <a:p>
            <a:endParaRPr lang="ru-RU" dirty="0" smtClean="0"/>
          </a:p>
          <a:p>
            <a:endParaRPr lang="ru-RU" dirty="0">
              <a:latin typeface="Arthur Gothic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5111" y="899592"/>
            <a:ext cx="48125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Четыре заповеди 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kazkaForSerge" pitchFamily="18" charset="0"/>
            </a:endParaRP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мудрого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родителя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2696" y="899592"/>
            <a:ext cx="5472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SkazkaForSerge" pitchFamily="18" charset="0"/>
            </a:endParaRPr>
          </a:p>
          <a:p>
            <a:pPr algn="ctr"/>
            <a:endParaRPr lang="ru-RU" b="1" dirty="0" smtClean="0">
              <a:latin typeface="SkazkaForSerge" pitchFamily="18" charset="0"/>
            </a:endParaRPr>
          </a:p>
          <a:p>
            <a:pPr algn="ctr"/>
            <a:r>
              <a:rPr lang="ru-RU" b="1" dirty="0" smtClean="0">
                <a:latin typeface="SkazkaForSerge" pitchFamily="18" charset="0"/>
              </a:rPr>
              <a:t>1</a:t>
            </a:r>
            <a:r>
              <a:rPr lang="ru-RU" b="1" dirty="0" smtClean="0">
                <a:latin typeface="SkazkaForSerge" pitchFamily="18" charset="0"/>
              </a:rPr>
              <a:t>. Не пытайтесь сделать из ребенка самого-самого.</a:t>
            </a:r>
          </a:p>
          <a:p>
            <a:endParaRPr lang="ru-RU" dirty="0" smtClean="0">
              <a:latin typeface="SkazkaForSerge" pitchFamily="18" charset="0"/>
            </a:endParaRPr>
          </a:p>
          <a:p>
            <a:r>
              <a:rPr lang="ru-RU" dirty="0" smtClean="0">
                <a:latin typeface="SkazkaForSerge" pitchFamily="18" charset="0"/>
              </a:rPr>
              <a:t>Так </a:t>
            </a:r>
            <a:r>
              <a:rPr lang="ru-RU" dirty="0" smtClean="0">
                <a:latin typeface="SkazkaForSerge" pitchFamily="18" charset="0"/>
              </a:rPr>
              <a:t>не бывает, чтобы человек одинаково хорошо все знал и умел. Даже самые взрослые и мудрые на это неспособны. Никогда не говорите: </a:t>
            </a:r>
            <a:r>
              <a:rPr lang="ru-RU" dirty="0" smtClean="0">
                <a:latin typeface="SkazkaForSerge" pitchFamily="18" charset="0"/>
              </a:rPr>
              <a:t>- </a:t>
            </a:r>
          </a:p>
          <a:p>
            <a:pPr algn="ctr"/>
            <a:r>
              <a:rPr lang="ru-RU" dirty="0" smtClean="0">
                <a:latin typeface="SkazkaForSerge" pitchFamily="18" charset="0"/>
              </a:rPr>
              <a:t>«Вот </a:t>
            </a:r>
            <a:r>
              <a:rPr lang="ru-RU" dirty="0" smtClean="0">
                <a:latin typeface="SkazkaForSerge" pitchFamily="18" charset="0"/>
              </a:rPr>
              <a:t>Маша в 4 года уже читает, а ты?!» </a:t>
            </a:r>
            <a:endParaRPr lang="ru-RU" dirty="0" smtClean="0">
              <a:latin typeface="SkazkaForSerge" pitchFamily="18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или </a:t>
            </a:r>
            <a:r>
              <a:rPr lang="ru-RU" dirty="0" smtClean="0">
                <a:latin typeface="SkazkaForSerge" pitchFamily="18" charset="0"/>
              </a:rPr>
              <a:t>«Я в твои годы на турнике 20 раз отжимался, а ты — тюфяк тюфяком». </a:t>
            </a:r>
            <a:endParaRPr lang="ru-RU" dirty="0" smtClean="0">
              <a:latin typeface="SkazkaForSerge" pitchFamily="18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Зато </a:t>
            </a:r>
            <a:r>
              <a:rPr lang="ru-RU" dirty="0" smtClean="0">
                <a:latin typeface="SkazkaForSerge" pitchFamily="18" charset="0"/>
              </a:rPr>
              <a:t>ваш Вася клеит бумажные кораблики, «сечет» в компьютере. </a:t>
            </a:r>
            <a:endParaRPr lang="ru-RU" dirty="0" smtClean="0">
              <a:latin typeface="SkazkaForSerge" pitchFamily="18" charset="0"/>
            </a:endParaRPr>
          </a:p>
          <a:p>
            <a:r>
              <a:rPr lang="ru-RU" dirty="0" smtClean="0">
                <a:latin typeface="SkazkaForSerge" pitchFamily="18" charset="0"/>
              </a:rPr>
              <a:t>Наверняка </a:t>
            </a:r>
            <a:r>
              <a:rPr lang="ru-RU" dirty="0" smtClean="0">
                <a:latin typeface="SkazkaForSerge" pitchFamily="18" charset="0"/>
              </a:rPr>
              <a:t>найдется хоть одно дело, с которым он справляется лучше других. Так похвалите его за то, что он знает и умеет, и никогда не ругайте за то, что </a:t>
            </a:r>
            <a:r>
              <a:rPr lang="ru-RU" dirty="0" smtClean="0">
                <a:latin typeface="SkazkaForSerge" pitchFamily="18" charset="0"/>
              </a:rPr>
              <a:t>умеют </a:t>
            </a:r>
            <a:r>
              <a:rPr lang="ru-RU" dirty="0" smtClean="0">
                <a:latin typeface="SkazkaForSerge" pitchFamily="18" charset="0"/>
              </a:rPr>
              <a:t>другие!</a:t>
            </a:r>
            <a:endParaRPr lang="ru-RU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8720" y="1475656"/>
            <a:ext cx="53285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SkazkaForSerge" pitchFamily="18" charset="0"/>
              </a:rPr>
              <a:t>2.  Не сравнивайте вслух ребенка с другими детьми.</a:t>
            </a:r>
          </a:p>
          <a:p>
            <a:r>
              <a:rPr lang="ru-RU" sz="2000" dirty="0" smtClean="0">
                <a:latin typeface="SkazkaForSerge" pitchFamily="18" charset="0"/>
              </a:rPr>
              <a:t>Воспринимайте рассказ об успехах чужих детей просто как информацию. Ведь вас самих сообщение о том, что президент Уганды (ваш ровесник, между прочим) награжден очередным орденом, не переполняет стыдом и обидой? Если разговор о том, что </a:t>
            </a:r>
            <a:r>
              <a:rPr lang="ru-RU" sz="2000" dirty="0" err="1" smtClean="0">
                <a:latin typeface="SkazkaForSerge" pitchFamily="18" charset="0"/>
              </a:rPr>
              <a:t>Мишенька</a:t>
            </a:r>
            <a:r>
              <a:rPr lang="ru-RU" sz="2000" dirty="0" smtClean="0">
                <a:latin typeface="SkazkaForSerge" pitchFamily="18" charset="0"/>
              </a:rPr>
              <a:t> </a:t>
            </a:r>
            <a:r>
              <a:rPr lang="ru-RU" sz="2000" dirty="0" smtClean="0">
                <a:latin typeface="SkazkaForSerge" pitchFamily="18" charset="0"/>
              </a:rPr>
              <a:t>из второго подъезда непревзойденно играет на </a:t>
            </a:r>
            <a:r>
              <a:rPr lang="ru-RU" sz="2000" dirty="0" smtClean="0">
                <a:latin typeface="SkazkaForSerge" pitchFamily="18" charset="0"/>
              </a:rPr>
              <a:t>скрипочке, </a:t>
            </a:r>
            <a:r>
              <a:rPr lang="ru-RU" sz="2000" dirty="0" smtClean="0">
                <a:latin typeface="SkazkaForSerge" pitchFamily="18" charset="0"/>
              </a:rPr>
              <a:t>происходит в присутствии вашего ребенка, а вам в ответ похвалиться нечем — лучше все равно что-нибудь скажите. Например: «А мой Петька плеваться дальше всех </a:t>
            </a:r>
            <a:r>
              <a:rPr lang="ru-RU" sz="2000" dirty="0" smtClean="0">
                <a:latin typeface="SkazkaForSerge" pitchFamily="18" charset="0"/>
              </a:rPr>
              <a:t>умеет. </a:t>
            </a:r>
            <a:r>
              <a:rPr lang="ru-RU" sz="2000" dirty="0" smtClean="0">
                <a:latin typeface="SkazkaForSerge" pitchFamily="18" charset="0"/>
              </a:rPr>
              <a:t>И пусть все смотрят на вас круглыми глазами. Важно, чтобы Петька знал: вы любите его таким, какой он есть</a:t>
            </a:r>
            <a:r>
              <a:rPr lang="ru-RU" sz="2000" dirty="0" smtClean="0">
                <a:latin typeface="Arthur Gothic" pitchFamily="2" charset="0"/>
              </a:rPr>
              <a:t>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2696" y="1115616"/>
            <a:ext cx="53285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>
                <a:latin typeface="SkazkaForSerge" pitchFamily="18" charset="0"/>
              </a:rPr>
              <a:t>3.  Перестаньте шантажировать.</a:t>
            </a:r>
          </a:p>
          <a:p>
            <a:r>
              <a:rPr lang="ru-RU" sz="2000" dirty="0" smtClean="0">
                <a:latin typeface="SkazkaForSerge" pitchFamily="18" charset="0"/>
              </a:rPr>
              <a:t>Навсегда исключите из своего словаря такие фразы: </a:t>
            </a:r>
            <a:endParaRPr lang="ru-RU" sz="2000" dirty="0" smtClean="0">
              <a:latin typeface="SkazkaForSerge" pitchFamily="18" charset="0"/>
            </a:endParaRPr>
          </a:p>
          <a:p>
            <a:pPr algn="ctr"/>
            <a:r>
              <a:rPr lang="ru-RU" sz="2000" dirty="0" smtClean="0">
                <a:latin typeface="SkazkaForSerge" pitchFamily="18" charset="0"/>
              </a:rPr>
              <a:t>«</a:t>
            </a:r>
            <a:r>
              <a:rPr lang="ru-RU" sz="2000" dirty="0" smtClean="0">
                <a:latin typeface="SkazkaForSerge" pitchFamily="18" charset="0"/>
              </a:rPr>
              <a:t>Вот, я старалась, а ты ...», </a:t>
            </a:r>
            <a:r>
              <a:rPr lang="ru-RU" sz="2000" dirty="0" smtClean="0">
                <a:latin typeface="SkazkaForSerge" pitchFamily="18" charset="0"/>
              </a:rPr>
              <a:t>«</a:t>
            </a:r>
          </a:p>
          <a:p>
            <a:pPr algn="ctr"/>
            <a:r>
              <a:rPr lang="ru-RU" sz="2000" dirty="0" smtClean="0">
                <a:latin typeface="SkazkaForSerge" pitchFamily="18" charset="0"/>
              </a:rPr>
              <a:t>Я </a:t>
            </a:r>
            <a:r>
              <a:rPr lang="ru-RU" sz="2000" dirty="0" smtClean="0">
                <a:latin typeface="SkazkaForSerge" pitchFamily="18" charset="0"/>
              </a:rPr>
              <a:t>вот лежу, болею, а ты ...», </a:t>
            </a:r>
            <a:endParaRPr lang="ru-RU" sz="2000" dirty="0" smtClean="0">
              <a:latin typeface="SkazkaForSerge" pitchFamily="18" charset="0"/>
            </a:endParaRPr>
          </a:p>
          <a:p>
            <a:pPr algn="ctr"/>
            <a:r>
              <a:rPr lang="ru-RU" sz="2000" dirty="0" smtClean="0">
                <a:latin typeface="SkazkaForSerge" pitchFamily="18" charset="0"/>
              </a:rPr>
              <a:t>«</a:t>
            </a:r>
            <a:r>
              <a:rPr lang="ru-RU" sz="2000" dirty="0" smtClean="0">
                <a:latin typeface="SkazkaForSerge" pitchFamily="18" charset="0"/>
              </a:rPr>
              <a:t>Я тебя растила, а ты </a:t>
            </a:r>
            <a:r>
              <a:rPr lang="ru-RU" sz="2000" dirty="0" smtClean="0">
                <a:latin typeface="SkazkaForSerge" pitchFamily="18" charset="0"/>
              </a:rPr>
              <a:t>...».</a:t>
            </a:r>
          </a:p>
          <a:p>
            <a:r>
              <a:rPr lang="ru-RU" sz="2000" dirty="0" smtClean="0">
                <a:latin typeface="SkazkaForSerge" pitchFamily="18" charset="0"/>
              </a:rPr>
              <a:t> </a:t>
            </a:r>
            <a:r>
              <a:rPr lang="ru-RU" sz="2000" dirty="0" smtClean="0">
                <a:latin typeface="SkazkaForSerge" pitchFamily="18" charset="0"/>
              </a:rPr>
              <a:t>Это, граждане родители, на языке Уголовного кодекса называется шантаж. Самая нечестная из всех попыток устыдить. И самая неэффективная. </a:t>
            </a:r>
            <a:endParaRPr lang="ru-RU" sz="2000" dirty="0" smtClean="0">
              <a:latin typeface="SkazkaForSerge" pitchFamily="18" charset="0"/>
            </a:endParaRPr>
          </a:p>
          <a:p>
            <a:r>
              <a:rPr lang="ru-RU" sz="2000" dirty="0" smtClean="0">
                <a:latin typeface="SkazkaForSerge" pitchFamily="18" charset="0"/>
              </a:rPr>
              <a:t>Знаете</a:t>
            </a:r>
            <a:r>
              <a:rPr lang="ru-RU" sz="2000" dirty="0" smtClean="0">
                <a:latin typeface="SkazkaForSerge" pitchFamily="18" charset="0"/>
              </a:rPr>
              <a:t>, что отвечают на подобные фразы </a:t>
            </a:r>
            <a:r>
              <a:rPr lang="ru-RU" sz="2000" dirty="0" smtClean="0">
                <a:latin typeface="SkazkaForSerge" pitchFamily="18" charset="0"/>
              </a:rPr>
              <a:t>большинство детей</a:t>
            </a:r>
            <a:r>
              <a:rPr lang="ru-RU" sz="2000" dirty="0" smtClean="0">
                <a:latin typeface="SkazkaForSerge" pitchFamily="18" charset="0"/>
              </a:rPr>
              <a:t>? </a:t>
            </a:r>
            <a:r>
              <a:rPr lang="ru-RU" sz="2000" dirty="0" smtClean="0">
                <a:latin typeface="SkazkaForSerge" pitchFamily="18" charset="0"/>
              </a:rPr>
              <a:t>А </a:t>
            </a:r>
            <a:r>
              <a:rPr lang="ru-RU" sz="2000" dirty="0" smtClean="0">
                <a:latin typeface="SkazkaForSerge" pitchFamily="18" charset="0"/>
              </a:rPr>
              <a:t>я тебя рожать меня не просил!»</a:t>
            </a:r>
            <a:endParaRPr lang="ru-RU" sz="2000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712" y="1835696"/>
            <a:ext cx="532859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SkazkaForSerge" pitchFamily="18" charset="0"/>
              </a:rPr>
              <a:t>4. Избегайте свидетелей.</a:t>
            </a:r>
          </a:p>
          <a:p>
            <a:r>
              <a:rPr lang="ru-RU" sz="2000" dirty="0" smtClean="0">
                <a:latin typeface="SkazkaForSerge" pitchFamily="18" charset="0"/>
              </a:rPr>
              <a:t>Если действительно возникает ситуация, ввергающая вас в краску (ребенок нахамил старику, устроил истерику в магазине), нужно твердо и решительно увести его с места происшествия. Чувство собственного достоинства присуще не только взрослым, поэтому очень важно, чтобы разговор состоялся без свидетелей. После этого спокойно объясните почему так делать нельзя. Вот тут призвать малыша к стыду вполне уместно. Ведь на определенном этапе жизни эта эмоция играет важную и полезную роль тормоза, не позволяющего совершать неблаговидные поступки.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720" y="1619672"/>
            <a:ext cx="532859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Arthur Gothic" pitchFamily="2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Главное — не забывать, что у всего должна быть </a:t>
            </a:r>
            <a:r>
              <a:rPr lang="ru-RU" dirty="0" smtClean="0">
                <a:latin typeface="SkazkaForSerge" pitchFamily="18" charset="0"/>
              </a:rPr>
              <a:t>мера. Ребенок </a:t>
            </a:r>
            <a:r>
              <a:rPr lang="ru-RU" dirty="0" smtClean="0">
                <a:latin typeface="SkazkaForSerge" pitchFamily="18" charset="0"/>
              </a:rPr>
              <a:t>учится тому, чему его учит жизнь (Барбара Л. Вулф)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живет в атмосфере любви и признания, он учится находить любовь.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враждебно, он учится драться.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высмеивают, он учится быть застенчивым.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стыдят, он учится чувствовать себя виноватым.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вынужден проявлять терпимость, он учится терпению.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поощряют, он учится уверенности в себе</a:t>
            </a:r>
            <a:r>
              <a:rPr lang="ru-RU" dirty="0" smtClean="0">
                <a:latin typeface="SkazkaForSerge" pitchFamily="18" charset="0"/>
              </a:rPr>
              <a:t>.</a:t>
            </a:r>
            <a:endParaRPr lang="ru-RU" dirty="0" smtClean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4704" y="2339752"/>
            <a:ext cx="53285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Arthur Gothi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</a:t>
            </a:r>
            <a:r>
              <a:rPr lang="ru-RU" dirty="0" smtClean="0">
                <a:latin typeface="SkazkaForSerge" pitchFamily="18" charset="0"/>
              </a:rPr>
              <a:t>ребенка хвалят, он учится благодарности.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честно, он учится справедливости.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растет в безопасности, он учится доверять.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с одобрением, он учится любить себя.</a:t>
            </a:r>
            <a:endParaRPr lang="ru-RU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600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13</cp:revision>
  <dcterms:created xsi:type="dcterms:W3CDTF">2010-08-02T13:04:57Z</dcterms:created>
  <dcterms:modified xsi:type="dcterms:W3CDTF">2010-08-09T10:03:44Z</dcterms:modified>
</cp:coreProperties>
</file>