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FEC026-3F33-4B07-8320-2D6B1621DFB6}" type="datetimeFigureOut">
              <a:rPr lang="ru-RU" smtClean="0">
                <a:solidFill>
                  <a:srgbClr val="CBD8DD"/>
                </a:solidFill>
              </a:rPr>
              <a:pPr/>
              <a:t>17.12.2013</a:t>
            </a:fld>
            <a:endParaRPr lang="ru-RU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8BADE6E-301F-4B7F-BF62-86ABBD7F35EA}" type="slidenum">
              <a:rPr lang="ru-RU" smtClean="0">
                <a:solidFill>
                  <a:srgbClr val="48231E"/>
                </a:solidFill>
              </a:rPr>
              <a:pPr/>
              <a:t>‹#›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4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C026-3F33-4B07-8320-2D6B1621DFB6}" type="datetimeFigureOut">
              <a:rPr lang="ru-RU" smtClean="0">
                <a:solidFill>
                  <a:srgbClr val="48231E"/>
                </a:solidFill>
              </a:rPr>
              <a:pPr/>
              <a:t>17.12.2013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>
                <a:solidFill>
                  <a:srgbClr val="48231E"/>
                </a:solidFill>
              </a:rPr>
              <a:pPr/>
              <a:t>‹#›</a:t>
            </a:fld>
            <a:endParaRPr lang="ru-RU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9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C026-3F33-4B07-8320-2D6B1621DFB6}" type="datetimeFigureOut">
              <a:rPr lang="ru-RU" smtClean="0">
                <a:solidFill>
                  <a:srgbClr val="48231E"/>
                </a:solidFill>
              </a:rPr>
              <a:pPr/>
              <a:t>17.12.2013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>
                <a:solidFill>
                  <a:srgbClr val="48231E"/>
                </a:solidFill>
              </a:rPr>
              <a:pPr/>
              <a:t>‹#›</a:t>
            </a:fld>
            <a:endParaRPr lang="ru-RU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6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2E222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C026-3F33-4B07-8320-2D6B1621DFB6}" type="datetimeFigureOut">
              <a:rPr lang="ru-RU" smtClean="0">
                <a:solidFill>
                  <a:srgbClr val="48231E"/>
                </a:solidFill>
              </a:rPr>
              <a:pPr/>
              <a:t>17.12.2013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>
                <a:solidFill>
                  <a:srgbClr val="48231E"/>
                </a:solidFill>
              </a:rPr>
              <a:pPr/>
              <a:t>‹#›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5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FEC026-3F33-4B07-8320-2D6B1621DFB6}" type="datetimeFigureOut">
              <a:rPr lang="ru-RU" smtClean="0">
                <a:solidFill>
                  <a:srgbClr val="CBD8DD"/>
                </a:solidFill>
              </a:rPr>
              <a:pPr/>
              <a:t>17.12.2013</a:t>
            </a:fld>
            <a:endParaRPr lang="ru-RU">
              <a:solidFill>
                <a:srgbClr val="CBD8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>
                <a:solidFill>
                  <a:srgbClr val="48231E"/>
                </a:solidFill>
              </a:rPr>
              <a:pPr/>
              <a:t>‹#›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2E2224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3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C026-3F33-4B07-8320-2D6B1621DFB6}" type="datetimeFigureOut">
              <a:rPr lang="ru-RU" smtClean="0">
                <a:solidFill>
                  <a:srgbClr val="48231E"/>
                </a:solidFill>
              </a:rPr>
              <a:pPr/>
              <a:t>17.12.2013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>
                <a:solidFill>
                  <a:srgbClr val="48231E"/>
                </a:solidFill>
              </a:rPr>
              <a:pPr/>
              <a:t>‹#›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3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C026-3F33-4B07-8320-2D6B1621DFB6}" type="datetimeFigureOut">
              <a:rPr lang="ru-RU" smtClean="0">
                <a:solidFill>
                  <a:srgbClr val="48231E"/>
                </a:solidFill>
              </a:rPr>
              <a:pPr/>
              <a:t>17.12.2013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8231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>
                <a:solidFill>
                  <a:srgbClr val="48231E"/>
                </a:solidFill>
              </a:rPr>
              <a:pPr/>
              <a:t>‹#›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337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FEC026-3F33-4B07-8320-2D6B1621DFB6}" type="datetimeFigureOut">
              <a:rPr lang="ru-RU" smtClean="0">
                <a:solidFill>
                  <a:srgbClr val="48231E"/>
                </a:solidFill>
              </a:rPr>
              <a:pPr/>
              <a:t>17.12.2013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823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>
                <a:solidFill>
                  <a:srgbClr val="48231E"/>
                </a:solidFill>
              </a:rPr>
              <a:pPr/>
              <a:t>‹#›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1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C026-3F33-4B07-8320-2D6B1621DFB6}" type="datetimeFigureOut">
              <a:rPr lang="ru-RU" smtClean="0">
                <a:solidFill>
                  <a:srgbClr val="48231E"/>
                </a:solidFill>
              </a:rPr>
              <a:pPr/>
              <a:t>17.12.2013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823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>
                <a:solidFill>
                  <a:srgbClr val="48231E"/>
                </a:solidFill>
              </a:rPr>
              <a:pPr/>
              <a:t>‹#›</a:t>
            </a:fld>
            <a:endParaRPr lang="ru-RU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6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FEC026-3F33-4B07-8320-2D6B1621DFB6}" type="datetimeFigureOut">
              <a:rPr lang="ru-RU" smtClean="0">
                <a:solidFill>
                  <a:srgbClr val="CBD8DD"/>
                </a:solidFill>
              </a:rPr>
              <a:pPr/>
              <a:t>17.12.2013</a:t>
            </a:fld>
            <a:endParaRPr lang="ru-RU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>
                <a:solidFill>
                  <a:srgbClr val="48231E"/>
                </a:solidFill>
              </a:rPr>
              <a:pPr/>
              <a:t>‹#›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1129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FEC026-3F33-4B07-8320-2D6B1621DFB6}" type="datetimeFigureOut">
              <a:rPr lang="ru-RU" smtClean="0">
                <a:solidFill>
                  <a:srgbClr val="CBD8DD"/>
                </a:solidFill>
              </a:rPr>
              <a:pPr/>
              <a:t>17.12.2013</a:t>
            </a:fld>
            <a:endParaRPr lang="ru-RU">
              <a:solidFill>
                <a:srgbClr val="CBD8D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8231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DE6E-301F-4B7F-BF62-86ABBD7F35EA}" type="slidenum">
              <a:rPr lang="ru-RU" smtClean="0">
                <a:solidFill>
                  <a:srgbClr val="48231E"/>
                </a:solidFill>
              </a:rPr>
              <a:pPr/>
              <a:t>‹#›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272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1FEC026-3F33-4B07-8320-2D6B1621DFB6}" type="datetimeFigureOut">
              <a:rPr lang="ru-RU" smtClean="0">
                <a:solidFill>
                  <a:srgbClr val="48231E"/>
                </a:solidFill>
              </a:rPr>
              <a:pPr/>
              <a:t>17.12.2013</a:t>
            </a:fld>
            <a:endParaRPr lang="ru-RU">
              <a:solidFill>
                <a:srgbClr val="48231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8231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8BADE6E-301F-4B7F-BF62-86ABBD7F35EA}" type="slidenum">
              <a:rPr lang="ru-RU" smtClean="0">
                <a:solidFill>
                  <a:srgbClr val="48231E"/>
                </a:solidFill>
              </a:rPr>
              <a:pPr/>
              <a:t>‹#›</a:t>
            </a:fld>
            <a:endParaRPr lang="ru-RU">
              <a:solidFill>
                <a:srgbClr val="4823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6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096344" cy="64807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Строптивость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Внешне выглядит как негативизм, но безадресный. Это протест против всего привычного образа жизни. Ребенку перестают вдруг нравиться любимые игрушки и занятия. Какие-либо традиционные в семье совместные игры и пр. Ребенок негодует по поводу всего.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будьте консервативными, проявите максимум фантазии, поменяйте привычный уклад, естественно не в ущерб себе и ребенку.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90742"/>
            <a:ext cx="2917749" cy="45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9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1"/>
            <a:ext cx="2787336" cy="752127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Деспотизм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173038" lvl="1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Поведение ребенка в этот период весьма противоречиво: с 	одной стороны. Он старается быть автономным и решать, как взрослые, все сам, а другой-хочет снова стать маленьким, чтобы безраздельно владеть пониманием взрослых. Эти противоречия находят выход во властном поведении, когда ребенок начинает манипулировать взрослыми: «Не говори по телефону, а играй со мной!»</a:t>
            </a:r>
          </a:p>
          <a:p>
            <a:pPr marL="173038" lvl="1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самое время объяснить ребенку. Что у каждого члена семьи есть свои дела, обязанности и желания, в которых ему, ребенку, тоже есть место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85692" cy="50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1919" y="620688"/>
            <a:ext cx="5012043" cy="46819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образом, не надо пугаться кризисных проявлений, опасны проблемы непонимания, возникающие в этот момент у родителей. Ребенок должен выйти из кризиса с набором положительных качеств. Главная задача родителей-не допустить закрепления их крайних проявлений.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Soho</vt:lpstr>
      <vt:lpstr>Строптивость</vt:lpstr>
      <vt:lpstr>Деспотизм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Деспотизм</dc:title>
  <dc:creator>user</dc:creator>
  <cp:lastModifiedBy>user</cp:lastModifiedBy>
  <cp:revision>2</cp:revision>
  <dcterms:created xsi:type="dcterms:W3CDTF">2013-12-17T18:37:37Z</dcterms:created>
  <dcterms:modified xsi:type="dcterms:W3CDTF">2013-12-17T18:43:19Z</dcterms:modified>
</cp:coreProperties>
</file>