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handoutMasterIdLst>
    <p:handoutMasterId r:id="rId35"/>
  </p:handoutMasterIdLst>
  <p:sldIdLst>
    <p:sldId id="260" r:id="rId2"/>
    <p:sldId id="261" r:id="rId3"/>
    <p:sldId id="263" r:id="rId4"/>
    <p:sldId id="264" r:id="rId5"/>
    <p:sldId id="265" r:id="rId6"/>
    <p:sldId id="289" r:id="rId7"/>
    <p:sldId id="292" r:id="rId8"/>
    <p:sldId id="294" r:id="rId9"/>
    <p:sldId id="296" r:id="rId10"/>
    <p:sldId id="300" r:id="rId11"/>
    <p:sldId id="302" r:id="rId12"/>
    <p:sldId id="350" r:id="rId13"/>
    <p:sldId id="279" r:id="rId14"/>
    <p:sldId id="280" r:id="rId15"/>
    <p:sldId id="283" r:id="rId16"/>
    <p:sldId id="285" r:id="rId17"/>
    <p:sldId id="351" r:id="rId18"/>
    <p:sldId id="306" r:id="rId19"/>
    <p:sldId id="316" r:id="rId20"/>
    <p:sldId id="307" r:id="rId21"/>
    <p:sldId id="308" r:id="rId22"/>
    <p:sldId id="309" r:id="rId23"/>
    <p:sldId id="341" r:id="rId24"/>
    <p:sldId id="340" r:id="rId25"/>
    <p:sldId id="339" r:id="rId26"/>
    <p:sldId id="313" r:id="rId27"/>
    <p:sldId id="337" r:id="rId28"/>
    <p:sldId id="325" r:id="rId29"/>
    <p:sldId id="328" r:id="rId30"/>
    <p:sldId id="329" r:id="rId31"/>
    <p:sldId id="330" r:id="rId32"/>
    <p:sldId id="331" r:id="rId3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EA6"/>
    <a:srgbClr val="AA0A25"/>
    <a:srgbClr val="F3375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84302" autoAdjust="0"/>
  </p:normalViewPr>
  <p:slideViewPr>
    <p:cSldViewPr>
      <p:cViewPr varScale="1">
        <p:scale>
          <a:sx n="45" d="100"/>
          <a:sy n="45" d="100"/>
        </p:scale>
        <p:origin x="-140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222211-9496-4109-ADEB-D9C1B4E62D7C}" type="datetimeFigureOut">
              <a:rPr lang="ru-RU" smtClean="0"/>
              <a:pPr/>
              <a:t>03.02.2012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DA0C5F-0BA7-4C52-8406-636EBEB6E00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194E9-4680-4804-889C-1EF8A3A45997}" type="datetimeFigureOut">
              <a:rPr lang="ru-RU" smtClean="0"/>
              <a:pPr/>
              <a:t>03.02.2012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63CA5-DD53-48CD-A012-1301A31D94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sz="1000" b="1" i="1" dirty="0" smtClean="0"/>
              <a:t>Цель</a:t>
            </a:r>
            <a:r>
              <a:rPr lang="ru-RU" sz="800" b="0" i="1" kern="1200" baseline="0" dirty="0" smtClean="0"/>
              <a:t>:   </a:t>
            </a:r>
            <a:r>
              <a:rPr lang="ru-RU" sz="800" b="0" kern="1200" baseline="0" dirty="0" smtClean="0"/>
              <a:t>Познакомить с историей народного праздника Масленица.</a:t>
            </a:r>
          </a:p>
          <a:p>
            <a:pPr algn="ctr"/>
            <a:r>
              <a:rPr lang="ru-RU" sz="800" b="0" kern="1200" baseline="0" dirty="0" smtClean="0"/>
              <a:t>                    Воспитывать любовь и уважение к традициям русского народа.</a:t>
            </a:r>
          </a:p>
        </p:txBody>
      </p:sp>
      <p:sp>
        <p:nvSpPr>
          <p:cNvPr id="4" name="Номер слайда 3"/>
          <p:cNvSpPr>
            <a:spLocks noGrp="1"/>
          </p:cNvSpPr>
          <p:nvPr>
            <p:ph type="sldNum" sz="quarter" idx="10"/>
          </p:nvPr>
        </p:nvSpPr>
        <p:spPr/>
        <p:txBody>
          <a:bodyPr/>
          <a:lstStyle/>
          <a:p>
            <a:fld id="{D3863CA5-DD53-48CD-A012-1301A31D9415}"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В катании с гор принимали участие все от мала до велика. Но дети катались все дни Масленицы, а взрослые лишь в период со среды и до конца масленицы. Все поженившиеся должны были скатиться с горы по одному разу. Катание с гор  сопровождалось песнями. Их пели девушки, которые ожидали своей очереди покататься. Верили, что чем дальше катятся салазки или сани, чем громче шум и смех над ледяной горкой, тем намного лучше будет урожай. </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Возле ледяных гор разворачивалась</a:t>
            </a:r>
            <a:r>
              <a:rPr lang="ru-RU" baseline="0" dirty="0" smtClean="0"/>
              <a:t> </a:t>
            </a:r>
            <a:r>
              <a:rPr lang="ru-RU" dirty="0" smtClean="0"/>
              <a:t>бойкая торговля – ярмарка. Здесь можно было</a:t>
            </a:r>
            <a:r>
              <a:rPr lang="ru-RU" baseline="0" dirty="0" smtClean="0"/>
              <a:t> купить</a:t>
            </a:r>
            <a:r>
              <a:rPr lang="ru-RU" dirty="0" smtClean="0"/>
              <a:t> сладости, орехи, пироги и,</a:t>
            </a:r>
            <a:r>
              <a:rPr lang="ru-RU" baseline="0" dirty="0" smtClean="0"/>
              <a:t> </a:t>
            </a:r>
            <a:r>
              <a:rPr lang="ru-RU" dirty="0" smtClean="0"/>
              <a:t>конечно же, блины.</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масленичной ярмарке обязательно нужно найти место для размещения самовара. Именно возле него приятно будет отведать блинов, одновременно запивая их чаем.</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Дети ладили утром соломенную куклу — Масленицу.</a:t>
            </a:r>
            <a:r>
              <a:rPr lang="ru-RU" sz="1200" kern="1200" baseline="0" dirty="0" smtClean="0">
                <a:solidFill>
                  <a:schemeClr val="tx1"/>
                </a:solidFill>
                <a:latin typeface="+mn-lt"/>
                <a:ea typeface="+mn-ea"/>
                <a:cs typeface="+mn-cs"/>
              </a:rPr>
              <a:t> Она г</a:t>
            </a:r>
            <a:r>
              <a:rPr lang="ru-RU" sz="1200" kern="1200" dirty="0" smtClean="0">
                <a:solidFill>
                  <a:schemeClr val="tx1"/>
                </a:solidFill>
                <a:latin typeface="+mn-lt"/>
                <a:ea typeface="+mn-ea"/>
                <a:cs typeface="+mn-cs"/>
              </a:rPr>
              <a:t>лавная участница Масленицы. Её наряжали в платье, на голову повязывали платок, а ноги обували в лапти. </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 этого её усаживали в сани, запряжённые конём и везли с</a:t>
            </a:r>
            <a:r>
              <a:rPr lang="ru-RU" baseline="0" dirty="0" smtClean="0"/>
              <a:t> песнями на гору. Рядом с санями скакали в припрыжку, бежали, дразнились, выкрикивали шутки ряженые. </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Вторник — это «</a:t>
            </a:r>
            <a:r>
              <a:rPr lang="ru-RU" sz="1200" kern="1200" dirty="0" err="1" smtClean="0">
                <a:solidFill>
                  <a:schemeClr val="tx1"/>
                </a:solidFill>
                <a:latin typeface="+mn-lt"/>
                <a:ea typeface="+mn-ea"/>
                <a:cs typeface="+mn-cs"/>
              </a:rPr>
              <a:t>заигрыш</a:t>
            </a:r>
            <a:r>
              <a:rPr lang="ru-RU" sz="1200" kern="1200" dirty="0" smtClean="0">
                <a:solidFill>
                  <a:schemeClr val="tx1"/>
                </a:solidFill>
                <a:latin typeface="+mn-lt"/>
                <a:ea typeface="+mn-ea"/>
                <a:cs typeface="+mn-cs"/>
              </a:rPr>
              <a:t>», в который начинаются веселые игры, а за потеху и веселье по традиции угощают блинами.</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t>В этот день начинались игрища и потехи,</a:t>
            </a:r>
            <a:r>
              <a:rPr lang="ru-RU" baseline="0" dirty="0" smtClean="0"/>
              <a:t> устраивались</a:t>
            </a:r>
            <a:r>
              <a:rPr lang="ru-RU" dirty="0" smtClean="0"/>
              <a:t> девичьи качели.</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Забава «Бой мешками»</a:t>
            </a:r>
            <a:endParaRPr lang="ru-RU" sz="1200" kern="1200" dirty="0" smtClean="0">
              <a:solidFill>
                <a:schemeClr val="tx1"/>
              </a:solidFill>
              <a:latin typeface="+mn-lt"/>
              <a:ea typeface="+mn-ea"/>
              <a:cs typeface="+mn-cs"/>
            </a:endParaRPr>
          </a:p>
          <a:p>
            <a:pPr algn="ct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Среда — это всем известная «лакомка». Название этого дня говорит само за себя. В среду хозяйки поступают прямо по поговорке: «Что есть в печи — все на стол мечи!" На первом месте , конечно же, блины. </a:t>
            </a:r>
            <a:r>
              <a:rPr lang="ru-RU" dirty="0" smtClean="0"/>
              <a:t>Родственники навещали друг друга семьями, ходили в гости с детьми, лакомились блинами и другими масленичными яствами.</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этот</a:t>
            </a:r>
            <a:r>
              <a:rPr lang="ru-RU" baseline="0" dirty="0" smtClean="0"/>
              <a:t> день начинали кататься с гор взрослые. </a:t>
            </a:r>
            <a:r>
              <a:rPr lang="ru-RU" sz="1200" kern="1200" dirty="0" smtClean="0">
                <a:solidFill>
                  <a:schemeClr val="tx1"/>
                </a:solidFill>
                <a:latin typeface="+mn-lt"/>
                <a:ea typeface="+mn-ea"/>
                <a:cs typeface="+mn-cs"/>
              </a:rPr>
              <a:t>Девицы и молодцы приглашались покататься на горах. Здесь молодцы высматривали невест, а девицы поглядывали украдкой на женихов.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Масленица – самый весёлый народный  праздник. Он отражает всеобщую радость в связи с приближением долгожданной весны, с расцветом природы и самого человека. Длился он неделю. Основа праздника - это борьба сил Зимы и Весны, завершающаяся сожжением Масленицы ( олицетворением холода и тьмы) и всеобщим праздничным весельем. Конечно, сегодня очень трудно соблюсти все обычаи и обряды праздника, ведь масленичная неделя у нас сегодня это не выходные, а обычная рабочая неделя. Но узнать о традициях и обрядах будет интересно.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3863CA5-DD53-48CD-A012-1301A31D9415}"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 этого дня</a:t>
            </a:r>
            <a:r>
              <a:rPr lang="ru-RU" baseline="0" dirty="0" smtClean="0"/>
              <a:t> катались на тройке с бубенцами.</a:t>
            </a:r>
            <a:r>
              <a:rPr lang="ru-RU" sz="1200" kern="1200" dirty="0" smtClean="0">
                <a:solidFill>
                  <a:schemeClr val="tx1"/>
                </a:solidFill>
                <a:latin typeface="+mn-lt"/>
                <a:ea typeface="+mn-ea"/>
                <a:cs typeface="+mn-cs"/>
              </a:rPr>
              <a:t> Это</a:t>
            </a:r>
            <a:r>
              <a:rPr lang="ru-RU" sz="1200" kern="1200" baseline="0" dirty="0" smtClean="0">
                <a:solidFill>
                  <a:schemeClr val="tx1"/>
                </a:solidFill>
                <a:latin typeface="+mn-lt"/>
                <a:ea typeface="+mn-ea"/>
                <a:cs typeface="+mn-cs"/>
              </a:rPr>
              <a:t> было с</a:t>
            </a:r>
            <a:r>
              <a:rPr lang="ru-RU" sz="1200" kern="1200" dirty="0" smtClean="0">
                <a:solidFill>
                  <a:schemeClr val="tx1"/>
                </a:solidFill>
                <a:latin typeface="+mn-lt"/>
                <a:ea typeface="+mn-ea"/>
                <a:cs typeface="+mn-cs"/>
              </a:rPr>
              <a:t>амым любимым обрядом на масленицу. Выезжал каждый, кто имел коней, и по улицам наперегонки неслись разномастные упряжки. </a:t>
            </a:r>
            <a:endParaRPr lang="ru-RU" dirty="0" smtClean="0"/>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Четверг — это день «разгуляй».  Вот когда начинается настоящее гулянье. </a:t>
            </a:r>
            <a:r>
              <a:rPr lang="ru-RU" dirty="0" smtClean="0"/>
              <a:t>В этот день было больше</a:t>
            </a:r>
            <a:r>
              <a:rPr lang="ru-RU" baseline="0" dirty="0" smtClean="0"/>
              <a:t> всего развлечений.</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Чтобы помочь солнцу прогнать зиму, люди устраивают по традиции катание на лошадях «по солнышку»  — т. е. по часовой стрелке вокруг деревни. </a:t>
            </a:r>
            <a:r>
              <a:rPr lang="ru-RU" dirty="0" smtClean="0"/>
              <a:t>Устраивались конские бега,</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t>Начинали колядовать.</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t>Ряженые веселили народ.</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Главное мужское дело в четверг — строительство, оборона или взятие снежного городка и кулачные бои.</a:t>
            </a:r>
          </a:p>
          <a:p>
            <a:pPr algn="ct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sz="1200" b="1" kern="1200" dirty="0" smtClean="0">
                <a:solidFill>
                  <a:schemeClr val="tx1"/>
                </a:solidFill>
                <a:latin typeface="+mn-lt"/>
                <a:ea typeface="+mn-ea"/>
                <a:cs typeface="+mn-cs"/>
              </a:rPr>
              <a:t>Забава «Ледяной столб»</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масленицу ставили высокий столб, который обливали холодной водой, и подвешивал на него подарки на разном расстоянии друг от друга. Игроки должны попытаться залезть на обледеневший и скользкий столб, и побеждает тот, кто сильнее и упорнее старается преодолеть препятствия и достать самый дорогой приз.</a:t>
            </a:r>
          </a:p>
          <a:p>
            <a:pPr algn="ctr"/>
            <a:endParaRPr lang="ru-RU" baseline="0" dirty="0" smtClean="0"/>
          </a:p>
        </p:txBody>
      </p:sp>
      <p:sp>
        <p:nvSpPr>
          <p:cNvPr id="4" name="Номер слайда 3"/>
          <p:cNvSpPr>
            <a:spLocks noGrp="1"/>
          </p:cNvSpPr>
          <p:nvPr>
            <p:ph type="sldNum" sz="quarter" idx="10"/>
          </p:nvPr>
        </p:nvSpPr>
        <p:spPr/>
        <p:txBody>
          <a:bodyPr/>
          <a:lstStyle/>
          <a:p>
            <a:fld id="{D3863CA5-DD53-48CD-A012-1301A31D9415}"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t>На тёщины вечерки зятья угощали своих тёщ блинами.</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ru-RU" dirty="0" smtClean="0"/>
              <a:t>В этот день молодожёны приглашали к себе в гости родных и потчевали их угощением.</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Воскресенье — это заключительный «прощеный день». В этот день принято просить прощения у окружающих за все обиды. Прощения проходит таким образом: сначала младшие просят прощения у старших, и наоборот.  В этот момент люди говорят друг другу следующие слова: «Прости меня, пожалуйста». « Бог простит»,- отвечали на это. Потом целовались.</a:t>
            </a:r>
            <a:r>
              <a:rPr lang="ru-RU" sz="1200" b="1"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u="sng" kern="1200" dirty="0" smtClean="0">
                <a:solidFill>
                  <a:schemeClr val="tx1"/>
                </a:solidFill>
                <a:latin typeface="+mn-lt"/>
                <a:ea typeface="+mn-ea"/>
                <a:cs typeface="+mn-cs"/>
              </a:rPr>
              <a:t>Есть несколько легенд о появлении названия праздника «Масленица»</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a:t>
            </a:r>
            <a:r>
              <a:rPr lang="ru-RU" sz="1200" kern="1200" dirty="0" smtClean="0">
                <a:solidFill>
                  <a:schemeClr val="tx1"/>
                </a:solidFill>
                <a:latin typeface="+mn-lt"/>
                <a:ea typeface="+mn-ea"/>
                <a:cs typeface="+mn-cs"/>
              </a:rPr>
              <a:t>По одной версии в основе появления самого слова «масленица» лежит традиция русских выпекания блинов. Данная традиция связана с тем, что люди пытались привлечь милость солнышка, а также при помощи блинов уговорить его побольше греть замерзшую русскую землю. Вот для этого и стряпали блины, которые были символом солнца.</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3</a:t>
            </a:fld>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none" kern="1200" dirty="0" smtClean="0">
                <a:solidFill>
                  <a:schemeClr val="tx1"/>
                </a:solidFill>
                <a:latin typeface="+mn-lt"/>
                <a:ea typeface="+mn-ea"/>
                <a:cs typeface="+mn-cs"/>
              </a:rPr>
              <a:t>В последний день сжигают</a:t>
            </a:r>
            <a:r>
              <a:rPr lang="ru-RU" sz="1200" u="none" kern="1200" baseline="0" dirty="0" smtClean="0">
                <a:solidFill>
                  <a:schemeClr val="tx1"/>
                </a:solidFill>
                <a:latin typeface="+mn-lt"/>
                <a:ea typeface="+mn-ea"/>
                <a:cs typeface="+mn-cs"/>
              </a:rPr>
              <a:t> </a:t>
            </a:r>
            <a:r>
              <a:rPr lang="ru-RU" sz="1200" u="none" kern="1200" dirty="0" smtClean="0">
                <a:solidFill>
                  <a:schemeClr val="tx1"/>
                </a:solidFill>
                <a:latin typeface="+mn-lt"/>
                <a:ea typeface="+mn-ea"/>
                <a:cs typeface="+mn-cs"/>
              </a:rPr>
              <a:t> масленицу, выглядит это так: на санках вывозят соломенную куклу. Это была Зима. Ее устанавливают в центре костровой площадки, и весь народ прощается с ней шутками, песнями, танцами, ругая ее за морозы и зимний голод и одновременно благодаря за веселые зимние забавы. После чего чучело сжигали. Когда кукла сгорит, завершает праздник забава, где молодежь прыгает через костер. </a:t>
            </a:r>
          </a:p>
          <a:p>
            <a:endParaRPr lang="ru-RU" u="none"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Ритуальное сжигание чучела Масленицы издревле тоже имело глубокий смысл: уничтожение символа зимы нужно для воскрешения его силы весной в злаках.</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Таким образом, и проходила масленая неделя.</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Существовало также и поверье, что не потешаться во время широкой Масленицы — значит «жить в горькой беде и жизнь худо кончить».</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Другая версия говорила о том, что название «Масленица» возникло еще и потому, что именно по православному обычаю на этой неделе мясо уже исключается из пищи, а молочные продукты можно употреблять — вот следуя данному обычаю и пекут блины масленые. По этой же причине называют также и Сырной неделей.</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если верить другим легендам то, Масленица родилась на далеком Севере, и по легенде отцом этого праздника был Мороз. Зимой человек заметил масленицу, которая пряталась за огромными сугробами, и позвал ее помочь людям своим теплом, согреть людей и развеселить их. И на зов человека Масленица пришла, но пришла она не хрупкой девочкой, которая пряталась от человека в лесу, а красивой Женщиной с жирными от масла и румяными щеками, хитрыми глазами и с хохотом. Она заставила людей на неделю забыть о зиме, своим теплом разогрела , схватила его за руки и пустилась в пляс. Вот по этой легенде в старину Масленица была самым веселым праздником.</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Хотя б</a:t>
            </a:r>
            <a:r>
              <a:rPr lang="ru-RU" sz="1200" kern="1200" dirty="0" smtClean="0">
                <a:solidFill>
                  <a:schemeClr val="tx1"/>
                </a:solidFill>
                <a:latin typeface="+mn-lt"/>
                <a:ea typeface="+mn-ea"/>
                <a:cs typeface="+mn-cs"/>
              </a:rPr>
              <a:t>лины</a:t>
            </a:r>
            <a:r>
              <a:rPr lang="ru-RU" sz="1200" kern="1200" baseline="0" dirty="0" smtClean="0">
                <a:solidFill>
                  <a:schemeClr val="tx1"/>
                </a:solidFill>
                <a:latin typeface="+mn-lt"/>
                <a:ea typeface="+mn-ea"/>
                <a:cs typeface="+mn-cs"/>
              </a:rPr>
              <a:t> и</a:t>
            </a:r>
            <a:r>
              <a:rPr lang="ru-RU" sz="1200" kern="1200" dirty="0" smtClean="0">
                <a:solidFill>
                  <a:schemeClr val="tx1"/>
                </a:solidFill>
                <a:latin typeface="+mn-lt"/>
                <a:ea typeface="+mn-ea"/>
                <a:cs typeface="+mn-cs"/>
              </a:rPr>
              <a:t> блинчики  на Руси пекли весь год, но все же именно они стали основным угощением и символом праздника Масленицы. Потому, что круглый румяный блин очень похож на жаркое летнее солнце, которого все люди ждали зимой.</a:t>
            </a:r>
            <a:r>
              <a:rPr lang="ru-RU" baseline="0" dirty="0" smtClean="0"/>
              <a:t> </a:t>
            </a:r>
            <a:r>
              <a:rPr lang="ru-RU" sz="1200" kern="1200" dirty="0" smtClean="0">
                <a:solidFill>
                  <a:schemeClr val="tx1"/>
                </a:solidFill>
                <a:latin typeface="+mn-lt"/>
                <a:ea typeface="+mn-ea"/>
                <a:cs typeface="+mn-cs"/>
              </a:rPr>
              <a:t>Каждая хозяйка по традиции имела свой особенный рецепт приготовления блинов, который передавался из поколения в поколение. </a:t>
            </a:r>
          </a:p>
          <a:p>
            <a:pPr algn="l"/>
            <a:r>
              <a:rPr lang="ru-RU" baseline="0" dirty="0" smtClean="0"/>
              <a:t> </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Помимо блинов, на Масленице использовались и другие символы солнца – горящие колёса, спускаемые с гор, по</a:t>
            </a:r>
            <a:r>
              <a:rPr lang="ru-RU" baseline="0" dirty="0" smtClean="0"/>
              <a:t>лыхающие костры.</a:t>
            </a:r>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Понедельник — это «встреча» праздника. К первому дню масленицы устраивали и раскатывали ледяные горы, качели, столы со сладкими яствами,</a:t>
            </a:r>
            <a:r>
              <a:rPr lang="ru-RU" sz="1200" kern="1200" baseline="0" dirty="0" smtClean="0">
                <a:solidFill>
                  <a:schemeClr val="tx1"/>
                </a:solidFill>
                <a:latin typeface="+mn-lt"/>
                <a:ea typeface="+mn-ea"/>
                <a:cs typeface="+mn-cs"/>
              </a:rPr>
              <a:t> изготовляли куклу Масленицу.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3863CA5-DD53-48CD-A012-1301A31D941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Ребятишки, приготавливая к Масленице ледяные горы, поливая их водой, приговаривали: « Душа ли ты, моя Масленица, перепелиные косточки, бумажное твоё тельце, сахарные твои уста, сладкая твоя речь! Приезжай ко мне в гости на широкий двор, на горах покататься, в блинах поваляться, сердцем потешиться. Уж ты, моя Масленица, красная краса, русая коса, тридцати братьев сестра, ты ж моя </a:t>
            </a:r>
            <a:r>
              <a:rPr lang="ru-RU" sz="1200" kern="1200" dirty="0" err="1" smtClean="0">
                <a:solidFill>
                  <a:schemeClr val="tx1"/>
                </a:solidFill>
                <a:latin typeface="+mn-lt"/>
                <a:ea typeface="+mn-ea"/>
                <a:cs typeface="+mn-cs"/>
              </a:rPr>
              <a:t>перепёлочка</a:t>
            </a:r>
            <a:r>
              <a:rPr lang="ru-RU" sz="1200" kern="1200" dirty="0" smtClean="0">
                <a:solidFill>
                  <a:schemeClr val="tx1"/>
                </a:solidFill>
                <a:latin typeface="+mn-lt"/>
                <a:ea typeface="+mn-ea"/>
                <a:cs typeface="+mn-cs"/>
              </a:rPr>
              <a:t>!  Приезжай ко мне в гости в тесовый дом, душою потешиться, умом повеселиться, речью насладиться!»</a:t>
            </a:r>
          </a:p>
          <a:p>
            <a:endParaRPr lang="ru-RU" dirty="0"/>
          </a:p>
        </p:txBody>
      </p:sp>
      <p:sp>
        <p:nvSpPr>
          <p:cNvPr id="4" name="Номер слайда 3"/>
          <p:cNvSpPr>
            <a:spLocks noGrp="1"/>
          </p:cNvSpPr>
          <p:nvPr>
            <p:ph type="sldNum" sz="quarter" idx="10"/>
          </p:nvPr>
        </p:nvSpPr>
        <p:spPr/>
        <p:txBody>
          <a:bodyPr/>
          <a:lstStyle/>
          <a:p>
            <a:fld id="{D3863CA5-DD53-48CD-A012-1301A31D941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2/3/2012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2/3/2012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2/3/2012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2/3/2012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картинки фон\4614343-graphic-yellow-spiral-on-a-shiny-background.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12" name="TextBox 11"/>
          <p:cNvSpPr txBox="1"/>
          <p:nvPr/>
        </p:nvSpPr>
        <p:spPr>
          <a:xfrm>
            <a:off x="2286000" y="1600200"/>
            <a:ext cx="4267200" cy="1107996"/>
          </a:xfrm>
          <a:prstGeom prst="rect">
            <a:avLst/>
          </a:prstGeom>
          <a:noFill/>
        </p:spPr>
        <p:txBody>
          <a:bodyPr wrap="square" rtlCol="0">
            <a:spAutoFit/>
          </a:bodyPr>
          <a:lstStyle/>
          <a:p>
            <a:pPr algn="ctr"/>
            <a:r>
              <a:rPr lang="ru-RU" sz="6600" b="1" i="1" dirty="0" smtClean="0">
                <a:solidFill>
                  <a:srgbClr val="002060"/>
                </a:solidFill>
              </a:rPr>
              <a:t> </a:t>
            </a:r>
            <a:endParaRPr lang="ru-RU" sz="6600" b="1" i="1" dirty="0">
              <a:solidFill>
                <a:srgbClr val="002060"/>
              </a:solidFill>
            </a:endParaRPr>
          </a:p>
        </p:txBody>
      </p:sp>
      <p:sp>
        <p:nvSpPr>
          <p:cNvPr id="5" name="TextBox 4"/>
          <p:cNvSpPr txBox="1"/>
          <p:nvPr/>
        </p:nvSpPr>
        <p:spPr>
          <a:xfrm>
            <a:off x="0" y="3276600"/>
            <a:ext cx="9144000" cy="892552"/>
          </a:xfrm>
          <a:prstGeom prst="rect">
            <a:avLst/>
          </a:prstGeom>
          <a:noFill/>
        </p:spPr>
        <p:txBody>
          <a:bodyPr wrap="square" rtlCol="0">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Презентация</a:t>
            </a:r>
          </a:p>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Для старшего возраста</a:t>
            </a:r>
          </a:p>
        </p:txBody>
      </p:sp>
      <p:sp>
        <p:nvSpPr>
          <p:cNvPr id="7" name="TextBox 6"/>
          <p:cNvSpPr txBox="1"/>
          <p:nvPr/>
        </p:nvSpPr>
        <p:spPr>
          <a:xfrm>
            <a:off x="4191000" y="5791200"/>
            <a:ext cx="1821589" cy="646331"/>
          </a:xfrm>
          <a:prstGeom prst="rect">
            <a:avLst/>
          </a:prstGeom>
          <a:noFill/>
        </p:spPr>
        <p:txBody>
          <a:bodyPr wrap="square" rtlCol="0">
            <a:spAutoFit/>
          </a:bodyPr>
          <a:lstStyle/>
          <a:p>
            <a:r>
              <a:rPr lang="ru-RU" dirty="0" smtClean="0"/>
              <a:t>Санкт-Петербург</a:t>
            </a:r>
          </a:p>
          <a:p>
            <a:r>
              <a:rPr lang="ru-RU" dirty="0" smtClean="0"/>
              <a:t>           2011</a:t>
            </a:r>
            <a:endParaRPr lang="ru-RU" dirty="0"/>
          </a:p>
        </p:txBody>
      </p:sp>
      <p:sp>
        <p:nvSpPr>
          <p:cNvPr id="8" name="Прямоугольник 7"/>
          <p:cNvSpPr/>
          <p:nvPr/>
        </p:nvSpPr>
        <p:spPr>
          <a:xfrm>
            <a:off x="838200" y="1524000"/>
            <a:ext cx="7485245"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Ай, да Масленица!</a:t>
            </a:r>
            <a:endPar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G-822b.jpg"/>
          <p:cNvPicPr>
            <a:picLocks noChangeAspect="1"/>
          </p:cNvPicPr>
          <p:nvPr/>
        </p:nvPicPr>
        <p:blipFill>
          <a:blip r:embed="rId4"/>
          <a:stretch>
            <a:fillRect/>
          </a:stretch>
        </p:blipFill>
        <p:spPr>
          <a:xfrm>
            <a:off x="1676400" y="304800"/>
            <a:ext cx="5715000" cy="4724400"/>
          </a:xfrm>
          <a:prstGeom prst="rect">
            <a:avLst/>
          </a:prstGeom>
        </p:spPr>
      </p:pic>
      <p:sp>
        <p:nvSpPr>
          <p:cNvPr id="4" name="Прямоугольник 3"/>
          <p:cNvSpPr/>
          <p:nvPr/>
        </p:nvSpPr>
        <p:spPr>
          <a:xfrm>
            <a:off x="0" y="5105400"/>
            <a:ext cx="9144000" cy="2031325"/>
          </a:xfrm>
          <a:prstGeom prst="rect">
            <a:avLst/>
          </a:prstGeom>
        </p:spPr>
        <p:txBody>
          <a:bodyPr wrap="square">
            <a:spAutoFit/>
          </a:bodyPr>
          <a:lstStyle/>
          <a:p>
            <a:pPr algn="just">
              <a:defRPr/>
            </a:pPr>
            <a:r>
              <a:rPr lang="ru-RU" dirty="0" smtClean="0"/>
              <a:t>В катании с гор принимали участие все от мала до велика. Но дети катались все дни Масленицы, а взрослые лишь в период со среды и до конца масленицы. Все поженившиеся должны были скатиться с горы по одному разу. Катание с гор  сопровождалось песнями. Их пели девушки, которые ожидали своей очереди покататься. Верили, что чем дальше катятся салазки или сани, чем громче шум и смех над ледяной горкой, тем намного лучше будет урожай.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kk3h7MwTwS.jpg"/>
          <p:cNvPicPr>
            <a:picLocks noChangeAspect="1"/>
          </p:cNvPicPr>
          <p:nvPr/>
        </p:nvPicPr>
        <p:blipFill>
          <a:blip r:embed="rId4"/>
          <a:stretch>
            <a:fillRect/>
          </a:stretch>
        </p:blipFill>
        <p:spPr>
          <a:xfrm>
            <a:off x="304800" y="304800"/>
            <a:ext cx="8458200" cy="5791200"/>
          </a:xfrm>
          <a:prstGeom prst="rect">
            <a:avLst/>
          </a:prstGeom>
        </p:spPr>
      </p:pic>
      <p:sp>
        <p:nvSpPr>
          <p:cNvPr id="4" name="Прямоугольник 3"/>
          <p:cNvSpPr/>
          <p:nvPr/>
        </p:nvSpPr>
        <p:spPr>
          <a:xfrm>
            <a:off x="0" y="6096000"/>
            <a:ext cx="9144000" cy="646331"/>
          </a:xfrm>
          <a:prstGeom prst="rect">
            <a:avLst/>
          </a:prstGeom>
        </p:spPr>
        <p:txBody>
          <a:bodyPr wrap="square">
            <a:spAutoFit/>
          </a:bodyPr>
          <a:lstStyle/>
          <a:p>
            <a:r>
              <a:rPr lang="ru-RU" dirty="0" smtClean="0"/>
              <a:t>Возле ледяных гор разворачивалась бойкая торговля – ярмарка. Здесь можно было купить сладости, орехи, пироги и, конечно же, блины.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cd1661930c8a5e5460baa073cbc6f8fa_ac5c10450846e8b10b33200cf95fef9a.jpeg"/>
          <p:cNvPicPr>
            <a:picLocks noChangeAspect="1"/>
          </p:cNvPicPr>
          <p:nvPr/>
        </p:nvPicPr>
        <p:blipFill>
          <a:blip r:embed="rId4" cstate="email"/>
          <a:stretch>
            <a:fillRect/>
          </a:stretch>
        </p:blipFill>
        <p:spPr>
          <a:xfrm>
            <a:off x="304800" y="228600"/>
            <a:ext cx="4876800" cy="6073140"/>
          </a:xfrm>
          <a:prstGeom prst="rect">
            <a:avLst/>
          </a:prstGeom>
        </p:spPr>
      </p:pic>
      <p:pic>
        <p:nvPicPr>
          <p:cNvPr id="5" name="Рисунок 4" descr="b1f4a7e46d6bd545eface5617c9c96ac.jpg"/>
          <p:cNvPicPr>
            <a:picLocks noChangeAspect="1"/>
          </p:cNvPicPr>
          <p:nvPr/>
        </p:nvPicPr>
        <p:blipFill>
          <a:blip r:embed="rId5" cstate="email"/>
          <a:stretch>
            <a:fillRect/>
          </a:stretch>
        </p:blipFill>
        <p:spPr>
          <a:xfrm>
            <a:off x="5410200" y="304800"/>
            <a:ext cx="3333750" cy="4181475"/>
          </a:xfrm>
          <a:prstGeom prst="rect">
            <a:avLst/>
          </a:prstGeom>
        </p:spPr>
      </p:pic>
      <p:sp>
        <p:nvSpPr>
          <p:cNvPr id="6" name="Прямоугольник 5"/>
          <p:cNvSpPr/>
          <p:nvPr/>
        </p:nvSpPr>
        <p:spPr>
          <a:xfrm>
            <a:off x="5181600" y="4724400"/>
            <a:ext cx="3962400" cy="1477328"/>
          </a:xfrm>
          <a:prstGeom prst="rect">
            <a:avLst/>
          </a:prstGeom>
        </p:spPr>
        <p:txBody>
          <a:bodyPr wrap="square">
            <a:spAutoFit/>
          </a:bodyPr>
          <a:lstStyle/>
          <a:p>
            <a:pPr>
              <a:defRPr/>
            </a:pPr>
            <a:r>
              <a:rPr lang="ru-RU" dirty="0" smtClean="0"/>
              <a:t>На масленичной ярмарке обязательно нужно найти место для размещения самовара. Именно возле него приятно будет отведать блинов, одновременно запивая их чаем.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1298895970_sdc13381.jpg"/>
          <p:cNvPicPr>
            <a:picLocks noChangeAspect="1"/>
          </p:cNvPicPr>
          <p:nvPr/>
        </p:nvPicPr>
        <p:blipFill>
          <a:blip r:embed="rId4" cstate="email"/>
          <a:stretch>
            <a:fillRect/>
          </a:stretch>
        </p:blipFill>
        <p:spPr>
          <a:xfrm>
            <a:off x="609600" y="228600"/>
            <a:ext cx="7848600" cy="5257800"/>
          </a:xfrm>
          <a:prstGeom prst="rect">
            <a:avLst/>
          </a:prstGeom>
        </p:spPr>
      </p:pic>
      <p:sp>
        <p:nvSpPr>
          <p:cNvPr id="5" name="Прямоугольник 4"/>
          <p:cNvSpPr/>
          <p:nvPr/>
        </p:nvSpPr>
        <p:spPr>
          <a:xfrm>
            <a:off x="457200" y="5638800"/>
            <a:ext cx="8686800" cy="923330"/>
          </a:xfrm>
          <a:prstGeom prst="rect">
            <a:avLst/>
          </a:prstGeom>
        </p:spPr>
        <p:txBody>
          <a:bodyPr wrap="square">
            <a:spAutoFit/>
          </a:bodyPr>
          <a:lstStyle/>
          <a:p>
            <a:pPr>
              <a:defRPr/>
            </a:pPr>
            <a:r>
              <a:rPr lang="ru-RU" dirty="0" smtClean="0"/>
              <a:t>Дети ладили утром соломенную куклу — Масленицу. Она главная участница Масленицы. Её наряжали в платье, на голову повязывали платок, а ноги обували в лапти.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Рисунок 4" descr="мас2.jpg"/>
          <p:cNvPicPr>
            <a:picLocks noChangeAspect="1"/>
          </p:cNvPicPr>
          <p:nvPr/>
        </p:nvPicPr>
        <p:blipFill>
          <a:blip r:embed="rId4"/>
          <a:stretch>
            <a:fillRect/>
          </a:stretch>
        </p:blipFill>
        <p:spPr>
          <a:xfrm>
            <a:off x="304800" y="304800"/>
            <a:ext cx="8510094" cy="5486400"/>
          </a:xfrm>
          <a:prstGeom prst="rect">
            <a:avLst/>
          </a:prstGeom>
        </p:spPr>
      </p:pic>
      <p:sp>
        <p:nvSpPr>
          <p:cNvPr id="4" name="Прямоугольник 3"/>
          <p:cNvSpPr/>
          <p:nvPr/>
        </p:nvSpPr>
        <p:spPr>
          <a:xfrm>
            <a:off x="533400" y="5791200"/>
            <a:ext cx="8610600" cy="923330"/>
          </a:xfrm>
          <a:prstGeom prst="rect">
            <a:avLst/>
          </a:prstGeom>
        </p:spPr>
        <p:txBody>
          <a:bodyPr wrap="square">
            <a:spAutoFit/>
          </a:bodyPr>
          <a:lstStyle/>
          <a:p>
            <a:r>
              <a:rPr lang="ru-RU" dirty="0" smtClean="0"/>
              <a:t>После этого её усаживали в сани, запряжённые конём и везли с песнями на гору. Рядом с санями скакали в припрыжку, бежали, дразнились, выкрикивали шутки ряженые.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картинки фон\8am_1.JPG"/>
          <p:cNvPicPr>
            <a:picLocks noChangeAspect="1" noChangeArrowheads="1"/>
          </p:cNvPicPr>
          <p:nvPr/>
        </p:nvPicPr>
        <p:blipFill>
          <a:blip r:embed="rId3"/>
          <a:srcRect/>
          <a:stretch>
            <a:fillRect/>
          </a:stretch>
        </p:blipFill>
        <p:spPr bwMode="auto">
          <a:xfrm>
            <a:off x="0" y="0"/>
            <a:ext cx="9144000" cy="6858000"/>
          </a:xfrm>
          <a:prstGeom prst="rect">
            <a:avLst/>
          </a:prstGeom>
          <a:noFill/>
          <a:effectLst/>
        </p:spPr>
      </p:pic>
      <p:sp>
        <p:nvSpPr>
          <p:cNvPr id="8" name="Прямоугольник 7"/>
          <p:cNvSpPr/>
          <p:nvPr/>
        </p:nvSpPr>
        <p:spPr>
          <a:xfrm>
            <a:off x="1066800" y="304800"/>
            <a:ext cx="7110001" cy="923330"/>
          </a:xfrm>
          <a:prstGeom prst="rect">
            <a:avLst/>
          </a:prstGeom>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Вторник- </a:t>
            </a: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заигрыш</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0_60298_7f908a34_XL.jpeg"/>
          <p:cNvPicPr>
            <a:picLocks noChangeAspect="1"/>
          </p:cNvPicPr>
          <p:nvPr/>
        </p:nvPicPr>
        <p:blipFill>
          <a:blip r:embed="rId4"/>
          <a:stretch>
            <a:fillRect/>
          </a:stretch>
        </p:blipFill>
        <p:spPr>
          <a:xfrm>
            <a:off x="304800" y="1524000"/>
            <a:ext cx="5889438" cy="5040000"/>
          </a:xfrm>
          <a:prstGeom prst="rect">
            <a:avLst/>
          </a:prstGeom>
        </p:spPr>
      </p:pic>
      <p:sp>
        <p:nvSpPr>
          <p:cNvPr id="5" name="Прямоугольник 4"/>
          <p:cNvSpPr/>
          <p:nvPr/>
        </p:nvSpPr>
        <p:spPr>
          <a:xfrm>
            <a:off x="6553200" y="1981200"/>
            <a:ext cx="1905000" cy="2862322"/>
          </a:xfrm>
          <a:prstGeom prst="rect">
            <a:avLst/>
          </a:prstGeom>
        </p:spPr>
        <p:txBody>
          <a:bodyPr wrap="square">
            <a:spAutoFit/>
          </a:bodyPr>
          <a:lstStyle/>
          <a:p>
            <a:r>
              <a:rPr lang="ru-RU" dirty="0" smtClean="0"/>
              <a:t>Вторник — это «</a:t>
            </a:r>
            <a:r>
              <a:rPr lang="ru-RU" dirty="0" err="1" smtClean="0"/>
              <a:t>заигрыш</a:t>
            </a:r>
            <a:r>
              <a:rPr lang="ru-RU" dirty="0" smtClean="0"/>
              <a:t>», в который начинаются веселые игры, а за потеху и веселье по традиции угощают блинами.</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_4e6e8_b60f6cbd_L.jpg"/>
          <p:cNvPicPr>
            <a:picLocks noChangeAspect="1"/>
          </p:cNvPicPr>
          <p:nvPr/>
        </p:nvPicPr>
        <p:blipFill>
          <a:blip r:embed="rId4"/>
          <a:stretch>
            <a:fillRect/>
          </a:stretch>
        </p:blipFill>
        <p:spPr>
          <a:xfrm>
            <a:off x="381000" y="304800"/>
            <a:ext cx="8382000" cy="5638800"/>
          </a:xfrm>
          <a:prstGeom prst="rect">
            <a:avLst/>
          </a:prstGeom>
        </p:spPr>
      </p:pic>
      <p:sp>
        <p:nvSpPr>
          <p:cNvPr id="4" name="Прямоугольник 3"/>
          <p:cNvSpPr/>
          <p:nvPr/>
        </p:nvSpPr>
        <p:spPr>
          <a:xfrm>
            <a:off x="2438400" y="5943600"/>
            <a:ext cx="4572000" cy="646331"/>
          </a:xfrm>
          <a:prstGeom prst="rect">
            <a:avLst/>
          </a:prstGeom>
        </p:spPr>
        <p:txBody>
          <a:bodyPr>
            <a:spAutoFit/>
          </a:bodyPr>
          <a:lstStyle/>
          <a:p>
            <a:pPr algn="ctr"/>
            <a:r>
              <a:rPr lang="ru-RU" dirty="0" smtClean="0"/>
              <a:t>В этот день начинались игрища и потехи, устраивались девичьи качели.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46.jpg"/>
          <p:cNvPicPr>
            <a:picLocks noChangeAspect="1"/>
          </p:cNvPicPr>
          <p:nvPr/>
        </p:nvPicPr>
        <p:blipFill>
          <a:blip r:embed="rId4"/>
          <a:stretch>
            <a:fillRect/>
          </a:stretch>
        </p:blipFill>
        <p:spPr>
          <a:xfrm>
            <a:off x="457200" y="228600"/>
            <a:ext cx="8305800" cy="5943600"/>
          </a:xfrm>
          <a:prstGeom prst="rect">
            <a:avLst/>
          </a:prstGeom>
        </p:spPr>
      </p:pic>
      <p:sp>
        <p:nvSpPr>
          <p:cNvPr id="4" name="Прямоугольник 3"/>
          <p:cNvSpPr/>
          <p:nvPr/>
        </p:nvSpPr>
        <p:spPr>
          <a:xfrm>
            <a:off x="3505200" y="6172200"/>
            <a:ext cx="2584617" cy="369332"/>
          </a:xfrm>
          <a:prstGeom prst="rect">
            <a:avLst/>
          </a:prstGeom>
        </p:spPr>
        <p:txBody>
          <a:bodyPr wrap="square">
            <a:spAutoFit/>
          </a:bodyPr>
          <a:lstStyle/>
          <a:p>
            <a:pPr algn="ctr">
              <a:defRPr/>
            </a:pPr>
            <a:r>
              <a:rPr lang="ru-RU" b="1" dirty="0" smtClean="0"/>
              <a:t>Забава «Бой мешками»</a:t>
            </a: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ина\Desktop\картинки фон\8am_1.JPG"/>
          <p:cNvPicPr>
            <a:picLocks noChangeAspect="1" noChangeArrowheads="1"/>
          </p:cNvPicPr>
          <p:nvPr/>
        </p:nvPicPr>
        <p:blipFill>
          <a:blip r:embed="rId3" cstate="email"/>
          <a:srcRect/>
          <a:stretch>
            <a:fillRect/>
          </a:stretch>
        </p:blipFill>
        <p:spPr bwMode="auto">
          <a:xfrm>
            <a:off x="3381375" y="2524125"/>
            <a:ext cx="2381250" cy="1809750"/>
          </a:xfrm>
          <a:prstGeom prst="rect">
            <a:avLst/>
          </a:prstGeom>
          <a:noFill/>
        </p:spPr>
      </p:pic>
      <p:pic>
        <p:nvPicPr>
          <p:cNvPr id="1027" name="Picture 3" descr="C:\Users\Марина\Desktop\картинки фон\8am_1.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8" name="TextBox 7"/>
          <p:cNvSpPr txBox="1"/>
          <p:nvPr/>
        </p:nvSpPr>
        <p:spPr>
          <a:xfrm>
            <a:off x="1447800" y="381000"/>
            <a:ext cx="6553200" cy="925200"/>
          </a:xfrm>
          <a:prstGeom prst="rect">
            <a:avLst/>
          </a:prstGeom>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ru-RU" dirty="0"/>
          </a:p>
        </p:txBody>
      </p:sp>
      <p:sp>
        <p:nvSpPr>
          <p:cNvPr id="9" name="Прямоугольник 8"/>
          <p:cNvSpPr/>
          <p:nvPr/>
        </p:nvSpPr>
        <p:spPr>
          <a:xfrm>
            <a:off x="1447801" y="381000"/>
            <a:ext cx="6477000" cy="923330"/>
          </a:xfrm>
          <a:prstGeom prst="rect">
            <a:avLst/>
          </a:prstGeom>
          <a:noFill/>
          <a:ln>
            <a:solidFill>
              <a:schemeClr val="bg1"/>
            </a:solidFill>
          </a:ln>
          <a:effectLst>
            <a:glow rad="228600">
              <a:schemeClr val="accent2">
                <a:satMod val="175000"/>
                <a:alpha val="40000"/>
              </a:schemeClr>
            </a:glow>
            <a:outerShdw blurRad="50800" dist="38100" dir="16200000" rotWithShape="0">
              <a:prstClr val="black">
                <a:alpha val="40000"/>
              </a:prst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Среда - лакомка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maslenica.jpg"/>
          <p:cNvPicPr>
            <a:picLocks noChangeAspect="1"/>
          </p:cNvPicPr>
          <p:nvPr/>
        </p:nvPicPr>
        <p:blipFill>
          <a:blip r:embed="rId5"/>
          <a:stretch>
            <a:fillRect/>
          </a:stretch>
        </p:blipFill>
        <p:spPr>
          <a:xfrm>
            <a:off x="0" y="1524000"/>
            <a:ext cx="6720000" cy="5040000"/>
          </a:xfrm>
          <a:prstGeom prst="rect">
            <a:avLst/>
          </a:prstGeom>
        </p:spPr>
      </p:pic>
      <p:sp>
        <p:nvSpPr>
          <p:cNvPr id="7" name="Прямоугольник 6"/>
          <p:cNvSpPr/>
          <p:nvPr/>
        </p:nvSpPr>
        <p:spPr>
          <a:xfrm>
            <a:off x="6858000" y="1447801"/>
            <a:ext cx="2286000" cy="5355312"/>
          </a:xfrm>
          <a:prstGeom prst="rect">
            <a:avLst/>
          </a:prstGeom>
        </p:spPr>
        <p:txBody>
          <a:bodyPr wrap="square">
            <a:spAutoFit/>
          </a:bodyPr>
          <a:lstStyle/>
          <a:p>
            <a:r>
              <a:rPr lang="ru-RU" dirty="0" smtClean="0"/>
              <a:t> Среда — это всем известная «лакомка». Название этого дня говорит само за себя. В среду хозяйки поступают прямо по поговорке: «Что есть в печи — все на стол мечи!" На первом месте , конечно же, блины. Родственники навещали друг друга семьями, ходили в гости с детьми, лакомились блинами и другими масленичными яствами.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7" name="Рисунок 6" descr="images.jpeg"/>
          <p:cNvPicPr>
            <a:picLocks noChangeAspect="1"/>
          </p:cNvPicPr>
          <p:nvPr/>
        </p:nvPicPr>
        <p:blipFill>
          <a:blip r:embed="rId4"/>
          <a:stretch>
            <a:fillRect/>
          </a:stretch>
        </p:blipFill>
        <p:spPr>
          <a:xfrm>
            <a:off x="4572000" y="304800"/>
            <a:ext cx="4270418" cy="4876800"/>
          </a:xfrm>
          <a:prstGeom prst="rect">
            <a:avLst/>
          </a:prstGeom>
        </p:spPr>
      </p:pic>
      <p:pic>
        <p:nvPicPr>
          <p:cNvPr id="8" name="Рисунок 7" descr="масленичная-неделя.jpg"/>
          <p:cNvPicPr>
            <a:picLocks noChangeAspect="1"/>
          </p:cNvPicPr>
          <p:nvPr/>
        </p:nvPicPr>
        <p:blipFill>
          <a:blip r:embed="rId5" cstate="email"/>
          <a:stretch>
            <a:fillRect/>
          </a:stretch>
        </p:blipFill>
        <p:spPr>
          <a:xfrm>
            <a:off x="228600" y="228600"/>
            <a:ext cx="4191000" cy="3048000"/>
          </a:xfrm>
          <a:prstGeom prst="rect">
            <a:avLst/>
          </a:prstGeom>
        </p:spPr>
      </p:pic>
      <p:pic>
        <p:nvPicPr>
          <p:cNvPr id="9" name="Рисунок 8" descr="37111682_FSuychkov_S_gor_1910.jpg"/>
          <p:cNvPicPr>
            <a:picLocks noChangeAspect="1"/>
          </p:cNvPicPr>
          <p:nvPr/>
        </p:nvPicPr>
        <p:blipFill>
          <a:blip r:embed="rId6" cstate="email"/>
          <a:stretch>
            <a:fillRect/>
          </a:stretch>
        </p:blipFill>
        <p:spPr>
          <a:xfrm>
            <a:off x="228601" y="3505200"/>
            <a:ext cx="4191000" cy="3049200"/>
          </a:xfrm>
          <a:prstGeom prst="rect">
            <a:avLst/>
          </a:prstGeom>
        </p:spPr>
      </p:pic>
      <p:sp>
        <p:nvSpPr>
          <p:cNvPr id="6" name="Прямоугольник 5"/>
          <p:cNvSpPr/>
          <p:nvPr/>
        </p:nvSpPr>
        <p:spPr>
          <a:xfrm>
            <a:off x="4495800" y="5380672"/>
            <a:ext cx="4648200" cy="1477328"/>
          </a:xfrm>
          <a:prstGeom prst="rect">
            <a:avLst/>
          </a:prstGeom>
        </p:spPr>
        <p:txBody>
          <a:bodyPr wrap="square">
            <a:spAutoFit/>
          </a:bodyPr>
          <a:lstStyle/>
          <a:p>
            <a:pPr>
              <a:defRPr/>
            </a:pPr>
            <a:r>
              <a:rPr lang="ru-RU" dirty="0" smtClean="0"/>
              <a:t>В этот день начинали кататься с гор взрослые. Девицы и молодцы приглашались покататься на горах. Здесь молодцы высматривали невест, а девицы поглядывали украдкой на женихов.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228600" y="457200"/>
            <a:ext cx="1240556" cy="523220"/>
          </a:xfrm>
          <a:prstGeom prst="rect">
            <a:avLst/>
          </a:prstGeom>
          <a:noFill/>
        </p:spPr>
        <p:txBody>
          <a:bodyPr wrap="square" rtlCol="0">
            <a:spAutoFit/>
          </a:bodyPr>
          <a:lstStyle/>
          <a:p>
            <a:r>
              <a:rPr lang="ru-RU" sz="2800" b="1" i="1" dirty="0" smtClean="0"/>
              <a:t> </a:t>
            </a:r>
            <a:endParaRPr lang="ru-RU" sz="2800" b="1" i="1" dirty="0"/>
          </a:p>
        </p:txBody>
      </p:sp>
      <p:pic>
        <p:nvPicPr>
          <p:cNvPr id="5" name="Рисунок 4" descr="1ec64d9a60c1.jpg"/>
          <p:cNvPicPr>
            <a:picLocks noChangeAspect="1"/>
          </p:cNvPicPr>
          <p:nvPr/>
        </p:nvPicPr>
        <p:blipFill>
          <a:blip r:embed="rId4"/>
          <a:stretch>
            <a:fillRect/>
          </a:stretch>
        </p:blipFill>
        <p:spPr>
          <a:xfrm>
            <a:off x="685800" y="0"/>
            <a:ext cx="7924800" cy="5147280"/>
          </a:xfrm>
          <a:prstGeom prst="rect">
            <a:avLst/>
          </a:prstGeom>
        </p:spPr>
      </p:pic>
      <p:sp>
        <p:nvSpPr>
          <p:cNvPr id="6" name="TextBox 5"/>
          <p:cNvSpPr txBox="1"/>
          <p:nvPr/>
        </p:nvSpPr>
        <p:spPr>
          <a:xfrm>
            <a:off x="0" y="5181600"/>
            <a:ext cx="9144000" cy="1569660"/>
          </a:xfrm>
          <a:prstGeom prst="rect">
            <a:avLst/>
          </a:prstGeom>
          <a:noFill/>
        </p:spPr>
        <p:txBody>
          <a:bodyPr wrap="square" rtlCol="0">
            <a:spAutoFit/>
          </a:bodyPr>
          <a:lstStyle/>
          <a:p>
            <a:r>
              <a:rPr lang="ru-RU" sz="1600" dirty="0" smtClean="0"/>
              <a:t>Масленица – самый весёлый народный  праздник. Он отражает всеобщую радость в связи с приближением долгожданной весны, с расцветом природы и самого человека. Длился он неделю. Основа праздника - это борьба сил Зимы и Весны, завершающаяся сожжением Масленицы ( олицетворением холода и тьмы) и всеобщим праздничным весельем. Конечно, сегодня очень трудно соблюсти все обычаи и обряды праздника, ведь масленичная неделя у нас сегодня это не выходные, а обычная рабочая неделя. Но узнать о традициях и обрядах будет интересно. </a:t>
            </a:r>
            <a:endParaRPr lang="ru-RU"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21.jpg"/>
          <p:cNvPicPr>
            <a:picLocks noChangeAspect="1"/>
          </p:cNvPicPr>
          <p:nvPr/>
        </p:nvPicPr>
        <p:blipFill>
          <a:blip r:embed="rId4"/>
          <a:stretch>
            <a:fillRect/>
          </a:stretch>
        </p:blipFill>
        <p:spPr>
          <a:xfrm>
            <a:off x="381000" y="304800"/>
            <a:ext cx="8458200" cy="5638800"/>
          </a:xfrm>
          <a:prstGeom prst="rect">
            <a:avLst/>
          </a:prstGeom>
        </p:spPr>
      </p:pic>
      <p:sp>
        <p:nvSpPr>
          <p:cNvPr id="4" name="Прямоугольник 3"/>
          <p:cNvSpPr/>
          <p:nvPr/>
        </p:nvSpPr>
        <p:spPr>
          <a:xfrm>
            <a:off x="304800" y="5867400"/>
            <a:ext cx="8839200" cy="923330"/>
          </a:xfrm>
          <a:prstGeom prst="rect">
            <a:avLst/>
          </a:prstGeom>
        </p:spPr>
        <p:txBody>
          <a:bodyPr wrap="square">
            <a:spAutoFit/>
          </a:bodyPr>
          <a:lstStyle/>
          <a:p>
            <a:pPr>
              <a:defRPr/>
            </a:pPr>
            <a:r>
              <a:rPr lang="ru-RU" dirty="0" smtClean="0"/>
              <a:t>С этого дня катались на тройке с бубенцами. Это было самым любимым обрядом на масленицу. Выезжал каждый, кто имел коней, и по улицам наперегонки неслись разномастные упряжки.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012-012-Prazdnik-maslenitsa.jpg"/>
          <p:cNvPicPr>
            <a:picLocks noChangeAspect="1"/>
          </p:cNvPicPr>
          <p:nvPr/>
        </p:nvPicPr>
        <p:blipFill>
          <a:blip r:embed="rId4"/>
          <a:stretch>
            <a:fillRect/>
          </a:stretch>
        </p:blipFill>
        <p:spPr>
          <a:xfrm>
            <a:off x="0" y="0"/>
            <a:ext cx="9144000" cy="5715000"/>
          </a:xfrm>
          <a:prstGeom prst="rect">
            <a:avLst/>
          </a:prstGeom>
        </p:spPr>
      </p:pic>
      <p:sp>
        <p:nvSpPr>
          <p:cNvPr id="4" name="Прямоугольник 3"/>
          <p:cNvSpPr/>
          <p:nvPr/>
        </p:nvSpPr>
        <p:spPr>
          <a:xfrm>
            <a:off x="2133600" y="5638800"/>
            <a:ext cx="4572000" cy="923330"/>
          </a:xfrm>
          <a:prstGeom prst="rect">
            <a:avLst/>
          </a:prstGeom>
        </p:spPr>
        <p:txBody>
          <a:bodyPr wrap="square">
            <a:spAutoFit/>
          </a:bodyPr>
          <a:lstStyle/>
          <a:p>
            <a:r>
              <a:rPr lang="ru-RU" dirty="0" smtClean="0"/>
              <a:t>Четверг — это день «разгуляй».  Вот когда начинается настоящее гулянье. В этот день было больше всего развлечений.</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71370483_Maslenica.jpg"/>
          <p:cNvPicPr>
            <a:picLocks noChangeAspect="1"/>
          </p:cNvPicPr>
          <p:nvPr/>
        </p:nvPicPr>
        <p:blipFill>
          <a:blip r:embed="rId4"/>
          <a:stretch>
            <a:fillRect/>
          </a:stretch>
        </p:blipFill>
        <p:spPr>
          <a:xfrm>
            <a:off x="228600" y="228600"/>
            <a:ext cx="8610600" cy="5562600"/>
          </a:xfrm>
          <a:prstGeom prst="rect">
            <a:avLst/>
          </a:prstGeom>
        </p:spPr>
      </p:pic>
      <p:sp>
        <p:nvSpPr>
          <p:cNvPr id="4" name="Прямоугольник 3"/>
          <p:cNvSpPr/>
          <p:nvPr/>
        </p:nvSpPr>
        <p:spPr>
          <a:xfrm>
            <a:off x="0" y="5943600"/>
            <a:ext cx="9144000" cy="646331"/>
          </a:xfrm>
          <a:prstGeom prst="rect">
            <a:avLst/>
          </a:prstGeom>
        </p:spPr>
        <p:txBody>
          <a:bodyPr wrap="square">
            <a:spAutoFit/>
          </a:bodyPr>
          <a:lstStyle/>
          <a:p>
            <a:r>
              <a:rPr lang="ru-RU" dirty="0" smtClean="0"/>
              <a:t>Чтобы помочь солнцу прогнать зиму, люди устраивают по традиции катание на лошадях «по солнышку»  — т. е. по часовой стрелке вокруг деревни. Устраивались конские бега,</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9966473161da.jpg"/>
          <p:cNvPicPr>
            <a:picLocks noChangeAspect="1"/>
          </p:cNvPicPr>
          <p:nvPr/>
        </p:nvPicPr>
        <p:blipFill>
          <a:blip r:embed="rId4"/>
          <a:stretch>
            <a:fillRect/>
          </a:stretch>
        </p:blipFill>
        <p:spPr>
          <a:xfrm>
            <a:off x="304800" y="304800"/>
            <a:ext cx="8534400" cy="5638800"/>
          </a:xfrm>
          <a:prstGeom prst="rect">
            <a:avLst/>
          </a:prstGeom>
        </p:spPr>
      </p:pic>
      <p:sp>
        <p:nvSpPr>
          <p:cNvPr id="5" name="Прямоугольник 4"/>
          <p:cNvSpPr/>
          <p:nvPr/>
        </p:nvSpPr>
        <p:spPr>
          <a:xfrm>
            <a:off x="3276600" y="6096000"/>
            <a:ext cx="2375073" cy="369332"/>
          </a:xfrm>
          <a:prstGeom prst="rect">
            <a:avLst/>
          </a:prstGeom>
        </p:spPr>
        <p:txBody>
          <a:bodyPr wrap="square">
            <a:spAutoFit/>
          </a:bodyPr>
          <a:lstStyle/>
          <a:p>
            <a:pPr algn="ctr"/>
            <a:r>
              <a:rPr lang="ru-RU" dirty="0" smtClean="0"/>
              <a:t>Начинали колядовать.</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2.jpg"/>
          <p:cNvPicPr>
            <a:picLocks noChangeAspect="1"/>
          </p:cNvPicPr>
          <p:nvPr/>
        </p:nvPicPr>
        <p:blipFill>
          <a:blip r:embed="rId4"/>
          <a:stretch>
            <a:fillRect/>
          </a:stretch>
        </p:blipFill>
        <p:spPr>
          <a:xfrm>
            <a:off x="304800" y="228600"/>
            <a:ext cx="8610600" cy="5791200"/>
          </a:xfrm>
          <a:prstGeom prst="rect">
            <a:avLst/>
          </a:prstGeom>
        </p:spPr>
      </p:pic>
      <p:sp>
        <p:nvSpPr>
          <p:cNvPr id="4" name="Прямоугольник 3"/>
          <p:cNvSpPr/>
          <p:nvPr/>
        </p:nvSpPr>
        <p:spPr>
          <a:xfrm>
            <a:off x="3352800" y="6172200"/>
            <a:ext cx="2756716" cy="369332"/>
          </a:xfrm>
          <a:prstGeom prst="rect">
            <a:avLst/>
          </a:prstGeom>
        </p:spPr>
        <p:txBody>
          <a:bodyPr wrap="none">
            <a:spAutoFit/>
          </a:bodyPr>
          <a:lstStyle/>
          <a:p>
            <a:pPr algn="ctr"/>
            <a:r>
              <a:rPr lang="ru-RU" dirty="0" smtClean="0"/>
              <a:t>Ряженые веселили народ.</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kulboi.jpg"/>
          <p:cNvPicPr>
            <a:picLocks noChangeAspect="1"/>
          </p:cNvPicPr>
          <p:nvPr/>
        </p:nvPicPr>
        <p:blipFill>
          <a:blip r:embed="rId4"/>
          <a:stretch>
            <a:fillRect/>
          </a:stretch>
        </p:blipFill>
        <p:spPr>
          <a:xfrm>
            <a:off x="4114800" y="3276600"/>
            <a:ext cx="5029200" cy="3581400"/>
          </a:xfrm>
          <a:prstGeom prst="rect">
            <a:avLst/>
          </a:prstGeom>
        </p:spPr>
      </p:pic>
      <p:sp>
        <p:nvSpPr>
          <p:cNvPr id="6" name="Прямоугольник 5"/>
          <p:cNvSpPr/>
          <p:nvPr/>
        </p:nvSpPr>
        <p:spPr>
          <a:xfrm>
            <a:off x="5638800" y="304800"/>
            <a:ext cx="3429066"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Взятие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снежного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городка</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flipH="1">
            <a:off x="228600" y="3352800"/>
            <a:ext cx="35052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Кулачные</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бои</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Рисунок 8" descr="2324138845_c5506a89b0_m.jpg"/>
          <p:cNvPicPr>
            <a:picLocks noChangeAspect="1"/>
          </p:cNvPicPr>
          <p:nvPr/>
        </p:nvPicPr>
        <p:blipFill>
          <a:blip r:embed="rId5"/>
          <a:stretch>
            <a:fillRect/>
          </a:stretch>
        </p:blipFill>
        <p:spPr>
          <a:xfrm>
            <a:off x="0" y="0"/>
            <a:ext cx="4860000" cy="3240000"/>
          </a:xfrm>
          <a:prstGeom prst="rect">
            <a:avLst/>
          </a:prstGeom>
        </p:spPr>
      </p:pic>
      <p:sp>
        <p:nvSpPr>
          <p:cNvPr id="7" name="Прямоугольник 6"/>
          <p:cNvSpPr/>
          <p:nvPr/>
        </p:nvSpPr>
        <p:spPr>
          <a:xfrm>
            <a:off x="304800" y="5486400"/>
            <a:ext cx="3733800" cy="923330"/>
          </a:xfrm>
          <a:prstGeom prst="rect">
            <a:avLst/>
          </a:prstGeom>
        </p:spPr>
        <p:txBody>
          <a:bodyPr wrap="square">
            <a:spAutoFit/>
          </a:bodyPr>
          <a:lstStyle/>
          <a:p>
            <a:pPr algn="ctr">
              <a:defRPr/>
            </a:pPr>
            <a:r>
              <a:rPr lang="ru-RU" dirty="0" smtClean="0"/>
              <a:t>Главное мужское дело в четверг — строительство, оборона или взятие снежного городка и кулачные бои.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2086001.jpg"/>
          <p:cNvPicPr>
            <a:picLocks noChangeAspect="1"/>
          </p:cNvPicPr>
          <p:nvPr/>
        </p:nvPicPr>
        <p:blipFill>
          <a:blip r:embed="rId4"/>
          <a:stretch>
            <a:fillRect/>
          </a:stretch>
        </p:blipFill>
        <p:spPr>
          <a:xfrm>
            <a:off x="533400" y="304800"/>
            <a:ext cx="8054237" cy="5334000"/>
          </a:xfrm>
          <a:prstGeom prst="rect">
            <a:avLst/>
          </a:prstGeom>
        </p:spPr>
      </p:pic>
      <p:sp>
        <p:nvSpPr>
          <p:cNvPr id="4" name="Прямоугольник 3"/>
          <p:cNvSpPr/>
          <p:nvPr/>
        </p:nvSpPr>
        <p:spPr>
          <a:xfrm>
            <a:off x="0" y="5410200"/>
            <a:ext cx="9144000" cy="1754326"/>
          </a:xfrm>
          <a:prstGeom prst="rect">
            <a:avLst/>
          </a:prstGeom>
        </p:spPr>
        <p:txBody>
          <a:bodyPr wrap="square">
            <a:spAutoFit/>
          </a:bodyPr>
          <a:lstStyle/>
          <a:p>
            <a:pPr algn="ctr"/>
            <a:r>
              <a:rPr lang="ru-RU" b="1" dirty="0" smtClean="0"/>
              <a:t>Забава «Ледяной столб»</a:t>
            </a:r>
            <a:endParaRPr lang="ru-RU" dirty="0" smtClean="0"/>
          </a:p>
          <a:p>
            <a:r>
              <a:rPr lang="ru-RU" dirty="0" smtClean="0"/>
              <a:t>На масленицу ставили высокий столб, который обливали холодной водой, и подвешивал на него подарки на разном расстоянии друг от друга. Игроки должны попытаться залезть на обледеневший и скользкий столб, и побеждает тот, кто сильнее и упорнее старается преодолеть препятствия и достать самый дорогой приз.</a:t>
            </a:r>
          </a:p>
          <a:p>
            <a:pPr algn="ctr"/>
            <a:endParaRPr lang="ru-RU"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арина\Desktop\картинки фон\8am_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685800" y="304799"/>
            <a:ext cx="8077200" cy="1754326"/>
          </a:xfrm>
          <a:prstGeom prst="rect">
            <a:avLst/>
          </a:prstGeom>
          <a:ln>
            <a:solidFill>
              <a:schemeClr val="bg1"/>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Пятница –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тёщины вечерки</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2mesto (1).JPG"/>
          <p:cNvPicPr>
            <a:picLocks noChangeAspect="1"/>
          </p:cNvPicPr>
          <p:nvPr/>
        </p:nvPicPr>
        <p:blipFill>
          <a:blip r:embed="rId4"/>
          <a:stretch>
            <a:fillRect/>
          </a:stretch>
        </p:blipFill>
        <p:spPr>
          <a:xfrm>
            <a:off x="762000" y="2133600"/>
            <a:ext cx="4495800" cy="4724400"/>
          </a:xfrm>
          <a:prstGeom prst="rect">
            <a:avLst/>
          </a:prstGeom>
        </p:spPr>
      </p:pic>
      <p:sp>
        <p:nvSpPr>
          <p:cNvPr id="5" name="Прямоугольник 4"/>
          <p:cNvSpPr/>
          <p:nvPr/>
        </p:nvSpPr>
        <p:spPr>
          <a:xfrm>
            <a:off x="6324600" y="3105835"/>
            <a:ext cx="1905000" cy="1200329"/>
          </a:xfrm>
          <a:prstGeom prst="rect">
            <a:avLst/>
          </a:prstGeom>
        </p:spPr>
        <p:txBody>
          <a:bodyPr wrap="square">
            <a:spAutoFit/>
          </a:bodyPr>
          <a:lstStyle/>
          <a:p>
            <a:r>
              <a:rPr lang="ru-RU" dirty="0" smtClean="0"/>
              <a:t>На тёщины вечерки зятья угощали своих тёщ блинами.</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рина\Desktop\картинки фон\8am_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533400" y="380999"/>
            <a:ext cx="8077200" cy="1754326"/>
          </a:xfrm>
          <a:prstGeom prst="rect">
            <a:avLst/>
          </a:prstGeom>
          <a:ln>
            <a:solidFill>
              <a:schemeClr val="bg1"/>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Суббота – </a:t>
            </a: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заловкины</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посиделки</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Рисунок 6" descr="images.jpeg"/>
          <p:cNvPicPr>
            <a:picLocks noChangeAspect="1"/>
          </p:cNvPicPr>
          <p:nvPr/>
        </p:nvPicPr>
        <p:blipFill>
          <a:blip r:embed="rId4"/>
          <a:stretch>
            <a:fillRect/>
          </a:stretch>
        </p:blipFill>
        <p:spPr>
          <a:xfrm>
            <a:off x="0" y="2209800"/>
            <a:ext cx="6608571" cy="4648200"/>
          </a:xfrm>
          <a:prstGeom prst="rect">
            <a:avLst/>
          </a:prstGeom>
        </p:spPr>
      </p:pic>
      <p:sp>
        <p:nvSpPr>
          <p:cNvPr id="5" name="Прямоугольник 4"/>
          <p:cNvSpPr/>
          <p:nvPr/>
        </p:nvSpPr>
        <p:spPr>
          <a:xfrm>
            <a:off x="6934200" y="3105835"/>
            <a:ext cx="1828800" cy="2031325"/>
          </a:xfrm>
          <a:prstGeom prst="rect">
            <a:avLst/>
          </a:prstGeom>
        </p:spPr>
        <p:txBody>
          <a:bodyPr wrap="square">
            <a:spAutoFit/>
          </a:bodyPr>
          <a:lstStyle/>
          <a:p>
            <a:pPr algn="ctr"/>
            <a:r>
              <a:rPr lang="ru-RU" dirty="0" smtClean="0"/>
              <a:t>В этот день молодожёны приглашали к себе в гости родных и потчевали их угощением.</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Марина\Desktop\картинки фон\8am_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1447800" y="457199"/>
            <a:ext cx="6553200" cy="1754326"/>
          </a:xfrm>
          <a:prstGeom prst="rect">
            <a:avLst/>
          </a:prstGeom>
          <a:ln>
            <a:solidFill>
              <a:schemeClr val="bg1"/>
            </a:solid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Воскресенье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прощённый день </a:t>
            </a:r>
          </a:p>
        </p:txBody>
      </p:sp>
      <p:pic>
        <p:nvPicPr>
          <p:cNvPr id="5" name="Рисунок 4" descr="71641368_yayayayayayayayayayayayayayaya.jpg"/>
          <p:cNvPicPr>
            <a:picLocks noChangeAspect="1"/>
          </p:cNvPicPr>
          <p:nvPr/>
        </p:nvPicPr>
        <p:blipFill>
          <a:blip r:embed="rId4"/>
          <a:stretch>
            <a:fillRect/>
          </a:stretch>
        </p:blipFill>
        <p:spPr>
          <a:xfrm>
            <a:off x="0" y="2286000"/>
            <a:ext cx="6248400" cy="4320000"/>
          </a:xfrm>
          <a:prstGeom prst="rect">
            <a:avLst/>
          </a:prstGeom>
        </p:spPr>
      </p:pic>
      <p:sp>
        <p:nvSpPr>
          <p:cNvPr id="6" name="Прямоугольник 5"/>
          <p:cNvSpPr/>
          <p:nvPr/>
        </p:nvSpPr>
        <p:spPr>
          <a:xfrm>
            <a:off x="6248400" y="2286000"/>
            <a:ext cx="2895600" cy="4247317"/>
          </a:xfrm>
          <a:prstGeom prst="rect">
            <a:avLst/>
          </a:prstGeom>
        </p:spPr>
        <p:txBody>
          <a:bodyPr wrap="square">
            <a:spAutoFit/>
          </a:bodyPr>
          <a:lstStyle/>
          <a:p>
            <a:r>
              <a:rPr lang="ru-RU" dirty="0" smtClean="0"/>
              <a:t>Воскресенье — это заключительный «прощеный день». В этот день принято просить прощения у окружающих за все обиды. Прощения проходит таким образом: сначала младшие просят прощения у старших, и наоборот.  В этот момент люди говорят друг другу следующие слова: «Прости меня, пожалуйста». « Бог простит»,- отвечали на это. Потом целовались.</a:t>
            </a:r>
            <a:r>
              <a:rPr lang="ru-RU" b="1"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381000" y="0"/>
            <a:ext cx="83058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solidFill>
                  <a:srgbClr val="AA0A25"/>
                </a:solidFill>
              </a:rPr>
              <a:t>Почему Масленица называется Масленицей.</a:t>
            </a:r>
            <a:endParaRPr lang="ru-RU" sz="2800" b="1" i="1" dirty="0">
              <a:solidFill>
                <a:srgbClr val="AA0A25"/>
              </a:solidFill>
            </a:endParaRPr>
          </a:p>
        </p:txBody>
      </p:sp>
      <p:pic>
        <p:nvPicPr>
          <p:cNvPr id="5" name="Рисунок 4" descr="maslenica-moscow-02.jpg"/>
          <p:cNvPicPr>
            <a:picLocks noChangeAspect="1"/>
          </p:cNvPicPr>
          <p:nvPr/>
        </p:nvPicPr>
        <p:blipFill>
          <a:blip r:embed="rId4"/>
          <a:stretch>
            <a:fillRect/>
          </a:stretch>
        </p:blipFill>
        <p:spPr>
          <a:xfrm>
            <a:off x="1295400" y="914400"/>
            <a:ext cx="6350000" cy="4762500"/>
          </a:xfrm>
          <a:prstGeom prst="rect">
            <a:avLst/>
          </a:prstGeom>
        </p:spPr>
      </p:pic>
      <p:sp>
        <p:nvSpPr>
          <p:cNvPr id="6" name="Прямоугольник 5"/>
          <p:cNvSpPr/>
          <p:nvPr/>
        </p:nvSpPr>
        <p:spPr>
          <a:xfrm>
            <a:off x="0" y="5638800"/>
            <a:ext cx="9144000" cy="1200329"/>
          </a:xfrm>
          <a:prstGeom prst="rect">
            <a:avLst/>
          </a:prstGeom>
        </p:spPr>
        <p:txBody>
          <a:bodyPr wrap="square">
            <a:spAutoFit/>
          </a:bodyPr>
          <a:lstStyle/>
          <a:p>
            <a:pPr>
              <a:defRPr/>
            </a:pPr>
            <a:r>
              <a:rPr lang="ru-RU" dirty="0" smtClean="0"/>
              <a:t>1. По одной версии в основе появления самого слова «масленица» лежит традиция русских выпекания блинов. Данная традиция связана с тем, что люди пытались привлечь милость солнышка, а также при помощи блинов уговорить его побольше греть замерзшую русскую землю. Вот для этого и стряпали блины, которые были символом солнца.</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_8ba72_e6cd6367_orig.jpg"/>
          <p:cNvPicPr>
            <a:picLocks noChangeAspect="1"/>
          </p:cNvPicPr>
          <p:nvPr/>
        </p:nvPicPr>
        <p:blipFill>
          <a:blip r:embed="rId4"/>
          <a:stretch>
            <a:fillRect/>
          </a:stretch>
        </p:blipFill>
        <p:spPr>
          <a:xfrm>
            <a:off x="304800" y="228600"/>
            <a:ext cx="8600252" cy="4800600"/>
          </a:xfrm>
          <a:prstGeom prst="rect">
            <a:avLst/>
          </a:prstGeom>
        </p:spPr>
      </p:pic>
      <p:sp>
        <p:nvSpPr>
          <p:cNvPr id="4" name="Прямоугольник 3"/>
          <p:cNvSpPr/>
          <p:nvPr/>
        </p:nvSpPr>
        <p:spPr>
          <a:xfrm>
            <a:off x="381000" y="5105400"/>
            <a:ext cx="8534400" cy="1754326"/>
          </a:xfrm>
          <a:prstGeom prst="rect">
            <a:avLst/>
          </a:prstGeom>
        </p:spPr>
        <p:txBody>
          <a:bodyPr wrap="square">
            <a:spAutoFit/>
          </a:bodyPr>
          <a:lstStyle/>
          <a:p>
            <a:pPr algn="just"/>
            <a:r>
              <a:rPr lang="ru-RU" dirty="0" smtClean="0"/>
              <a:t>В последний день сжигают  масленицу, выглядит это так: на санках вывозят соломенную куклу. Это была Зима. Ее устанавливают в центре костровой площадки, и весь народ прощается с ней шутками, песнями, танцами, ругая ее за морозы и зимний голод и одновременно благодаря за веселые зимние забавы. После чего чучело сжигали. Когда кукла сгорит, завершает праздник забава, где молодежь прыгает через костер.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Рисунок 5" descr="71145900_S.jpg"/>
          <p:cNvPicPr>
            <a:picLocks noChangeAspect="1"/>
          </p:cNvPicPr>
          <p:nvPr/>
        </p:nvPicPr>
        <p:blipFill>
          <a:blip r:embed="rId4"/>
          <a:stretch>
            <a:fillRect/>
          </a:stretch>
        </p:blipFill>
        <p:spPr>
          <a:xfrm>
            <a:off x="381000" y="457200"/>
            <a:ext cx="8458200" cy="5181600"/>
          </a:xfrm>
          <a:prstGeom prst="rect">
            <a:avLst/>
          </a:prstGeom>
        </p:spPr>
      </p:pic>
      <p:sp>
        <p:nvSpPr>
          <p:cNvPr id="4" name="Прямоугольник 3"/>
          <p:cNvSpPr/>
          <p:nvPr/>
        </p:nvSpPr>
        <p:spPr>
          <a:xfrm>
            <a:off x="685800" y="5791200"/>
            <a:ext cx="7696200" cy="923330"/>
          </a:xfrm>
          <a:prstGeom prst="rect">
            <a:avLst/>
          </a:prstGeom>
        </p:spPr>
        <p:txBody>
          <a:bodyPr wrap="square">
            <a:spAutoFit/>
          </a:bodyPr>
          <a:lstStyle/>
          <a:p>
            <a:pPr>
              <a:defRPr/>
            </a:pPr>
            <a:r>
              <a:rPr lang="ru-RU" dirty="0" smtClean="0"/>
              <a:t>Ритуальное сжигание чучела Масленицы издревле тоже имело глубокий смысл: уничтожение символа зимы нужно для воскрешения его силы весной в злаках.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3a33b344a145.jpg"/>
          <p:cNvPicPr>
            <a:picLocks noChangeAspect="1"/>
          </p:cNvPicPr>
          <p:nvPr/>
        </p:nvPicPr>
        <p:blipFill>
          <a:blip r:embed="rId4"/>
          <a:stretch>
            <a:fillRect/>
          </a:stretch>
        </p:blipFill>
        <p:spPr>
          <a:xfrm>
            <a:off x="304800" y="304800"/>
            <a:ext cx="8610600" cy="5638800"/>
          </a:xfrm>
          <a:prstGeom prst="rect">
            <a:avLst/>
          </a:prstGeom>
        </p:spPr>
      </p:pic>
      <p:sp>
        <p:nvSpPr>
          <p:cNvPr id="4" name="Прямоугольник 3"/>
          <p:cNvSpPr/>
          <p:nvPr/>
        </p:nvSpPr>
        <p:spPr>
          <a:xfrm>
            <a:off x="533400" y="5867400"/>
            <a:ext cx="8077200" cy="923330"/>
          </a:xfrm>
          <a:prstGeom prst="rect">
            <a:avLst/>
          </a:prstGeom>
        </p:spPr>
        <p:txBody>
          <a:bodyPr wrap="square">
            <a:spAutoFit/>
          </a:bodyPr>
          <a:lstStyle/>
          <a:p>
            <a:r>
              <a:rPr lang="ru-RU" dirty="0" smtClean="0"/>
              <a:t>Таким образом, и проходила масленая неделя. Существовало также и поверье, что не потешаться во время широкой Масленицы — значит «жить в горькой беде и жизнь худо кончить».</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389013.jpg"/>
          <p:cNvPicPr>
            <a:picLocks noChangeAspect="1"/>
          </p:cNvPicPr>
          <p:nvPr/>
        </p:nvPicPr>
        <p:blipFill>
          <a:blip r:embed="rId4" cstate="email"/>
          <a:stretch>
            <a:fillRect/>
          </a:stretch>
        </p:blipFill>
        <p:spPr>
          <a:xfrm>
            <a:off x="381000" y="381000"/>
            <a:ext cx="4572000" cy="2438400"/>
          </a:xfrm>
          <a:prstGeom prst="rect">
            <a:avLst/>
          </a:prstGeom>
        </p:spPr>
      </p:pic>
      <p:pic>
        <p:nvPicPr>
          <p:cNvPr id="4" name="Рисунок 3" descr="main_big.jpg"/>
          <p:cNvPicPr>
            <a:picLocks noChangeAspect="1"/>
          </p:cNvPicPr>
          <p:nvPr/>
        </p:nvPicPr>
        <p:blipFill>
          <a:blip r:embed="rId5" cstate="email"/>
          <a:stretch>
            <a:fillRect/>
          </a:stretch>
        </p:blipFill>
        <p:spPr>
          <a:xfrm>
            <a:off x="3810000" y="2895600"/>
            <a:ext cx="5006340" cy="2743200"/>
          </a:xfrm>
          <a:prstGeom prst="rect">
            <a:avLst/>
          </a:prstGeom>
        </p:spPr>
      </p:pic>
      <p:pic>
        <p:nvPicPr>
          <p:cNvPr id="7" name="Рисунок 6" descr="пр.jpeg"/>
          <p:cNvPicPr>
            <a:picLocks noChangeAspect="1"/>
          </p:cNvPicPr>
          <p:nvPr/>
        </p:nvPicPr>
        <p:blipFill>
          <a:blip r:embed="rId6"/>
          <a:stretch>
            <a:fillRect/>
          </a:stretch>
        </p:blipFill>
        <p:spPr>
          <a:xfrm>
            <a:off x="990600" y="3048000"/>
            <a:ext cx="2362200" cy="2362200"/>
          </a:xfrm>
          <a:prstGeom prst="rect">
            <a:avLst/>
          </a:prstGeom>
        </p:spPr>
      </p:pic>
      <p:pic>
        <p:nvPicPr>
          <p:cNvPr id="8" name="Рисунок 7" descr="sir_m02_02.jpeg"/>
          <p:cNvPicPr>
            <a:picLocks noChangeAspect="1"/>
          </p:cNvPicPr>
          <p:nvPr/>
        </p:nvPicPr>
        <p:blipFill>
          <a:blip r:embed="rId7" cstate="email"/>
          <a:stretch>
            <a:fillRect/>
          </a:stretch>
        </p:blipFill>
        <p:spPr>
          <a:xfrm>
            <a:off x="5334000" y="304800"/>
            <a:ext cx="3403600" cy="2057121"/>
          </a:xfrm>
          <a:prstGeom prst="rect">
            <a:avLst/>
          </a:prstGeom>
        </p:spPr>
      </p:pic>
      <p:cxnSp>
        <p:nvCxnSpPr>
          <p:cNvPr id="14" name="Прямая соединительная линия 13"/>
          <p:cNvCxnSpPr/>
          <p:nvPr/>
        </p:nvCxnSpPr>
        <p:spPr>
          <a:xfrm>
            <a:off x="381000" y="304800"/>
            <a:ext cx="4572000" cy="304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flipH="1" flipV="1">
            <a:off x="5029200" y="3048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0800000" flipV="1">
            <a:off x="381000" y="381000"/>
            <a:ext cx="4572000" cy="32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304800" y="5638800"/>
            <a:ext cx="8610600" cy="1200329"/>
          </a:xfrm>
          <a:prstGeom prst="rect">
            <a:avLst/>
          </a:prstGeom>
        </p:spPr>
        <p:txBody>
          <a:bodyPr wrap="square">
            <a:spAutoFit/>
          </a:bodyPr>
          <a:lstStyle/>
          <a:p>
            <a:pPr>
              <a:defRPr/>
            </a:pPr>
            <a:r>
              <a:rPr lang="ru-RU" dirty="0" smtClean="0"/>
              <a:t>Другая версия говорила о том, что название «Масленица» возникло еще и потому, что именно по православному обычаю на этой неделе мясо уже исключается из пищи, а молочные продукты можно употреблять — вот следуя данному обычаю и пекут блины масленые. По этой же причине называют также и Сырной неделей.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рина\Desktop\картинки фон\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_55230_b6c14601_XL.jpeg"/>
          <p:cNvPicPr>
            <a:picLocks noChangeAspect="1"/>
          </p:cNvPicPr>
          <p:nvPr/>
        </p:nvPicPr>
        <p:blipFill>
          <a:blip r:embed="rId4"/>
          <a:stretch>
            <a:fillRect/>
          </a:stretch>
        </p:blipFill>
        <p:spPr>
          <a:xfrm>
            <a:off x="1371600" y="304800"/>
            <a:ext cx="6346104" cy="3929591"/>
          </a:xfrm>
          <a:prstGeom prst="rect">
            <a:avLst/>
          </a:prstGeom>
        </p:spPr>
      </p:pic>
      <p:sp>
        <p:nvSpPr>
          <p:cNvPr id="4" name="Прямоугольник 3"/>
          <p:cNvSpPr/>
          <p:nvPr/>
        </p:nvSpPr>
        <p:spPr>
          <a:xfrm>
            <a:off x="304800" y="4267201"/>
            <a:ext cx="8534400" cy="2585323"/>
          </a:xfrm>
          <a:prstGeom prst="rect">
            <a:avLst/>
          </a:prstGeom>
        </p:spPr>
        <p:txBody>
          <a:bodyPr wrap="square">
            <a:spAutoFit/>
          </a:bodyPr>
          <a:lstStyle/>
          <a:p>
            <a:pPr>
              <a:defRPr/>
            </a:pPr>
            <a:r>
              <a:rPr lang="ru-RU" dirty="0" smtClean="0"/>
              <a:t>А если верить другим легендам то, Масленица родилась на далеком Севере, и по легенде отцом этого праздника был Мороз. Зимой человек заметил масленицу, которая пряталась за огромными сугробами, и позвал ее помочь людям своим теплом, согреть людей и развеселить их. И на зов человека Масленица пришла, но пришла она не хрупкой девочкой, которая пряталась от человека в лесу, а красивой Женщиной с жирными от масла и румяными щеками, хитрыми глазами и с хохотом. Она заставила людей на неделю забыть о зиме, своим теплом разогрела , схватила его за руки и пустилась в пляс. Вот по этой легенде в старину Масленица была самым веселым праздником.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015-015-CHto-zhe-samoe-glavnoe-v-Maslenitse.jpg"/>
          <p:cNvPicPr>
            <a:picLocks noChangeAspect="1"/>
          </p:cNvPicPr>
          <p:nvPr/>
        </p:nvPicPr>
        <p:blipFill>
          <a:blip r:embed="rId4" cstate="email"/>
          <a:stretch>
            <a:fillRect/>
          </a:stretch>
        </p:blipFill>
        <p:spPr>
          <a:xfrm>
            <a:off x="0" y="0"/>
            <a:ext cx="6629400" cy="5029200"/>
          </a:xfrm>
          <a:prstGeom prst="rect">
            <a:avLst/>
          </a:prstGeom>
        </p:spPr>
      </p:pic>
      <p:sp>
        <p:nvSpPr>
          <p:cNvPr id="4" name="Прямоугольник 3"/>
          <p:cNvSpPr/>
          <p:nvPr/>
        </p:nvSpPr>
        <p:spPr>
          <a:xfrm>
            <a:off x="0" y="5029199"/>
            <a:ext cx="9144000" cy="1754326"/>
          </a:xfrm>
          <a:prstGeom prst="rect">
            <a:avLst/>
          </a:prstGeom>
        </p:spPr>
        <p:txBody>
          <a:bodyPr wrap="square">
            <a:spAutoFit/>
          </a:bodyPr>
          <a:lstStyle/>
          <a:p>
            <a:pPr>
              <a:defRPr/>
            </a:pPr>
            <a:r>
              <a:rPr lang="ru-RU" dirty="0" smtClean="0"/>
              <a:t>Хотя блины и блинчики  на Руси пекли весь год, но все же именно они стали основным угощением и символом праздника Масленицы. Потому, что круглый румяный блин очень похож на жаркое летнее солнце, которого все люди ждали зимой. Каждая хозяйка по традиции имела свой особенный рецепт приготовления блинов, который передавался из поколения в поколение. </a:t>
            </a:r>
          </a:p>
          <a:p>
            <a:r>
              <a:rPr lang="ru-RU" dirty="0" smtClean="0"/>
              <a:t>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0_29c9c_3f8fd679_L.jpeg"/>
          <p:cNvPicPr>
            <a:picLocks noChangeAspect="1"/>
          </p:cNvPicPr>
          <p:nvPr/>
        </p:nvPicPr>
        <p:blipFill>
          <a:blip r:embed="rId4"/>
          <a:stretch>
            <a:fillRect/>
          </a:stretch>
        </p:blipFill>
        <p:spPr>
          <a:xfrm>
            <a:off x="1664208" y="0"/>
            <a:ext cx="5815584" cy="6019800"/>
          </a:xfrm>
          <a:prstGeom prst="rect">
            <a:avLst/>
          </a:prstGeom>
        </p:spPr>
      </p:pic>
      <p:sp>
        <p:nvSpPr>
          <p:cNvPr id="4" name="Прямоугольник 3"/>
          <p:cNvSpPr/>
          <p:nvPr/>
        </p:nvSpPr>
        <p:spPr>
          <a:xfrm>
            <a:off x="304800" y="6019800"/>
            <a:ext cx="8839200" cy="646331"/>
          </a:xfrm>
          <a:prstGeom prst="rect">
            <a:avLst/>
          </a:prstGeom>
        </p:spPr>
        <p:txBody>
          <a:bodyPr wrap="square">
            <a:spAutoFit/>
          </a:bodyPr>
          <a:lstStyle/>
          <a:p>
            <a:r>
              <a:rPr lang="ru-RU" dirty="0" smtClean="0"/>
              <a:t>Помимо блинов, на Масленице использовались и другие символы солнца – горящие колёса, спускаемые с гор, полыхающие костры.</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Рисунок 2" descr="5272294_maslenica11.gif"/>
          <p:cNvPicPr>
            <a:picLocks noChangeAspect="1"/>
          </p:cNvPicPr>
          <p:nvPr/>
        </p:nvPicPr>
        <p:blipFill>
          <a:blip r:embed="rId4"/>
          <a:stretch>
            <a:fillRect/>
          </a:stretch>
        </p:blipFill>
        <p:spPr>
          <a:xfrm>
            <a:off x="0" y="0"/>
            <a:ext cx="9144000" cy="5943600"/>
          </a:xfrm>
          <a:prstGeom prst="rect">
            <a:avLst/>
          </a:prstGeom>
        </p:spPr>
      </p:pic>
      <p:sp>
        <p:nvSpPr>
          <p:cNvPr id="4" name="Прямоугольник 3"/>
          <p:cNvSpPr/>
          <p:nvPr/>
        </p:nvSpPr>
        <p:spPr>
          <a:xfrm>
            <a:off x="304800" y="5867400"/>
            <a:ext cx="8839200" cy="923330"/>
          </a:xfrm>
          <a:prstGeom prst="rect">
            <a:avLst/>
          </a:prstGeom>
        </p:spPr>
        <p:txBody>
          <a:bodyPr wrap="square">
            <a:spAutoFit/>
          </a:bodyPr>
          <a:lstStyle/>
          <a:p>
            <a:r>
              <a:rPr lang="ru-RU" dirty="0" smtClean="0"/>
              <a:t>Понедельник — это «встреча» праздника. К первому дню масленицы устраивали и раскатывали ледяные горы, качели, столы со сладкими яствами, изготовляли куклу Масленицу.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Марина\Desktop\depositphotos_3387983-Sun-on-yellow-backgrou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Рисунок 3" descr="a1d0c6e83f027327d8461063f4ac58a6autor_id.jpg"/>
          <p:cNvPicPr>
            <a:picLocks noChangeAspect="1"/>
          </p:cNvPicPr>
          <p:nvPr/>
        </p:nvPicPr>
        <p:blipFill>
          <a:blip r:embed="rId4" cstate="email"/>
          <a:stretch>
            <a:fillRect/>
          </a:stretch>
        </p:blipFill>
        <p:spPr>
          <a:xfrm>
            <a:off x="304800" y="0"/>
            <a:ext cx="8495196" cy="5105400"/>
          </a:xfrm>
          <a:prstGeom prst="rect">
            <a:avLst/>
          </a:prstGeom>
        </p:spPr>
      </p:pic>
      <p:sp>
        <p:nvSpPr>
          <p:cNvPr id="5" name="Прямоугольник 4"/>
          <p:cNvSpPr/>
          <p:nvPr/>
        </p:nvSpPr>
        <p:spPr>
          <a:xfrm>
            <a:off x="0" y="5181600"/>
            <a:ext cx="9144000" cy="2031325"/>
          </a:xfrm>
          <a:prstGeom prst="rect">
            <a:avLst/>
          </a:prstGeom>
        </p:spPr>
        <p:txBody>
          <a:bodyPr wrap="square">
            <a:spAutoFit/>
          </a:bodyPr>
          <a:lstStyle/>
          <a:p>
            <a:pPr>
              <a:defRPr/>
            </a:pPr>
            <a:r>
              <a:rPr lang="ru-RU" dirty="0" smtClean="0"/>
              <a:t>Ребятишки, приготавливая к Масленице ледяные горы, поливая их водой, приговаривали: « Душа ли ты, моя Масленица, перепелиные косточки, бумажное твоё тельце, сахарные твои уста, сладкая твоя речь! Приезжай ко мне в гости на широкий двор, на горах покататься, в блинах поваляться, сердцем потешиться. Уж ты, моя Масленица, красная краса, русая коса, тридцати братьев сестра, ты ж моя </a:t>
            </a:r>
            <a:r>
              <a:rPr lang="ru-RU" dirty="0" err="1" smtClean="0"/>
              <a:t>перепёлочка</a:t>
            </a:r>
            <a:r>
              <a:rPr lang="ru-RU" dirty="0" smtClean="0"/>
              <a:t>!  Приезжай ко мне в гости в тесовый дом, душою потешиться, умом повеселиться, речью насладиться!»</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2560</Words>
  <PresentationFormat>Экран (4:3)</PresentationFormat>
  <Paragraphs>122</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194</cp:revision>
  <dcterms:created xsi:type="dcterms:W3CDTF">2012-01-16T09:40:03Z</dcterms:created>
  <dcterms:modified xsi:type="dcterms:W3CDTF">2012-02-03T18:50:22Z</dcterms:modified>
</cp:coreProperties>
</file>