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77" r:id="rId8"/>
    <p:sldId id="275" r:id="rId9"/>
    <p:sldId id="267" r:id="rId10"/>
    <p:sldId id="268" r:id="rId11"/>
    <p:sldId id="279" r:id="rId12"/>
    <p:sldId id="281" r:id="rId13"/>
    <p:sldId id="282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8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27584" y="263691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Практикум для родителей по коррекции зрения в домашних условиях</a:t>
            </a:r>
            <a:r>
              <a:rPr lang="ru-RU" i="1" dirty="0" smtClean="0">
                <a:solidFill>
                  <a:srgbClr val="7030A0"/>
                </a:solidFill>
              </a:rPr>
              <a:t>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6858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cuments\Scanned Documents\2013-10-14 скан\скан 004.jpg"/>
          <p:cNvPicPr>
            <a:picLocks noChangeAspect="1" noChangeArrowheads="1"/>
          </p:cNvPicPr>
          <p:nvPr/>
        </p:nvPicPr>
        <p:blipFill>
          <a:blip r:embed="rId2" cstate="print"/>
          <a:srcRect r="5901"/>
          <a:stretch>
            <a:fillRect/>
          </a:stretch>
        </p:blipFill>
        <p:spPr bwMode="auto">
          <a:xfrm rot="5400000">
            <a:off x="1118820" y="-1118822"/>
            <a:ext cx="6858000" cy="909564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cuments\Scanned Documents\2013-10-14 скан\скан 006.jpg"/>
          <p:cNvPicPr>
            <a:picLocks noChangeAspect="1" noChangeArrowheads="1"/>
          </p:cNvPicPr>
          <p:nvPr/>
        </p:nvPicPr>
        <p:blipFill>
          <a:blip r:embed="rId2" cstate="print"/>
          <a:srcRect l="12200" r="4851"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cuments\Scanned Documents\2013-10-14 скан\скан 007.jpg"/>
          <p:cNvPicPr>
            <a:picLocks noChangeAspect="1" noChangeArrowheads="1"/>
          </p:cNvPicPr>
          <p:nvPr/>
        </p:nvPicPr>
        <p:blipFill>
          <a:blip r:embed="rId2" cstate="print"/>
          <a:srcRect l="10626" t="4716" b="12084"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Берегите зрение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esktop\x_5e7c9c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6796238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6858000"/>
            <a:ext cx="9144000" cy="137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19673" y="162880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167952"/>
            <a:ext cx="7818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Презентацию подготовила  тифлопедагог  ГБДОУ № 116  СПб  Косолапова С.М.  по книге  Э.Д.  </a:t>
            </a:r>
            <a:r>
              <a:rPr lang="ru-RU" dirty="0" err="1" smtClean="0">
                <a:solidFill>
                  <a:prstClr val="black"/>
                </a:solidFill>
              </a:rPr>
              <a:t>Рубан</a:t>
            </a:r>
            <a:r>
              <a:rPr lang="ru-RU" dirty="0" smtClean="0">
                <a:solidFill>
                  <a:prstClr val="black"/>
                </a:solidFill>
              </a:rPr>
              <a:t> « Практикум коррекции зрения у детей в домашних условиях» </a:t>
            </a:r>
          </a:p>
        </p:txBody>
      </p:sp>
      <p:pic>
        <p:nvPicPr>
          <p:cNvPr id="4" name="Picture 18" descr="C:\Users\User\AppData\Local\Microsoft\Windows\Temporary Internet Files\Content.IE5\XBTOEKZD\MC9002394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20688"/>
            <a:ext cx="4115718" cy="302811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396536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59632" y="2492896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accent4">
                    <a:lumMod val="75000"/>
                  </a:schemeClr>
                </a:solidFill>
              </a:rPr>
              <a:t>Упражнения для восстановления зрения</a:t>
            </a:r>
            <a:endParaRPr lang="ru-RU" sz="4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596686-d21ad4c96286888ad75a12640808c3d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267591"/>
            <a:ext cx="2736304" cy="1681687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3528" y="908720"/>
            <a:ext cx="4164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Упражнение  № 1.</a:t>
            </a:r>
          </a:p>
          <a:p>
            <a:pPr marL="342900" indent="-342900"/>
            <a:r>
              <a:rPr lang="ru-RU" sz="1600" dirty="0" smtClean="0"/>
              <a:t>Расслабление и отдых для глаз – </a:t>
            </a:r>
            <a:r>
              <a:rPr lang="ru-RU" sz="2000" u="sng" dirty="0" err="1" smtClean="0"/>
              <a:t>пальминг</a:t>
            </a:r>
            <a:r>
              <a:rPr lang="ru-RU" sz="2000" u="sng" dirty="0" smtClean="0"/>
              <a:t>.</a:t>
            </a:r>
            <a:endParaRPr lang="ru-RU" sz="2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76328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Трем ладошки друг об друга и закрываем глаза, стараясь максимально блокировать свет. Ладони прикладываем так, чтобы не давить на глаза (как будто в ладошки набрали воду).  </a:t>
            </a:r>
            <a:r>
              <a:rPr lang="ru-RU" dirty="0" err="1" smtClean="0"/>
              <a:t>Закpываем</a:t>
            </a:r>
            <a:r>
              <a:rPr lang="ru-RU" dirty="0" smtClean="0"/>
              <a:t> глаза. Просто сидим примерно 2 минуты. Во время </a:t>
            </a:r>
            <a:r>
              <a:rPr lang="ru-RU" dirty="0" err="1" smtClean="0"/>
              <a:t>пальминга</a:t>
            </a:r>
            <a:r>
              <a:rPr lang="ru-RU" dirty="0" smtClean="0"/>
              <a:t>, для усиления эффекта, можно  включить музыку для релаксации. Визуально представить красивые, приятные картины из жизни.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3. Открываем глаза, но ладошки не убираем! Проводим гимнастику для глаз на снятие зрительного напряжения, но под ладошками! На это уйдет примерно минута.</a:t>
            </a:r>
            <a:br>
              <a:rPr lang="ru-RU" dirty="0" smtClean="0"/>
            </a:br>
            <a:r>
              <a:rPr lang="ru-RU" dirty="0" smtClean="0"/>
              <a:t>4. Закрываем глаза. Опять сидим 2 минуты</a:t>
            </a:r>
            <a:br>
              <a:rPr lang="ru-RU" dirty="0" smtClean="0"/>
            </a:br>
            <a:r>
              <a:rPr lang="ru-RU" dirty="0" smtClean="0"/>
              <a:t>5. Потираем глаза кулачками, как младенцы, и резко открываем. </a:t>
            </a:r>
            <a:r>
              <a:rPr lang="ru-RU" dirty="0" err="1" smtClean="0"/>
              <a:t>Пальминг</a:t>
            </a:r>
            <a:r>
              <a:rPr lang="ru-RU" dirty="0" smtClean="0"/>
              <a:t> проводится 3-5 раз в день.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User\Desktop\1283059494_title.jpg"/>
          <p:cNvPicPr>
            <a:picLocks noChangeAspect="1" noChangeArrowheads="1"/>
          </p:cNvPicPr>
          <p:nvPr/>
        </p:nvPicPr>
        <p:blipFill>
          <a:blip r:embed="rId2" cstate="print"/>
          <a:srcRect b="17067"/>
          <a:stretch>
            <a:fillRect/>
          </a:stretch>
        </p:blipFill>
        <p:spPr bwMode="auto">
          <a:xfrm>
            <a:off x="4860032" y="5053680"/>
            <a:ext cx="2592288" cy="13996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59632" y="2996952"/>
            <a:ext cx="5688632" cy="3600400"/>
          </a:xfrm>
          <a:prstGeom prst="rect">
            <a:avLst/>
          </a:prstGeom>
          <a:solidFill>
            <a:srgbClr val="F7F8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644008" cy="2880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2. Стимуляция глаз светом (соляризация)</a:t>
            </a:r>
            <a:br>
              <a:rPr lang="ru-RU" sz="2400" dirty="0" smtClean="0"/>
            </a:br>
            <a:r>
              <a:rPr lang="ru-RU" sz="1600" dirty="0" smtClean="0"/>
              <a:t>При проведении большинства упражнений для глаз следует снимать очки. Хорошо сочетать соляризацию, затем </a:t>
            </a:r>
            <a:r>
              <a:rPr lang="ru-RU" sz="1600" dirty="0" err="1" smtClean="0"/>
              <a:t>пальминг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Принимать солнечный свет необходимо с закрытыми глазами, поворачивая голову по 2 раза к солнцу, по 4-е в тени. Не следует смотреть прямо на солнце, стимулировать 2 глаза одновременно. Продолжительность процедуры регламентируется степенью комфортности состояния.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332656"/>
            <a:ext cx="4042792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3. Контрастные ванны для глаз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Два раза в день, утром и вечером, промывайте</a:t>
            </a:r>
          </a:p>
          <a:p>
            <a:pPr>
              <a:buNone/>
            </a:pPr>
            <a:r>
              <a:rPr lang="ru-RU" sz="1400" dirty="0" smtClean="0"/>
              <a:t>оба глаза по 20 раз. При этом глаза должны быть </a:t>
            </a:r>
          </a:p>
          <a:p>
            <a:pPr>
              <a:buNone/>
            </a:pPr>
            <a:r>
              <a:rPr lang="ru-RU" sz="1400" dirty="0" smtClean="0"/>
              <a:t>закрыты.  Утром рекомендуется промывать глаза </a:t>
            </a:r>
          </a:p>
          <a:p>
            <a:pPr>
              <a:buNone/>
            </a:pPr>
            <a:r>
              <a:rPr lang="ru-RU" sz="1400" dirty="0" smtClean="0"/>
              <a:t>сначала горячей водой, затем холодной.  Вечером </a:t>
            </a:r>
          </a:p>
          <a:p>
            <a:pPr>
              <a:buNone/>
            </a:pPr>
            <a:r>
              <a:rPr lang="ru-RU" sz="1400" dirty="0" smtClean="0"/>
              <a:t>Процедура повторяется в обратном порядке. </a:t>
            </a:r>
            <a:endParaRPr lang="ru-RU" sz="1400" dirty="0"/>
          </a:p>
        </p:txBody>
      </p:sp>
      <p:pic>
        <p:nvPicPr>
          <p:cNvPr id="2050" name="Picture 2" descr="C:\Users\User\Desktop\metod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2996952"/>
            <a:ext cx="5662595" cy="36003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042792" cy="288032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4. Взгляд в даль</a:t>
            </a:r>
            <a:br>
              <a:rPr lang="ru-RU" sz="2400" dirty="0" smtClean="0"/>
            </a:br>
            <a:r>
              <a:rPr lang="ru-RU" sz="1600" dirty="0" smtClean="0"/>
              <a:t>Принять любую удобную позу, спину держать прямо. Направить взгляд на горизонт  ( окно, улица, облака, деревья ). Пытаться не сосредотачивать свой взгляд на каком-то конкретном предмете, разглядывая мелкие детали. Выполнять несколько минут, после чего расслабить глаза. Можно проделывать во время утомительной  зрительной работы.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3970784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5. Упражнения на снятие зрительного утомления</a:t>
            </a:r>
          </a:p>
          <a:p>
            <a:pPr>
              <a:buNone/>
            </a:pPr>
            <a:r>
              <a:rPr lang="ru-RU" sz="1600" dirty="0" smtClean="0"/>
              <a:t>Упражнения выполняйте каждые 20-25</a:t>
            </a:r>
          </a:p>
          <a:p>
            <a:pPr>
              <a:buNone/>
            </a:pPr>
            <a:r>
              <a:rPr lang="ru-RU" sz="1600" dirty="0" smtClean="0"/>
              <a:t> минут зрительной работы, стоя или сидя. </a:t>
            </a:r>
          </a:p>
          <a:p>
            <a:pPr>
              <a:buAutoNum type="arabicPeriod"/>
            </a:pPr>
            <a:r>
              <a:rPr lang="ru-RU" sz="1600" dirty="0" smtClean="0"/>
              <a:t>15 колебательных движений по горизонтали </a:t>
            </a:r>
            <a:r>
              <a:rPr lang="ru-RU" sz="1600" dirty="0" err="1" smtClean="0"/>
              <a:t>справа-налево</a:t>
            </a:r>
            <a:r>
              <a:rPr lang="ru-RU" sz="1600" dirty="0" smtClean="0"/>
              <a:t>, затем </a:t>
            </a:r>
            <a:r>
              <a:rPr lang="ru-RU" sz="1600" dirty="0" err="1" smtClean="0"/>
              <a:t>слева-направо</a:t>
            </a:r>
            <a:r>
              <a:rPr lang="ru-RU" sz="1600" dirty="0" smtClean="0"/>
              <a:t>.</a:t>
            </a:r>
          </a:p>
          <a:p>
            <a:pPr>
              <a:buAutoNum type="arabicPeriod"/>
            </a:pPr>
            <a:r>
              <a:rPr lang="ru-RU" sz="1600" dirty="0" smtClean="0"/>
              <a:t>15 раз по вертикали: вверх-вниз и </a:t>
            </a:r>
            <a:r>
              <a:rPr lang="ru-RU" sz="1600" dirty="0" err="1" smtClean="0"/>
              <a:t>вниз-вверх</a:t>
            </a:r>
            <a:r>
              <a:rPr lang="ru-RU" sz="1600" dirty="0" smtClean="0"/>
              <a:t>.</a:t>
            </a:r>
          </a:p>
          <a:p>
            <a:pPr>
              <a:buAutoNum type="arabicPeriod"/>
            </a:pPr>
            <a:r>
              <a:rPr lang="ru-RU" sz="1600" dirty="0" smtClean="0"/>
              <a:t>15 круговых вращательных движений </a:t>
            </a:r>
            <a:r>
              <a:rPr lang="ru-RU" sz="1600" dirty="0" err="1" smtClean="0"/>
              <a:t>слева-направо</a:t>
            </a:r>
            <a:r>
              <a:rPr lang="ru-RU" sz="1600" dirty="0" smtClean="0"/>
              <a:t>.</a:t>
            </a:r>
          </a:p>
          <a:p>
            <a:pPr>
              <a:buAutoNum type="arabicPeriod"/>
            </a:pPr>
            <a:r>
              <a:rPr lang="ru-RU" sz="1600" dirty="0" smtClean="0"/>
              <a:t>То же самое, но справа – налево.</a:t>
            </a:r>
          </a:p>
          <a:p>
            <a:pPr>
              <a:buAutoNum type="arabicPeriod"/>
            </a:pPr>
            <a:r>
              <a:rPr lang="ru-RU" sz="1600" dirty="0" smtClean="0"/>
              <a:t>По 15 круговых вращательных движений глазами вначале в правую, затем в левую стороны.</a:t>
            </a:r>
            <a:endParaRPr lang="ru-RU" sz="1600" dirty="0"/>
          </a:p>
        </p:txBody>
      </p:sp>
      <p:pic>
        <p:nvPicPr>
          <p:cNvPr id="10242" name="Picture 2" descr="C:\Users\User\Desktop\Рисунок18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697493"/>
            <a:ext cx="1656184" cy="1469571"/>
          </a:xfrm>
          <a:prstGeom prst="rect">
            <a:avLst/>
          </a:prstGeom>
          <a:noFill/>
        </p:spPr>
      </p:pic>
      <p:pic>
        <p:nvPicPr>
          <p:cNvPr id="10244" name="Picture 4" descr="C:\Users\User\Desktop\detia-3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25144"/>
            <a:ext cx="1603226" cy="16032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6. Вращение глазами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На расстоянии 50 см. на уровне глаз ребёнка держат игрушку. После рассматривания передвигают игрушку при неподвижной голове по горизонтальному, вертикальному и другим меридианам, просим ребёнка за ней следить глазками.</a:t>
            </a:r>
          </a:p>
          <a:p>
            <a:r>
              <a:rPr lang="ru-RU" sz="2000" dirty="0" smtClean="0"/>
              <a:t>Следующие упражнения рекомендуется повторять по 5 раз и после каждого – несколько раз поморгать:</a:t>
            </a:r>
          </a:p>
          <a:p>
            <a:r>
              <a:rPr lang="ru-RU" sz="2000" dirty="0" smtClean="0"/>
              <a:t>Движение глаз вправо, взгляд прямо – на картинку, затем влево. </a:t>
            </a:r>
          </a:p>
          <a:p>
            <a:r>
              <a:rPr lang="ru-RU" sz="2000" dirty="0" smtClean="0"/>
              <a:t>Движение глаз по косым направлениям;</a:t>
            </a:r>
          </a:p>
          <a:p>
            <a:r>
              <a:rPr lang="ru-RU" sz="2000" dirty="0" smtClean="0"/>
              <a:t>Движение глаз по часовой стрелке в форме прямоугольника;</a:t>
            </a:r>
          </a:p>
          <a:p>
            <a:r>
              <a:rPr lang="ru-RU" sz="2000" dirty="0" smtClean="0"/>
              <a:t>Движение глаз по дуге сверху и по дуге снизу;</a:t>
            </a:r>
          </a:p>
          <a:p>
            <a:r>
              <a:rPr lang="ru-RU" sz="2000" dirty="0" smtClean="0"/>
              <a:t>Движение глаз по неполному кругу;</a:t>
            </a:r>
          </a:p>
          <a:p>
            <a:r>
              <a:rPr lang="ru-RU" sz="2000" dirty="0" smtClean="0"/>
              <a:t>По зигзагообразным линиям;</a:t>
            </a:r>
          </a:p>
          <a:p>
            <a:r>
              <a:rPr lang="ru-RU" sz="2000" dirty="0" smtClean="0"/>
              <a:t>По часовой стрелке в виде ромба.</a:t>
            </a:r>
          </a:p>
          <a:p>
            <a:endParaRPr lang="ru-RU" sz="1600" dirty="0"/>
          </a:p>
        </p:txBody>
      </p:sp>
      <p:pic>
        <p:nvPicPr>
          <p:cNvPr id="4" name="Picture 17" descr="C:\Users\User\AppData\Local\Microsoft\Windows\Temporary Internet Files\Content.IE5\VIT37H3X\MM90028401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3" y="4077072"/>
            <a:ext cx="1326331" cy="16131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4449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Рисунки к упражнению № 6</a:t>
            </a:r>
            <a:endParaRPr lang="ru-RU" sz="2800" dirty="0"/>
          </a:p>
        </p:txBody>
      </p:sp>
      <p:pic>
        <p:nvPicPr>
          <p:cNvPr id="5" name="Picture 2" descr="C:\Users\User\Documents\Scanned Documents\2013-10-14 скан\скан 001.jpg"/>
          <p:cNvPicPr>
            <a:picLocks noChangeAspect="1" noChangeArrowheads="1"/>
          </p:cNvPicPr>
          <p:nvPr/>
        </p:nvPicPr>
        <p:blipFill>
          <a:blip r:embed="rId2" cstate="print"/>
          <a:srcRect l="13982" t="17252" r="19855" b="17766"/>
          <a:stretch>
            <a:fillRect/>
          </a:stretch>
        </p:blipFill>
        <p:spPr bwMode="auto">
          <a:xfrm>
            <a:off x="755576" y="1268760"/>
            <a:ext cx="7920880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cuments\Scanned Documents\2013-10-14 скан\скан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02" t="5837" r="4278" b="8182"/>
          <a:stretch>
            <a:fillRect/>
          </a:stretch>
        </p:blipFill>
        <p:spPr bwMode="auto">
          <a:xfrm rot="5400000">
            <a:off x="1924886" y="-1016165"/>
            <a:ext cx="5184576" cy="903434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cuments\Scanned Documents\2013-10-14 скан\скан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700" t="5013" r="8001" b="13002"/>
          <a:stretch>
            <a:fillRect/>
          </a:stretch>
        </p:blipFill>
        <p:spPr bwMode="auto">
          <a:xfrm rot="5400000">
            <a:off x="2519772" y="224645"/>
            <a:ext cx="4752527" cy="741682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358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2. Стимуляция глаз светом (соляризация) При проведении большинства упражнений для глаз следует снимать очки. Хорошо сочетать соляризацию, затем пальминг. Принимать солнечный свет необходимо с закрытыми глазами, поворачивая голову по 2 раза к солнцу, по 4-е в тени. Не следует смотреть прямо на солнце, стимулировать 2 глаза одновременно. Продолжительность процедуры регламентируется степенью комфортности состояния.</vt:lpstr>
      <vt:lpstr>4. Взгляд в даль Принять любую удобную позу, спину держать прямо. Направить взгляд на горизонт  ( окно, улица, облака, деревья ). Пытаться не сосредотачивать свой взгляд на каком-то конкретном предмете, разглядывая мелкие детали. Выполнять несколько минут, после чего расслабить глаза. Можно проделывать во время утомительной  зрительной работы.</vt:lpstr>
      <vt:lpstr>6. Вращение глазами  </vt:lpstr>
      <vt:lpstr>Слайд 7</vt:lpstr>
      <vt:lpstr>Слайд 8</vt:lpstr>
      <vt:lpstr>Слайд 9</vt:lpstr>
      <vt:lpstr>Слайд 10</vt:lpstr>
      <vt:lpstr>Слайд 11</vt:lpstr>
      <vt:lpstr>Слайд 12</vt:lpstr>
      <vt:lpstr>Берегите зрение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47</cp:revision>
  <dcterms:created xsi:type="dcterms:W3CDTF">2012-12-21T16:33:34Z</dcterms:created>
  <dcterms:modified xsi:type="dcterms:W3CDTF">2013-10-16T19:59:25Z</dcterms:modified>
</cp:coreProperties>
</file>