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7" r:id="rId4"/>
    <p:sldId id="292" r:id="rId5"/>
    <p:sldId id="273" r:id="rId6"/>
    <p:sldId id="277" r:id="rId7"/>
    <p:sldId id="280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MP900433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5334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 апреля – День Птиц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Открытое мероприятие  в старшей группе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447800"/>
            <a:ext cx="8305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66"/>
                </a:solidFill>
              </a:rPr>
              <a:t> </a:t>
            </a:r>
            <a:r>
              <a:rPr lang="ru-RU" b="1" i="1" dirty="0" smtClean="0">
                <a:solidFill>
                  <a:srgbClr val="FF0066"/>
                </a:solidFill>
              </a:rPr>
              <a:t>Программные задачи:</a:t>
            </a:r>
          </a:p>
          <a:p>
            <a:pPr algn="just"/>
            <a:r>
              <a:rPr lang="ru-RU" sz="2400" dirty="0" smtClean="0"/>
              <a:t>1</a:t>
            </a:r>
            <a:r>
              <a:rPr lang="ru-RU" sz="1600" dirty="0" smtClean="0"/>
              <a:t>. Закрепить и обобщить знания детей о зимующих и перелётных птицах.</a:t>
            </a:r>
          </a:p>
          <a:p>
            <a:pPr algn="just"/>
            <a:r>
              <a:rPr lang="ru-RU" sz="1600" dirty="0" smtClean="0"/>
              <a:t>2. Уточнить и расширить представления детей о том, как в весеннее время </a:t>
            </a:r>
          </a:p>
          <a:p>
            <a:pPr algn="just"/>
            <a:r>
              <a:rPr lang="ru-RU" sz="1600" dirty="0" smtClean="0"/>
              <a:t>     оживает всё кругом; весна для всех создаёт хорошие условия ( много </a:t>
            </a:r>
          </a:p>
          <a:p>
            <a:pPr algn="just"/>
            <a:r>
              <a:rPr lang="ru-RU" sz="1600" dirty="0" smtClean="0"/>
              <a:t>     света, тепла) и хорошее настроение.</a:t>
            </a:r>
          </a:p>
          <a:p>
            <a:pPr algn="just"/>
            <a:r>
              <a:rPr lang="ru-RU" sz="1600" dirty="0" smtClean="0"/>
              <a:t>3. Продолжать формировать навыки диалогической и монологической речи;</a:t>
            </a:r>
          </a:p>
          <a:p>
            <a:pPr algn="just"/>
            <a:r>
              <a:rPr lang="ru-RU" sz="1600" dirty="0" smtClean="0"/>
              <a:t>     развивать интонационную выразительность речи.</a:t>
            </a:r>
          </a:p>
          <a:p>
            <a:pPr algn="just"/>
            <a:r>
              <a:rPr lang="ru-RU" sz="1600" dirty="0" smtClean="0"/>
              <a:t>4. Воспитывать бережное отношение к природе, интерес и любовь к птицам; </a:t>
            </a:r>
          </a:p>
          <a:p>
            <a:pPr algn="just"/>
            <a:r>
              <a:rPr lang="ru-RU" sz="1600" dirty="0" smtClean="0"/>
              <a:t>     желание помогать им.</a:t>
            </a:r>
          </a:p>
          <a:p>
            <a:pPr algn="just"/>
            <a:r>
              <a:rPr lang="ru-RU" sz="1600" dirty="0" smtClean="0"/>
              <a:t>5. Развивать артистичность.</a:t>
            </a:r>
          </a:p>
          <a:p>
            <a:pPr algn="just"/>
            <a:r>
              <a:rPr lang="ru-RU" sz="1600" dirty="0" smtClean="0"/>
              <a:t>6. Учить петь слитно, протяжно. Учить ритмично двигаться в характере музыки; имитировать лёгкие движения под музыку; быстро реагировать на смену музыки сменой движения.</a:t>
            </a:r>
          </a:p>
          <a:p>
            <a:pPr marL="457200" indent="-457200" algn="just"/>
            <a:r>
              <a:rPr lang="ru-RU" sz="1600" dirty="0" smtClean="0"/>
              <a:t>7.Вызывать радостное настроение, интерес. Воспитывать умение вести себя на празднике.</a:t>
            </a:r>
          </a:p>
          <a:p>
            <a:pPr marL="457200" indent="-457200" algn="just"/>
            <a:r>
              <a:rPr lang="ru-RU" sz="1600" dirty="0" smtClean="0"/>
              <a:t>    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953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Технологии: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257800"/>
            <a:ext cx="7426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Авторская игра-хоровод « Ручеёк».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Релаксация.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Речь с движением, подвижная игра.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Технология развития театрального творчества.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MP900433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051989">
            <a:off x="1376326" y="-197779"/>
            <a:ext cx="5337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   Загадка  про весну.</a:t>
            </a:r>
          </a:p>
          <a:p>
            <a:pPr algn="ctr"/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Если снег повсюду тает, </a:t>
            </a:r>
          </a:p>
          <a:p>
            <a:r>
              <a:rPr lang="ru-RU" sz="1400" b="1" dirty="0" smtClean="0"/>
              <a:t>День становится длинней.</a:t>
            </a:r>
          </a:p>
          <a:p>
            <a:r>
              <a:rPr lang="ru-RU" sz="1400" b="1" dirty="0" smtClean="0"/>
              <a:t>Если всё зазеленело</a:t>
            </a:r>
          </a:p>
          <a:p>
            <a:r>
              <a:rPr lang="ru-RU" sz="1400" b="1" dirty="0" smtClean="0"/>
              <a:t>И в полях звенит ручей, </a:t>
            </a:r>
          </a:p>
          <a:p>
            <a:r>
              <a:rPr lang="ru-RU" sz="1400" b="1" dirty="0" smtClean="0"/>
              <a:t>Если солнце ярче светит,</a:t>
            </a:r>
          </a:p>
          <a:p>
            <a:r>
              <a:rPr lang="ru-RU" sz="1400" b="1" dirty="0" smtClean="0"/>
              <a:t>Если птицам не до сна, </a:t>
            </a:r>
          </a:p>
          <a:p>
            <a:r>
              <a:rPr lang="ru-RU" sz="1400" b="1" dirty="0" smtClean="0"/>
              <a:t>Если стал теплее ветер,</a:t>
            </a:r>
          </a:p>
          <a:p>
            <a:r>
              <a:rPr lang="ru-RU" sz="1400" b="1" dirty="0" smtClean="0"/>
              <a:t>Значит к нам пришла …</a:t>
            </a:r>
          </a:p>
          <a:p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 rot="20040988">
            <a:off x="-2144687" y="509080"/>
            <a:ext cx="757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Ход        мероприятия 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979167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334000"/>
            <a:ext cx="1619083" cy="11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905000"/>
            <a:ext cx="813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Давайте позовём весну к нам в детский сад.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71834" y="2209800"/>
            <a:ext cx="48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rgbClr val="FF0066"/>
                </a:solidFill>
              </a:rPr>
              <a:t>Заклички</a:t>
            </a:r>
            <a:r>
              <a:rPr lang="ru-RU" b="1" i="1" dirty="0" smtClean="0">
                <a:solidFill>
                  <a:srgbClr val="FF0066"/>
                </a:solidFill>
              </a:rPr>
              <a:t> 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590800"/>
            <a:ext cx="314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Весна, весна красная</a:t>
            </a:r>
          </a:p>
          <a:p>
            <a:r>
              <a:rPr lang="ru-RU" b="1" dirty="0" smtClean="0"/>
              <a:t>Приди весна  с радостью!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3528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Весна, весна красная</a:t>
            </a:r>
          </a:p>
          <a:p>
            <a:r>
              <a:rPr lang="ru-RU" b="1" dirty="0" smtClean="0"/>
              <a:t>Приди весна ясная.</a:t>
            </a:r>
          </a:p>
          <a:p>
            <a:r>
              <a:rPr lang="ru-RU" b="1" dirty="0" smtClean="0"/>
              <a:t>Солнце весело печёт,</a:t>
            </a:r>
          </a:p>
          <a:p>
            <a:r>
              <a:rPr lang="ru-RU" b="1" dirty="0" smtClean="0"/>
              <a:t>Снег водою с крыш течёт.</a:t>
            </a:r>
          </a:p>
          <a:p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r>
              <a:rPr lang="ru-RU" b="1" dirty="0" smtClean="0"/>
              <a:t>Мы по лугу пойдём,</a:t>
            </a:r>
          </a:p>
          <a:p>
            <a:r>
              <a:rPr lang="ru-RU" b="1" dirty="0" smtClean="0"/>
              <a:t>Хоровод заведём,</a:t>
            </a:r>
          </a:p>
          <a:p>
            <a:r>
              <a:rPr lang="ru-RU" b="1" dirty="0" smtClean="0"/>
              <a:t>Приходи, весна!</a:t>
            </a:r>
          </a:p>
          <a:p>
            <a:r>
              <a:rPr lang="ru-RU" b="1" dirty="0" smtClean="0"/>
              <a:t>Приходи, красна!</a:t>
            </a:r>
          </a:p>
          <a:p>
            <a:endParaRPr lang="ru-RU" dirty="0"/>
          </a:p>
        </p:txBody>
      </p:sp>
      <p:pic>
        <p:nvPicPr>
          <p:cNvPr id="13" name="Рисунок 12" descr="b1845550dac64007e2109a5b88fb9647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228600"/>
            <a:ext cx="1776000" cy="133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3400" y="220980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Сценка с Весной.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2590800"/>
            <a:ext cx="3251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Весна</a:t>
            </a:r>
            <a:r>
              <a:rPr lang="ru-RU" sz="1400" dirty="0" smtClean="0"/>
              <a:t>:     </a:t>
            </a:r>
            <a:r>
              <a:rPr lang="ru-RU" sz="1400" b="1" dirty="0" smtClean="0"/>
              <a:t>Знаю: ждут меня повсюду,</a:t>
            </a:r>
          </a:p>
          <a:p>
            <a:r>
              <a:rPr lang="ru-RU" sz="1400" b="1" dirty="0" smtClean="0"/>
              <a:t>                       Всем на свете я нужна.</a:t>
            </a:r>
          </a:p>
          <a:p>
            <a:r>
              <a:rPr lang="ru-RU" sz="1400" b="1" dirty="0" smtClean="0"/>
              <a:t>                       Приношу я радость людям,</a:t>
            </a:r>
          </a:p>
          <a:p>
            <a:r>
              <a:rPr lang="ru-RU" sz="1400" b="1" dirty="0" smtClean="0"/>
              <a:t>                        И зовут меня - Весна!</a:t>
            </a:r>
          </a:p>
          <a:p>
            <a:r>
              <a:rPr lang="ru-RU" sz="1400" b="1" i="1" dirty="0" smtClean="0"/>
              <a:t>Дети:      </a:t>
            </a:r>
            <a:r>
              <a:rPr lang="ru-RU" sz="1400" b="1" dirty="0" smtClean="0"/>
              <a:t>Ну, весна, как дела?</a:t>
            </a:r>
          </a:p>
          <a:p>
            <a:r>
              <a:rPr lang="ru-RU" sz="1400" b="1" i="1" dirty="0" smtClean="0"/>
              <a:t>Весна:      </a:t>
            </a:r>
            <a:r>
              <a:rPr lang="ru-RU" sz="1400" b="1" dirty="0" smtClean="0"/>
              <a:t>У меня уборка.</a:t>
            </a:r>
          </a:p>
          <a:p>
            <a:endParaRPr lang="ru-RU" sz="1400" b="1" i="1" dirty="0" smtClean="0"/>
          </a:p>
          <a:p>
            <a:r>
              <a:rPr lang="ru-RU" sz="1400" b="1" i="1" dirty="0" smtClean="0"/>
              <a:t>Дети:       </a:t>
            </a:r>
            <a:r>
              <a:rPr lang="ru-RU" sz="1400" b="1" dirty="0" smtClean="0"/>
              <a:t>Для чего тебе метла?</a:t>
            </a:r>
          </a:p>
          <a:p>
            <a:r>
              <a:rPr lang="ru-RU" sz="1400" b="1" i="1" dirty="0" smtClean="0"/>
              <a:t>Весна:      </a:t>
            </a:r>
            <a:r>
              <a:rPr lang="ru-RU" sz="1400" b="1" dirty="0" smtClean="0"/>
              <a:t>Снег мести с пригорка.</a:t>
            </a:r>
          </a:p>
          <a:p>
            <a:endParaRPr lang="ru-RU" sz="1400" b="1" i="1" dirty="0" smtClean="0"/>
          </a:p>
          <a:p>
            <a:r>
              <a:rPr lang="ru-RU" sz="1400" b="1" i="1" dirty="0" smtClean="0"/>
              <a:t>Дети:        </a:t>
            </a:r>
            <a:r>
              <a:rPr lang="ru-RU" sz="1400" b="1" dirty="0" smtClean="0"/>
              <a:t>Для чего тебе ручьи?</a:t>
            </a:r>
          </a:p>
          <a:p>
            <a:r>
              <a:rPr lang="ru-RU" sz="1400" b="1" i="1" dirty="0" smtClean="0"/>
              <a:t>Весна</a:t>
            </a:r>
            <a:r>
              <a:rPr lang="ru-RU" sz="1400" b="1" dirty="0" smtClean="0"/>
              <a:t>:        Мусор смыть с дорожек.</a:t>
            </a:r>
          </a:p>
          <a:p>
            <a:endParaRPr lang="ru-RU" sz="1400" b="1" i="1" dirty="0" smtClean="0"/>
          </a:p>
          <a:p>
            <a:r>
              <a:rPr lang="ru-RU" sz="1400" b="1" i="1" dirty="0" smtClean="0"/>
              <a:t>Дети</a:t>
            </a:r>
            <a:r>
              <a:rPr lang="ru-RU" sz="1400" b="1" dirty="0" smtClean="0"/>
              <a:t>:      Для чего тебе лучи?  </a:t>
            </a:r>
          </a:p>
          <a:p>
            <a:r>
              <a:rPr lang="ru-RU" sz="1400" b="1" i="1" dirty="0" smtClean="0"/>
              <a:t>Весна:      </a:t>
            </a:r>
            <a:r>
              <a:rPr lang="ru-RU" sz="1400" b="1" dirty="0" smtClean="0"/>
              <a:t>Для уборки тоже.</a:t>
            </a:r>
          </a:p>
          <a:p>
            <a:r>
              <a:rPr lang="ru-RU" sz="1400" b="1" dirty="0" smtClean="0"/>
              <a:t>                      Всё промою, просушу-</a:t>
            </a:r>
          </a:p>
          <a:p>
            <a:r>
              <a:rPr lang="ru-RU" sz="1400" b="1" dirty="0" smtClean="0"/>
              <a:t>                      Вас на праздник приглашу.</a:t>
            </a:r>
          </a:p>
          <a:p>
            <a:endParaRPr lang="ru-RU" sz="1400" dirty="0"/>
          </a:p>
        </p:txBody>
      </p:sp>
      <p:pic>
        <p:nvPicPr>
          <p:cNvPr id="16" name="Рисунок 15" descr="дев у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2667000"/>
            <a:ext cx="1368000" cy="1368000"/>
          </a:xfrm>
          <a:prstGeom prst="rect">
            <a:avLst/>
          </a:prstGeom>
        </p:spPr>
      </p:pic>
      <p:pic>
        <p:nvPicPr>
          <p:cNvPr id="17" name="Рисунок 16" descr="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6400" y="4419600"/>
            <a:ext cx="2097600" cy="165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MP900433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k206030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144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914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 – шустрая певичка</a:t>
            </a:r>
          </a:p>
          <a:p>
            <a:r>
              <a:rPr lang="ru-RU" b="1" dirty="0" smtClean="0"/>
              <a:t>Зовут меня  …..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914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Пусть я птичка – невеличка,</a:t>
            </a:r>
          </a:p>
          <a:p>
            <a:r>
              <a:rPr lang="ru-RU" b="1" dirty="0" smtClean="0"/>
              <a:t>У меня друзья, привычка: </a:t>
            </a:r>
          </a:p>
          <a:p>
            <a:r>
              <a:rPr lang="ru-RU" b="1" dirty="0" smtClean="0"/>
              <a:t>Как, начнутся холодая </a:t>
            </a:r>
          </a:p>
          <a:p>
            <a:r>
              <a:rPr lang="ru-RU" b="1" dirty="0" smtClean="0"/>
              <a:t>Прямо с севера – сюда! </a:t>
            </a:r>
            <a:endParaRPr lang="ru-RU" b="1" dirty="0"/>
          </a:p>
        </p:txBody>
      </p:sp>
      <p:pic>
        <p:nvPicPr>
          <p:cNvPr id="9" name="Рисунок 8" descr="2498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133600"/>
            <a:ext cx="1080000" cy="10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838200"/>
            <a:ext cx="259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Известно с давних вам времён</a:t>
            </a:r>
          </a:p>
          <a:p>
            <a:r>
              <a:rPr lang="ru-RU" b="1" dirty="0" smtClean="0"/>
              <a:t>Зовусь я птица почтальон.</a:t>
            </a:r>
            <a:endParaRPr lang="ru-RU" b="1" dirty="0"/>
          </a:p>
        </p:txBody>
      </p:sp>
      <p:pic>
        <p:nvPicPr>
          <p:cNvPr id="11" name="Рисунок 10" descr="golub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1143000"/>
            <a:ext cx="1269405" cy="10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29718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Хоть я не молоток</a:t>
            </a:r>
          </a:p>
          <a:p>
            <a:r>
              <a:rPr lang="ru-RU" b="1" dirty="0" smtClean="0"/>
              <a:t>По дереву стучу.</a:t>
            </a:r>
          </a:p>
          <a:p>
            <a:r>
              <a:rPr lang="ru-RU" b="1" dirty="0" smtClean="0"/>
              <a:t>В нём каждый уголок</a:t>
            </a:r>
          </a:p>
          <a:p>
            <a:r>
              <a:rPr lang="ru-RU" b="1" dirty="0" smtClean="0"/>
              <a:t>Обследовать хочу.</a:t>
            </a:r>
            <a:endParaRPr lang="ru-RU" b="1" dirty="0"/>
          </a:p>
        </p:txBody>
      </p:sp>
      <p:pic>
        <p:nvPicPr>
          <p:cNvPr id="13" name="Рисунок 12" descr="86af5377a0e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267200"/>
            <a:ext cx="1028565" cy="108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28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</a:rPr>
              <a:t>             На праздник радостно придём  и птиц с собою позовём.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609600"/>
            <a:ext cx="777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66"/>
                </a:solidFill>
              </a:rPr>
              <a:t>Вылетайте, птички, Птички – невелички!</a:t>
            </a:r>
          </a:p>
          <a:p>
            <a:pPr algn="ctr"/>
            <a:endParaRPr lang="ru-RU" dirty="0"/>
          </a:p>
        </p:txBody>
      </p:sp>
      <p:pic>
        <p:nvPicPr>
          <p:cNvPr id="16" name="Рисунок 15" descr="51d67929e0916d2658d2250bfb9582b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00" y="2514600"/>
            <a:ext cx="1619193" cy="1080000"/>
          </a:xfrm>
          <a:prstGeom prst="rect">
            <a:avLst/>
          </a:prstGeom>
        </p:spPr>
      </p:pic>
      <p:pic>
        <p:nvPicPr>
          <p:cNvPr id="17" name="Рисунок 16" descr="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3810000"/>
            <a:ext cx="1478865" cy="108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4401" y="21336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Видали нас не раз</a:t>
            </a:r>
          </a:p>
          <a:p>
            <a:r>
              <a:rPr lang="ru-RU" b="1" dirty="0" smtClean="0"/>
              <a:t>Мы скачем в двух шагах от вас</a:t>
            </a:r>
          </a:p>
          <a:p>
            <a:r>
              <a:rPr lang="ru-RU" b="1" dirty="0" smtClean="0"/>
              <a:t>Чирикаем: « </a:t>
            </a:r>
            <a:r>
              <a:rPr lang="ru-RU" b="1" dirty="0" err="1" smtClean="0"/>
              <a:t>Чирик</a:t>
            </a:r>
            <a:r>
              <a:rPr lang="ru-RU" b="1" dirty="0" smtClean="0"/>
              <a:t> – </a:t>
            </a:r>
            <a:r>
              <a:rPr lang="ru-RU" b="1" dirty="0" err="1" smtClean="0"/>
              <a:t>чирик</a:t>
            </a:r>
            <a:r>
              <a:rPr lang="ru-RU" b="1" dirty="0" smtClean="0"/>
              <a:t>!»</a:t>
            </a:r>
          </a:p>
          <a:p>
            <a:r>
              <a:rPr lang="ru-RU" b="1" dirty="0" smtClean="0"/>
              <a:t>Кто к этой песне не привык?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4800600"/>
            <a:ext cx="5735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Пришла пора готовиться к встрече с другими птичками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53340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Через море, через горы</a:t>
            </a:r>
          </a:p>
          <a:p>
            <a:r>
              <a:rPr lang="ru-RU" b="1" dirty="0" smtClean="0"/>
              <a:t>Стайкой птицы к нам летят.</a:t>
            </a:r>
          </a:p>
          <a:p>
            <a:r>
              <a:rPr lang="ru-RU" b="1" dirty="0" smtClean="0"/>
              <a:t>Мы для них построим город,</a:t>
            </a:r>
          </a:p>
          <a:p>
            <a:r>
              <a:rPr lang="ru-RU" b="1" dirty="0" smtClean="0"/>
              <a:t>Птичий город – </a:t>
            </a:r>
            <a:r>
              <a:rPr lang="ru-RU" b="1" u="sng" dirty="0" err="1" smtClean="0"/>
              <a:t>Птицеград</a:t>
            </a:r>
            <a:r>
              <a:rPr lang="ru-RU" b="1" u="sng" dirty="0" smtClean="0"/>
              <a:t>!</a:t>
            </a:r>
          </a:p>
          <a:p>
            <a:endParaRPr lang="ru-RU" dirty="0"/>
          </a:p>
        </p:txBody>
      </p:sp>
      <p:pic>
        <p:nvPicPr>
          <p:cNvPr id="21" name="Рисунок 20" descr="птицегра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62600" y="5105400"/>
            <a:ext cx="1967336" cy="147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MP900433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758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Изготовление скворечников</a:t>
            </a: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1051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Речь с движением « Пила»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4038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Запилила  пила, зажужжала как пчела</a:t>
            </a:r>
          </a:p>
          <a:p>
            <a:r>
              <a:rPr lang="ru-RU" sz="1400" b="1" dirty="0" smtClean="0"/>
              <a:t>        Ж – Ж – Ж – Ж –</a:t>
            </a:r>
          </a:p>
          <a:p>
            <a:r>
              <a:rPr lang="ru-RU" sz="1400" b="1" dirty="0" smtClean="0"/>
              <a:t> Ж – Ж – Ж – Ж </a:t>
            </a:r>
          </a:p>
          <a:p>
            <a:r>
              <a:rPr lang="ru-RU" sz="1400" b="1" dirty="0" smtClean="0"/>
              <a:t>Отпилила кусок, наскочила на сучок,</a:t>
            </a:r>
          </a:p>
          <a:p>
            <a:r>
              <a:rPr lang="ru-RU" sz="1400" b="1" dirty="0" smtClean="0"/>
              <a:t>Лопнула и встала, начинай сначала.</a:t>
            </a:r>
            <a:endParaRPr lang="ru-RU" sz="1400" b="1" dirty="0"/>
          </a:p>
        </p:txBody>
      </p:sp>
      <p:pic>
        <p:nvPicPr>
          <p:cNvPr id="6" name="Рисунок 5" descr="IMG_0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609600"/>
            <a:ext cx="2208000" cy="1656000"/>
          </a:xfrm>
          <a:prstGeom prst="rect">
            <a:avLst/>
          </a:prstGeom>
        </p:spPr>
      </p:pic>
      <p:pic>
        <p:nvPicPr>
          <p:cNvPr id="7" name="Рисунок 6" descr="IMG_0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09800"/>
            <a:ext cx="2322000" cy="3096000"/>
          </a:xfrm>
          <a:prstGeom prst="rect">
            <a:avLst/>
          </a:prstGeom>
        </p:spPr>
      </p:pic>
      <p:pic>
        <p:nvPicPr>
          <p:cNvPr id="8" name="Рисунок 7" descr="IMG_03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28600"/>
            <a:ext cx="2448000" cy="183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2438400"/>
            <a:ext cx="4953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Викторина « Угадай и назови!»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2743200"/>
            <a:ext cx="77502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/>
              <a:t>Какая птица носит чёрный галстук на жёлтой манишке? ( Синица)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Какая птица днём спит, а ночью охотится на мышей? ( Сова, филин)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Какую птицу называют санитаром леса? ( Дятел)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Болотная птица, стоит на одной ноге, поджав другую. ( Цапля)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Какая птица не вьёт своего гнезда? ( Кукушка)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Как называется птичий дом? ( Гнездо, дупло)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Какая птица не умеет летать, но хорошо плавает, ныряет</a:t>
            </a:r>
          </a:p>
          <a:p>
            <a:pPr marL="342900" indent="-342900"/>
            <a:r>
              <a:rPr lang="ru-RU" sz="1400" b="1" dirty="0" smtClean="0"/>
              <a:t>       и не боится холода? ( Пингвин)</a:t>
            </a:r>
          </a:p>
          <a:p>
            <a:pPr marL="342900" indent="-342900">
              <a:buAutoNum type="arabicPeriod" startAt="8"/>
            </a:pPr>
            <a:r>
              <a:rPr lang="ru-RU" sz="1400" b="1" dirty="0" smtClean="0"/>
              <a:t>Какая крупная птица не умеет летать, но зато хорошо бегает?</a:t>
            </a:r>
          </a:p>
          <a:p>
            <a:pPr marL="342900" indent="-342900"/>
            <a:r>
              <a:rPr lang="ru-RU" sz="1400" b="1" dirty="0" smtClean="0"/>
              <a:t>       ( Страус)</a:t>
            </a:r>
          </a:p>
          <a:p>
            <a:pPr marL="342900" indent="-342900">
              <a:buAutoNum type="arabicPeriod" startAt="9"/>
            </a:pPr>
            <a:r>
              <a:rPr lang="ru-RU" sz="1400" b="1" dirty="0" smtClean="0"/>
              <a:t>Кого из птиц называют воровкой? ( Сороку)</a:t>
            </a:r>
          </a:p>
          <a:p>
            <a:pPr marL="342900" indent="-342900">
              <a:buAutoNum type="arabicPeriod" startAt="9"/>
            </a:pPr>
            <a:r>
              <a:rPr lang="ru-RU" sz="1400" b="1" dirty="0" smtClean="0"/>
              <a:t>Как называют дом для птиц, сделанный человеком?  ( Скворечник)</a:t>
            </a:r>
          </a:p>
          <a:p>
            <a:pPr marL="342900" indent="-342900">
              <a:buAutoNum type="arabicPeriod" startAt="9"/>
            </a:pPr>
            <a:r>
              <a:rPr lang="ru-RU" sz="1400" b="1" dirty="0" smtClean="0"/>
              <a:t>Кто выводит птенцов зимой? ( Снегирь, а в конце февраля и клёст)</a:t>
            </a:r>
          </a:p>
          <a:p>
            <a:pPr marL="342900" indent="-342900">
              <a:buAutoNum type="arabicPeriod" startAt="9"/>
            </a:pPr>
            <a:r>
              <a:rPr lang="ru-RU" sz="1400" b="1" dirty="0" smtClean="0"/>
              <a:t>Птица, неуклюжая на берегу и красавица на воде? ( Лебедь)</a:t>
            </a:r>
          </a:p>
          <a:p>
            <a:pPr marL="342900" lvl="3" indent="-342900"/>
            <a:r>
              <a:rPr lang="ru-RU" sz="1400" b="1" dirty="0" smtClean="0"/>
              <a:t>13.  Какая птица бывает почтовой?  ( Голубь)</a:t>
            </a:r>
          </a:p>
          <a:p>
            <a:pPr marL="342900" indent="-342900">
              <a:buAutoNum type="arabicPeriod" startAt="9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MP900433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</a:rPr>
              <a:t>Добро пожаловать на Родину!</a:t>
            </a:r>
            <a:endParaRPr lang="ru-RU" sz="2400" b="1" dirty="0">
              <a:solidFill>
                <a:srgbClr val="FF0066"/>
              </a:solidFill>
            </a:endParaRPr>
          </a:p>
        </p:txBody>
      </p:sp>
      <p:pic>
        <p:nvPicPr>
          <p:cNvPr id="5" name="Рисунок 4" descr="ут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1620000" cy="1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8077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Здравствуй, Весна!</a:t>
            </a:r>
          </a:p>
          <a:p>
            <a:r>
              <a:rPr lang="ru-RU" sz="1400" b="1" dirty="0" smtClean="0"/>
              <a:t>Здравствуй, птичка – невеличка!</a:t>
            </a:r>
          </a:p>
          <a:p>
            <a:r>
              <a:rPr lang="ru-RU" sz="1400" b="1" dirty="0" smtClean="0"/>
              <a:t>Здравствуй, добрая Синичка!</a:t>
            </a:r>
          </a:p>
          <a:p>
            <a:r>
              <a:rPr lang="ru-RU" sz="1400" b="1" dirty="0" smtClean="0"/>
              <a:t>Здравствуй, Дятел наш приятель!</a:t>
            </a:r>
          </a:p>
          <a:p>
            <a:r>
              <a:rPr lang="ru-RU" sz="1400" b="1" dirty="0" smtClean="0"/>
              <a:t>Здравствуй, Голубь и Снегирь!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1" y="381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Расскажите, птицы, где вы побывали?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Расскажите, птицы, что вы повидали?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1976766889_547727867_1827498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438400"/>
            <a:ext cx="1105781" cy="136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2514600"/>
            <a:ext cx="3196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жарких странах</a:t>
            </a:r>
          </a:p>
          <a:p>
            <a:r>
              <a:rPr lang="ru-RU" sz="1400" b="1" dirty="0" smtClean="0"/>
              <a:t>Жаркое лето.</a:t>
            </a:r>
          </a:p>
          <a:p>
            <a:r>
              <a:rPr lang="ru-RU" sz="1400" b="1" dirty="0" smtClean="0"/>
              <a:t>Ни зимы, ни снега</a:t>
            </a:r>
          </a:p>
          <a:p>
            <a:r>
              <a:rPr lang="ru-RU" sz="1400" b="1" dirty="0" smtClean="0"/>
              <a:t>Там нету.</a:t>
            </a:r>
            <a:endParaRPr lang="ru-RU" sz="1400" b="1" dirty="0"/>
          </a:p>
        </p:txBody>
      </p:sp>
      <p:pic>
        <p:nvPicPr>
          <p:cNvPr id="11" name="Рисунок 10" descr="46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10000"/>
            <a:ext cx="1488000" cy="111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3810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Бродят там слоны – великаны,</a:t>
            </a:r>
          </a:p>
          <a:p>
            <a:r>
              <a:rPr lang="ru-RU" sz="1400" b="1" dirty="0" smtClean="0"/>
              <a:t>Целый день кричат обезьяны.</a:t>
            </a:r>
          </a:p>
          <a:p>
            <a:r>
              <a:rPr lang="ru-RU" sz="1400" b="1" dirty="0" smtClean="0"/>
              <a:t>Там растут деревья – лианы,</a:t>
            </a:r>
          </a:p>
          <a:p>
            <a:r>
              <a:rPr lang="ru-RU" sz="1400" b="1" dirty="0" smtClean="0"/>
              <a:t>Там висят на пальмах бананы.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876800"/>
            <a:ext cx="48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Хорошо вы жили вдалеке от дома?</a:t>
            </a:r>
          </a:p>
          <a:p>
            <a:r>
              <a:rPr lang="ru-RU" sz="1400" b="1" dirty="0" smtClean="0"/>
              <a:t>С кем вы там дружили в странах незнакомых?</a:t>
            </a:r>
          </a:p>
          <a:p>
            <a:endParaRPr lang="ru-RU" dirty="0"/>
          </a:p>
        </p:txBody>
      </p:sp>
      <p:pic>
        <p:nvPicPr>
          <p:cNvPr id="15" name="Рисунок 14" descr="скворец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382000"/>
            <a:ext cx="1476000" cy="147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2600" y="5334000"/>
            <a:ext cx="6518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Мы скучали по деревне,</a:t>
            </a:r>
          </a:p>
          <a:p>
            <a:r>
              <a:rPr lang="ru-RU" b="1" dirty="0" smtClean="0"/>
              <a:t>По звенящему ручью,</a:t>
            </a:r>
          </a:p>
          <a:p>
            <a:r>
              <a:rPr lang="ru-RU" b="1" dirty="0" smtClean="0"/>
              <a:t>По скворечне, по деревьям,</a:t>
            </a:r>
          </a:p>
          <a:p>
            <a:r>
              <a:rPr lang="ru-RU" b="1" dirty="0" smtClean="0"/>
              <a:t>По соседу – воробью.</a:t>
            </a:r>
          </a:p>
          <a:p>
            <a:endParaRPr lang="ru-RU" dirty="0"/>
          </a:p>
        </p:txBody>
      </p:sp>
      <p:pic>
        <p:nvPicPr>
          <p:cNvPr id="17" name="Рисунок 16" descr="IMG_03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304800"/>
            <a:ext cx="1440000" cy="108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3000" y="1524000"/>
            <a:ext cx="171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Игра- фантазия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1524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                               « Перевирание сказки»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1" y="1981200"/>
            <a:ext cx="434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</a:t>
            </a:r>
            <a:r>
              <a:rPr lang="ru-RU" sz="1400" b="1" dirty="0" smtClean="0"/>
              <a:t>Послушайте сказку известную вам с самого детства, а называется она  « Курочка      Пеструшка».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/>
              <a:t>Жили – были папа и мама.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/>
              <a:t>И была у них утка Пеструшка.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/>
              <a:t>Снесла курочка цыплёнка.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/>
              <a:t>Не простое, а деревянное.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/>
              <a:t>Молодцы, эту сказку вы знаете. А теперь сказка посложнее.</a:t>
            </a:r>
          </a:p>
          <a:p>
            <a:r>
              <a:rPr lang="ru-RU" sz="1400" b="1" dirty="0" smtClean="0"/>
              <a:t> Называется она « Лиса и аист».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/>
              <a:t>Слушайте внимательно. Лиса и павлин подружились.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/>
              <a:t>Вот вздумала лиса угостить журавля и пошла звать его в кафе.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/>
              <a:t>Пошёл журавль в гости. А лиса нажарила картошки.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/>
              <a:t>И размазала по стол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/>
              <a:t>- Молодцы, и с этой сказкой вы справились.</a:t>
            </a:r>
          </a:p>
          <a:p>
            <a:endParaRPr lang="ru-RU" sz="1400" b="1" dirty="0" smtClean="0"/>
          </a:p>
          <a:p>
            <a:endParaRPr lang="ru-RU" sz="1400" dirty="0"/>
          </a:p>
        </p:txBody>
      </p:sp>
      <p:pic>
        <p:nvPicPr>
          <p:cNvPr id="22" name="Рисунок 21" descr="previe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5598000"/>
            <a:ext cx="1126125" cy="1260000"/>
          </a:xfrm>
          <a:prstGeom prst="rect">
            <a:avLst/>
          </a:prstGeom>
        </p:spPr>
      </p:pic>
      <p:pic>
        <p:nvPicPr>
          <p:cNvPr id="23" name="Рисунок 22" descr="75607386_2642543_1642_Lis_Jurav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5562600"/>
            <a:ext cx="1614671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MP900433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304800" y="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 те временем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66"/>
                </a:solidFill>
              </a:rPr>
              <a:t>По опушке шла Весна</a:t>
            </a:r>
          </a:p>
          <a:p>
            <a:r>
              <a:rPr lang="ru-RU" sz="1600" b="1" dirty="0" smtClean="0">
                <a:solidFill>
                  <a:srgbClr val="FF0066"/>
                </a:solidFill>
              </a:rPr>
              <a:t>Вёдра с дождиком несла.</a:t>
            </a:r>
          </a:p>
          <a:p>
            <a:r>
              <a:rPr lang="ru-RU" sz="1600" b="1" dirty="0" smtClean="0">
                <a:solidFill>
                  <a:srgbClr val="FF0066"/>
                </a:solidFill>
              </a:rPr>
              <a:t>Опустилась на пригорке –</a:t>
            </a:r>
          </a:p>
          <a:p>
            <a:r>
              <a:rPr lang="ru-RU" sz="1600" b="1" dirty="0" smtClean="0">
                <a:solidFill>
                  <a:srgbClr val="FF0066"/>
                </a:solidFill>
              </a:rPr>
              <a:t>Опрокинула Ведёрки.</a:t>
            </a:r>
            <a:endParaRPr lang="ru-RU" sz="1600" b="1" dirty="0">
              <a:solidFill>
                <a:srgbClr val="FF0066"/>
              </a:solidFill>
            </a:endParaRPr>
          </a:p>
        </p:txBody>
      </p:sp>
      <p:pic>
        <p:nvPicPr>
          <p:cNvPr id="7" name="Рисунок 6" descr="678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1883721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1219200"/>
            <a:ext cx="195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И пошёл дождик. </a:t>
            </a:r>
          </a:p>
          <a:p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828800"/>
            <a:ext cx="2822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Игра « Птички и дождик».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33601" y="2133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игре используется экосез « Птички летают» музыка А. Жилина и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« Самолёт» музыка М. Магиденко</a:t>
            </a:r>
          </a:p>
          <a:p>
            <a:endParaRPr lang="ru-RU" dirty="0"/>
          </a:p>
        </p:txBody>
      </p:sp>
      <p:pic>
        <p:nvPicPr>
          <p:cNvPr id="10" name="Рисунок 9" descr="0_44fb7_93feb5b6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381000"/>
            <a:ext cx="1625957" cy="1298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743200"/>
            <a:ext cx="8840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Описание: </a:t>
            </a:r>
            <a:r>
              <a:rPr lang="ru-RU" b="1" dirty="0" smtClean="0"/>
              <a:t>Дети – птички под экосез « летают» по залу, Весна сидит на пеньке. </a:t>
            </a:r>
          </a:p>
          <a:p>
            <a:r>
              <a:rPr lang="ru-RU" b="1" dirty="0" smtClean="0"/>
              <a:t>Как только начинает звучать « Самолёт» дети замирают. Между ними медленно </a:t>
            </a:r>
          </a:p>
          <a:p>
            <a:r>
              <a:rPr lang="ru-RU" b="1" dirty="0" smtClean="0"/>
              <a:t>« пролетает» Весна, тряся дождиком над пошевелившимися. «Намокшие» птички</a:t>
            </a:r>
          </a:p>
          <a:p>
            <a:r>
              <a:rPr lang="ru-RU" b="1" dirty="0" smtClean="0"/>
              <a:t> улетают на стульчики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" name="Рисунок 11" descr="IMG_03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191000"/>
            <a:ext cx="2400000" cy="1800000"/>
          </a:xfrm>
          <a:prstGeom prst="rect">
            <a:avLst/>
          </a:prstGeom>
        </p:spPr>
      </p:pic>
      <p:pic>
        <p:nvPicPr>
          <p:cNvPr id="13" name="Рисунок 12" descr="IMG_03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267200"/>
            <a:ext cx="24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MP900433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39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0"/>
            <a:ext cx="766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Закончился дождик и побежали ручейки.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57200" y="53340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</a:rPr>
              <a:t>Игра – хоровод « Ручеёк»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7200" y="106680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( авторская игра )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676400"/>
            <a:ext cx="56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Песня «Ручеёк» слова Л. </a:t>
            </a:r>
            <a:r>
              <a:rPr lang="ru-RU" b="1" dirty="0" err="1" smtClean="0"/>
              <a:t>Чадовой</a:t>
            </a:r>
            <a:r>
              <a:rPr lang="ru-RU" b="1" dirty="0" smtClean="0"/>
              <a:t>, музыка Т. Лунёвой.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Описание:</a:t>
            </a:r>
            <a:r>
              <a:rPr lang="ru-RU" b="1" dirty="0" smtClean="0"/>
              <a:t> На первый куплет дети водят хоровод. Весна в кругу идёт им навстречу, держа перед собой « ручеёк». На второй куплет дети делают движения в соответствии с текстом, а  Весна выбирает одного ребёнка на роль Ручейка. На проигрыш дети хлопают, а Весна и Ручеёк танцуют по желанию. Дети-гости присоединяются к игре.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276600"/>
            <a:ext cx="893454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Ручеёк, ручеёк мы тебя встречаем         2. Ручеёк, ручеёк попляши-ка с нами,</a:t>
            </a:r>
          </a:p>
          <a:p>
            <a:pPr marL="342900" indent="-342900"/>
            <a:r>
              <a:rPr lang="ru-RU" b="1" dirty="0" smtClean="0">
                <a:solidFill>
                  <a:srgbClr val="006600"/>
                </a:solidFill>
              </a:rPr>
              <a:t>       Ручеёк, ручеёк в гости приглашаем.           Мы в ладоши хлопаем топаем ногами.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10" name="Рисунок 9" descr="87b855ba784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533400"/>
            <a:ext cx="2289124" cy="1615467"/>
          </a:xfrm>
          <a:prstGeom prst="rect">
            <a:avLst/>
          </a:prstGeom>
        </p:spPr>
      </p:pic>
      <p:pic>
        <p:nvPicPr>
          <p:cNvPr id="11" name="Рисунок 10" descr="IMG_03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495800"/>
            <a:ext cx="2880000" cy="2160000"/>
          </a:xfrm>
          <a:prstGeom prst="rect">
            <a:avLst/>
          </a:prstGeom>
        </p:spPr>
      </p:pic>
      <p:pic>
        <p:nvPicPr>
          <p:cNvPr id="12" name="Рисунок 11" descr="IMG_03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495800"/>
            <a:ext cx="2880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MP900433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</a:rPr>
              <a:t>Релаксация</a:t>
            </a:r>
            <a:endParaRPr lang="ru-RU" sz="24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762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Наши птички устали, они прыгали, скакали.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Наши крылышки устали, ими долго мы махали.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Глазки закрываются, реснички опускаются.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Глазки засыпают, птички отдыхают.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0_547bd_f2b5fe87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1000"/>
            <a:ext cx="1728000" cy="1440000"/>
          </a:xfrm>
          <a:prstGeom prst="rect">
            <a:avLst/>
          </a:prstGeom>
        </p:spPr>
      </p:pic>
      <p:pic>
        <p:nvPicPr>
          <p:cNvPr id="7" name="Рисунок 6" descr="golubi-sp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81000"/>
            <a:ext cx="1920000" cy="14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1905000"/>
            <a:ext cx="647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Глазки открываются, все дружно просыпаются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286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Отдохнули мы, а теперь мне пора за работу. Пора снег убирать </a:t>
            </a:r>
          </a:p>
          <a:p>
            <a:r>
              <a:rPr lang="ru-RU" b="1" dirty="0" smtClean="0"/>
              <a:t>да землю прогревать.  Вот вам подарки от меня. Это </a:t>
            </a:r>
            <a:r>
              <a:rPr lang="ru-RU" b="1" dirty="0" err="1" smtClean="0"/>
              <a:t>птички-не</a:t>
            </a:r>
            <a:r>
              <a:rPr lang="ru-RU" b="1" dirty="0" smtClean="0"/>
              <a:t>-</a:t>
            </a:r>
          </a:p>
          <a:p>
            <a:r>
              <a:rPr lang="ru-RU" b="1" dirty="0" err="1" smtClean="0"/>
              <a:t>велички</a:t>
            </a:r>
            <a:r>
              <a:rPr lang="ru-RU" b="1" dirty="0" smtClean="0"/>
              <a:t> ( из пластилина).  По ним гадают.</a:t>
            </a:r>
          </a:p>
          <a:p>
            <a:endParaRPr lang="ru-RU" dirty="0"/>
          </a:p>
        </p:txBody>
      </p:sp>
      <p:pic>
        <p:nvPicPr>
          <p:cNvPr id="10" name="Рисунок 9" descr="0_67d35_22807c70_X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133600"/>
            <a:ext cx="1528864" cy="13473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7600" y="304800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Гадание по птичкам.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505200"/>
            <a:ext cx="937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Описание:</a:t>
            </a:r>
            <a:r>
              <a:rPr lang="ru-RU" b="1" dirty="0" smtClean="0"/>
              <a:t> Дети аккуратно разламывают птичек и смотрят содержимое. </a:t>
            </a:r>
          </a:p>
          <a:p>
            <a:r>
              <a:rPr lang="ru-RU" b="1" dirty="0" smtClean="0"/>
              <a:t>Если в птичке спрятана крупа- к сытой весёлой жизни, если денежка- </a:t>
            </a:r>
          </a:p>
          <a:p>
            <a:r>
              <a:rPr lang="ru-RU" b="1" dirty="0" smtClean="0"/>
              <a:t>к богатству, если пуговица- к обнове, к новой одежде.</a:t>
            </a:r>
          </a:p>
          <a:p>
            <a:r>
              <a:rPr lang="ru-RU" b="1" dirty="0" smtClean="0"/>
              <a:t>Кому досталась крупа получают печенье-птичку, кому денежка- маленький</a:t>
            </a:r>
          </a:p>
          <a:p>
            <a:r>
              <a:rPr lang="ru-RU" b="1" dirty="0" smtClean="0"/>
              <a:t> подарочек ( книжка-малышка, маленькая машинка), кому пуговица полу-</a:t>
            </a:r>
          </a:p>
          <a:p>
            <a:r>
              <a:rPr lang="ru-RU" b="1" dirty="0" smtClean="0"/>
              <a:t>чают резинку для волос или носовой платочек. </a:t>
            </a:r>
          </a:p>
          <a:p>
            <a:r>
              <a:rPr lang="ru-RU" b="1" dirty="0" smtClean="0"/>
              <a:t>Гостей угостить печеньем в виде птички.</a:t>
            </a:r>
          </a:p>
          <a:p>
            <a:endParaRPr lang="ru-RU" dirty="0"/>
          </a:p>
        </p:txBody>
      </p:sp>
      <p:pic>
        <p:nvPicPr>
          <p:cNvPr id="13" name="Рисунок 12" descr="0_536d5_e52d3900_XL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5257800"/>
            <a:ext cx="1817022" cy="1440000"/>
          </a:xfrm>
          <a:prstGeom prst="rect">
            <a:avLst/>
          </a:prstGeom>
        </p:spPr>
      </p:pic>
      <p:pic>
        <p:nvPicPr>
          <p:cNvPr id="14" name="Рисунок 13" descr="1298971964_15717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4983" y="4876800"/>
            <a:ext cx="2399017" cy="18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1090</TotalTime>
  <Words>1313</Words>
  <PresentationFormat>Экран (4:3)</PresentationFormat>
  <Paragraphs>183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116</cp:revision>
  <dcterms:created xsi:type="dcterms:W3CDTF">2012-01-11T15:09:48Z</dcterms:created>
  <dcterms:modified xsi:type="dcterms:W3CDTF">2012-01-15T16:06:56Z</dcterms:modified>
</cp:coreProperties>
</file>