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9" r:id="rId24"/>
    <p:sldId id="278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66"/>
    <a:srgbClr val="99FF33"/>
    <a:srgbClr val="99FF99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5537" autoAdjust="0"/>
  </p:normalViewPr>
  <p:slideViewPr>
    <p:cSldViewPr>
      <p:cViewPr varScale="1">
        <p:scale>
          <a:sx n="111" d="100"/>
          <a:sy n="111" d="100"/>
        </p:scale>
        <p:origin x="-16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FAFBF-D8BF-41A1-8253-9F7A3C7CB7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C52E88-C332-487B-95FC-A47349490B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9E3E4-741C-494E-9225-BACDB4C51D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43B498-0D60-4B19-84C8-6FFA8BEA14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35983-1962-4AD5-B2DF-453A237E1C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FB185-2E2E-4BDB-AB22-730D783D3B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AC46B-B4E7-4CF9-8192-FDC2658BC2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D33A2-571D-4037-B509-0CD4F87856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BDDC5-9910-4207-B0E8-BB5EE111C5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DF147-0E09-4A60-B92A-5CC2DCBDC8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4B424-71A1-404E-A6FF-F2BA2EEEE7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62656-70C3-4F58-AAFB-693A4FFB7D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55DE402-C717-41BC-BF4D-5E9D6E6DA79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sostav.ru/blogs/images/feeds/3/5324.jpg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02.fsimg.ru/4/tlog_box/1748/1748853.jpg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clicksanatate.ro/assets/articole/2009/06/mare_1397_1foto.jp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cksanatate.ro/assets/articole/2009/06/mare_1397_1foto.jpg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cksanatate.ro/assets/articole/2009/06/mare_1397_1foto.jpg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cksanatate.ro/assets/articole/2009/06/mare_1397_1foto.jpg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g12.nnm.ru/c/8/5/e/5/b0060c0ac5a617dd1bf10dbd98f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02.fsimg.ru/4/tlog_box/1748/1748853.jpg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02.fsimg.ru/4/tlog_box/1748/1748853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02.fsimg.ru/4/tlog_box/1748/1748853.jpg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news.port38.ru/wp-content/uploads/cache/22672_NpAdvHover.jpg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port38.ru/wp-content/uploads/cache/22672_NpAdvHover.jpg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news.port38.ru/wp-content/uploads/cache/22672_NpAdvHover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51520" y="1804174"/>
            <a:ext cx="8690174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539750" algn="ctr"/>
            <a:r>
              <a:rPr lang="ru-RU" sz="2400" b="1" dirty="0">
                <a:latin typeface="Times New Roman" pitchFamily="18" charset="0"/>
              </a:rPr>
              <a:t>РОДИТЕЛЬСКО – ДЕТСКИЕ ОТНОШЕНИЯ </a:t>
            </a:r>
          </a:p>
          <a:p>
            <a:pPr indent="539750" algn="ctr"/>
            <a:r>
              <a:rPr lang="ru-RU" sz="2400" b="1" dirty="0">
                <a:latin typeface="Times New Roman" pitchFamily="18" charset="0"/>
              </a:rPr>
              <a:t>В РАЗВИТИИ </a:t>
            </a:r>
            <a:r>
              <a:rPr lang="ru-RU" sz="2400" b="1" dirty="0" smtClean="0">
                <a:latin typeface="Times New Roman" pitchFamily="18" charset="0"/>
              </a:rPr>
              <a:t>СЕМЬИ</a:t>
            </a:r>
          </a:p>
          <a:p>
            <a:pPr indent="539750" algn="ctr"/>
            <a:r>
              <a:rPr lang="ru-RU" sz="2400" b="1" dirty="0" smtClean="0">
                <a:latin typeface="Times New Roman" pitchFamily="18" charset="0"/>
              </a:rPr>
              <a:t>(пособие для родителей)</a:t>
            </a:r>
          </a:p>
          <a:p>
            <a:pPr indent="539750" algn="ctr"/>
            <a:r>
              <a:rPr lang="ru-RU" dirty="0">
                <a:latin typeface="Times New Roman" pitchFamily="18" charset="0"/>
              </a:rPr>
              <a:t>							</a:t>
            </a:r>
          </a:p>
          <a:p>
            <a:pPr indent="539750" algn="ctr"/>
            <a:endParaRPr lang="ru-RU" dirty="0">
              <a:latin typeface="Times New Roman" pitchFamily="18" charset="0"/>
            </a:endParaRPr>
          </a:p>
          <a:p>
            <a:pPr indent="539750" algn="ctr"/>
            <a:endParaRPr lang="ru-RU" dirty="0">
              <a:latin typeface="Times New Roman" pitchFamily="18" charset="0"/>
            </a:endParaRPr>
          </a:p>
          <a:p>
            <a:pPr indent="539750" algn="ctr"/>
            <a:r>
              <a:rPr lang="ru-RU" dirty="0">
                <a:latin typeface="Times New Roman" pitchFamily="18" charset="0"/>
              </a:rPr>
              <a:t>					</a:t>
            </a:r>
            <a:endParaRPr lang="ru-RU" sz="2000" dirty="0">
              <a:latin typeface="Times New Roman" pitchFamily="18" charset="0"/>
            </a:endParaRPr>
          </a:p>
        </p:txBody>
      </p:sp>
      <p:pic>
        <p:nvPicPr>
          <p:cNvPr id="2054" name="Picture 6" descr="Картинка 241 из 508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7763" y="4868863"/>
            <a:ext cx="2374900" cy="17272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364088" y="4149080"/>
            <a:ext cx="3240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r"/>
            <a:r>
              <a:rPr lang="ru-RU" b="1" dirty="0" smtClean="0">
                <a:latin typeface="Times New Roman" pitchFamily="18" charset="0"/>
              </a:rPr>
              <a:t>Подготовила </a:t>
            </a:r>
            <a:r>
              <a:rPr lang="ru-RU" b="1" dirty="0" err="1" smtClean="0">
                <a:latin typeface="Times New Roman" pitchFamily="18" charset="0"/>
              </a:rPr>
              <a:t>Зудова</a:t>
            </a:r>
            <a:r>
              <a:rPr lang="ru-RU" b="1" dirty="0" smtClean="0">
                <a:latin typeface="Times New Roman" pitchFamily="18" charset="0"/>
              </a:rPr>
              <a:t> Г.В.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27784" y="5949280"/>
            <a:ext cx="3240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ctr"/>
            <a:r>
              <a:rPr lang="ru-RU" b="1" dirty="0" smtClean="0">
                <a:latin typeface="Times New Roman" pitchFamily="18" charset="0"/>
              </a:rPr>
              <a:t>2011 г.</a:t>
            </a:r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6" name="Picture 8" descr="Картинка 90 из 10770">
            <a:hlinkClick r:id="rId2"/>
          </p:cNvPr>
          <p:cNvPicPr>
            <a:picLocks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92275" y="2276475"/>
            <a:ext cx="5719763" cy="4432300"/>
          </a:xfrm>
          <a:noFill/>
          <a:ln/>
        </p:spPr>
      </p:pic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971550" y="817563"/>
            <a:ext cx="7416800" cy="822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400" b="1"/>
              <a:t>Приемная семья</a:t>
            </a:r>
            <a:r>
              <a:rPr lang="ru-RU" sz="2400"/>
              <a:t> - форма воспитания детей, оставшихся без попечения родителей.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Картинка 241 из 5080">
            <a:hlinkClick r:id="rId3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492500" y="4797425"/>
            <a:ext cx="1636713" cy="1855788"/>
          </a:xfrm>
          <a:ln/>
        </p:spPr>
      </p:pic>
      <p:graphicFrame>
        <p:nvGraphicFramePr>
          <p:cNvPr id="13340" name="Object 28"/>
          <p:cNvGraphicFramePr>
            <a:graphicFrameLocks noChangeAspect="1"/>
          </p:cNvGraphicFramePr>
          <p:nvPr>
            <p:ph sz="half" idx="2"/>
          </p:nvPr>
        </p:nvGraphicFramePr>
        <p:xfrm>
          <a:off x="755650" y="404813"/>
          <a:ext cx="7777163" cy="4319587"/>
        </p:xfrm>
        <a:graphic>
          <a:graphicData uri="http://schemas.openxmlformats.org/presentationml/2006/ole">
            <p:oleObj spid="_x0000_s13340" name="Точечный рисунок" r:id="rId5" imgW="6171429" imgH="3057143" progId="Paint.Picture">
              <p:embed/>
            </p:oleObj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3" name="Picture 7" descr="Картинка 241 из 5080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492500" y="4508500"/>
            <a:ext cx="1701800" cy="1928813"/>
          </a:xfrm>
          <a:ln/>
        </p:spPr>
      </p:pic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84213" y="1016000"/>
            <a:ext cx="792003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/>
              <a:t>	Усыновление</a:t>
            </a:r>
            <a:r>
              <a:rPr lang="ru-RU" sz="2000"/>
              <a:t> — это одна из форм воспитания и защиты ребенка, оставшегося без попечения родителей при которой устанавливаются отношения между ребенком, с одной стороны, и человеком или супружеской парой, не являющимися его родными отцом и матерью, с другой стороны. 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Картинка 241 из 5080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924300" y="4868863"/>
            <a:ext cx="1622425" cy="1838325"/>
          </a:xfrm>
          <a:ln/>
        </p:spPr>
      </p:pic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395288" y="339725"/>
            <a:ext cx="820737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76263" algn="ctr"/>
            <a:r>
              <a:rPr lang="ru-RU" sz="2000" b="1"/>
              <a:t>Статистика усыновления</a:t>
            </a:r>
            <a:r>
              <a:rPr lang="ru-RU"/>
              <a:t>:</a:t>
            </a:r>
          </a:p>
          <a:p>
            <a:pPr indent="576263"/>
            <a:r>
              <a:rPr lang="ru-RU" b="1"/>
              <a:t>9537</a:t>
            </a:r>
            <a:r>
              <a:rPr lang="ru-RU"/>
              <a:t> сирот – усыновили в России;</a:t>
            </a:r>
          </a:p>
          <a:p>
            <a:pPr indent="576263"/>
            <a:r>
              <a:rPr lang="ru-RU" b="1"/>
              <a:t>4536</a:t>
            </a:r>
            <a:r>
              <a:rPr lang="ru-RU"/>
              <a:t> детей – усыновили иностранцы.</a:t>
            </a:r>
          </a:p>
          <a:p>
            <a:pPr indent="576263"/>
            <a:r>
              <a:rPr lang="ru-RU"/>
              <a:t>В </a:t>
            </a:r>
            <a:r>
              <a:rPr lang="ru-RU" b="1"/>
              <a:t>2</a:t>
            </a:r>
            <a:r>
              <a:rPr lang="ru-RU"/>
              <a:t> раза увеличилось число приемных семей.</a:t>
            </a:r>
          </a:p>
          <a:p>
            <a:pPr indent="576263"/>
            <a:r>
              <a:rPr lang="ru-RU"/>
              <a:t>В </a:t>
            </a:r>
            <a:r>
              <a:rPr lang="ru-RU" b="1"/>
              <a:t>5-6 </a:t>
            </a:r>
            <a:r>
              <a:rPr lang="ru-RU"/>
              <a:t>раз увеличилось усыновление в 32 российских регионах.</a:t>
            </a:r>
          </a:p>
          <a:p>
            <a:pPr indent="576263"/>
            <a:r>
              <a:rPr lang="ru-RU" b="1"/>
              <a:t>35%</a:t>
            </a:r>
            <a:r>
              <a:rPr lang="ru-RU"/>
              <a:t> сирот усыновляются в Белгородской области благодаря выплатам семьям ежемесячного пособия и оказанию помощи в решении жилищного вопроса.</a:t>
            </a:r>
          </a:p>
          <a:p>
            <a:pPr indent="576263"/>
            <a:r>
              <a:rPr lang="ru-RU"/>
              <a:t>Усыновительный бум в Калининградской области связан с выделением 300 000 рублей на жилье усыновителям.</a:t>
            </a:r>
          </a:p>
          <a:p>
            <a:pPr indent="576263"/>
            <a:endParaRPr lang="ru-RU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539750" y="3500438"/>
            <a:ext cx="79200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76263" algn="ctr"/>
            <a:r>
              <a:rPr lang="ru-RU" b="1"/>
              <a:t>Для сравнения</a:t>
            </a:r>
            <a:r>
              <a:rPr lang="ru-RU"/>
              <a:t>. </a:t>
            </a:r>
          </a:p>
          <a:p>
            <a:pPr indent="576263"/>
            <a:r>
              <a:rPr lang="ru-RU" b="1"/>
              <a:t>70 000 —80 000</a:t>
            </a:r>
            <a:r>
              <a:rPr lang="ru-RU"/>
              <a:t> новых сирот выявляют ежегодно в США.</a:t>
            </a:r>
          </a:p>
          <a:p>
            <a:pPr indent="576263"/>
            <a:r>
              <a:rPr lang="ru-RU" b="1"/>
              <a:t>150 000</a:t>
            </a:r>
            <a:r>
              <a:rPr lang="ru-RU"/>
              <a:t> -  желающих усыновить ребенка.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Картинка 241 из 5080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924300" y="4868863"/>
            <a:ext cx="1622425" cy="1838325"/>
          </a:xfrm>
          <a:ln/>
        </p:spPr>
      </p:pic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11188" y="476250"/>
            <a:ext cx="7848600" cy="42068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76263" algn="ctr">
              <a:lnSpc>
                <a:spcPct val="150000"/>
              </a:lnSpc>
            </a:pPr>
            <a:r>
              <a:rPr lang="ru-RU" sz="2000" b="1"/>
              <a:t>Основные причины падения числа российских усыновителей:</a:t>
            </a:r>
          </a:p>
          <a:p>
            <a:pPr indent="576263">
              <a:lnSpc>
                <a:spcPct val="150000"/>
              </a:lnSpc>
            </a:pPr>
            <a:r>
              <a:rPr lang="ru-RU" sz="2000"/>
              <a:t>- экономические;</a:t>
            </a:r>
          </a:p>
          <a:p>
            <a:pPr indent="576263">
              <a:lnSpc>
                <a:spcPct val="150000"/>
              </a:lnSpc>
            </a:pPr>
            <a:r>
              <a:rPr lang="ru-RU" sz="2000"/>
              <a:t>- законодательные;</a:t>
            </a:r>
          </a:p>
          <a:p>
            <a:pPr indent="576263">
              <a:lnSpc>
                <a:spcPct val="150000"/>
              </a:lnSpc>
            </a:pPr>
            <a:r>
              <a:rPr lang="ru-RU" sz="2000"/>
              <a:t>- несовершенство механизмов реализации законов;</a:t>
            </a:r>
          </a:p>
          <a:p>
            <a:pPr indent="576263">
              <a:lnSpc>
                <a:spcPct val="150000"/>
              </a:lnSpc>
            </a:pPr>
            <a:r>
              <a:rPr lang="ru-RU" sz="2000"/>
              <a:t>- слабая информированность населения;</a:t>
            </a:r>
          </a:p>
          <a:p>
            <a:pPr indent="576263">
              <a:lnSpc>
                <a:spcPct val="150000"/>
              </a:lnSpc>
            </a:pPr>
            <a:r>
              <a:rPr lang="ru-RU" sz="2000"/>
              <a:t>- личностные;</a:t>
            </a:r>
          </a:p>
          <a:p>
            <a:pPr indent="576263">
              <a:lnSpc>
                <a:spcPct val="150000"/>
              </a:lnSpc>
            </a:pPr>
            <a:r>
              <a:rPr lang="ru-RU" sz="2000"/>
              <a:t>- социо – культурные установки;</a:t>
            </a:r>
          </a:p>
          <a:p>
            <a:pPr indent="576263">
              <a:lnSpc>
                <a:spcPct val="150000"/>
              </a:lnSpc>
            </a:pPr>
            <a:r>
              <a:rPr lang="ru-RU" sz="2000"/>
              <a:t>- страхи.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Картинка 241 из 5080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979863" y="5229225"/>
            <a:ext cx="1436687" cy="1628775"/>
          </a:xfrm>
          <a:ln/>
        </p:spPr>
      </p:pic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68313" y="404813"/>
            <a:ext cx="8207375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76263" algn="ctr">
              <a:tabLst>
                <a:tab pos="447675" algn="l"/>
              </a:tabLst>
            </a:pPr>
            <a:r>
              <a:rPr lang="ru-RU" b="1"/>
              <a:t>Психологические проблем взаимодействия приемных детей и их родителей: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Отсутствие ценностных ориентиров и правил построения взаимоотношений в семье.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Степень принятия ребенка.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Дезадаптивная атмосфера в семье.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Приемный ребенок не соответствует ранее сформировавшимся представлениям родителей.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Смысловой барьер, когда родители не понимают все более усложняющиеся потребности взрослеющего ребенка, не хотят анализировать мотивы его поступков, приписывают ему несуществующие мотивы и неправильно оценивают поведение ребенка.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Ограничение активности и самостоятельности ребёнка.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Эмоциональная холодность.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Проблема положения ребенка в приемной семье.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Отсутствие опыта взаимодействия.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Отсутствие специальных «традиций» самого ребенка.</a:t>
            </a:r>
          </a:p>
          <a:p>
            <a:pPr indent="576263">
              <a:tabLst>
                <a:tab pos="447675" algn="l"/>
              </a:tabLst>
            </a:pPr>
            <a:r>
              <a:rPr lang="ru-RU"/>
              <a:t>- Наказание за проступок.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Картинка 241 из 5080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284663" y="5373688"/>
            <a:ext cx="1182687" cy="1341437"/>
          </a:xfrm>
          <a:ln/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95288" y="368300"/>
            <a:ext cx="8424862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76263">
              <a:tabLst>
                <a:tab pos="546100" algn="l"/>
              </a:tabLst>
            </a:pPr>
            <a:r>
              <a:rPr lang="ru-RU" b="1"/>
              <a:t>Работа с семьями, готовящимися или уже принявшими ребенка:</a:t>
            </a:r>
          </a:p>
          <a:p>
            <a:pPr indent="576263">
              <a:tabLst>
                <a:tab pos="546100" algn="l"/>
              </a:tabLst>
            </a:pPr>
            <a:r>
              <a:rPr lang="ru-RU" sz="1600" b="1"/>
              <a:t>1. Организация при консультациях специализированных психолого-коррекционных групп: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для родителей, желающих усыновить ребенка,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для семей, находящихся в кризисной ситуации отказа от ребенка,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для приемных родителей и детей, принятых в семью;</a:t>
            </a:r>
          </a:p>
          <a:p>
            <a:pPr indent="576263">
              <a:tabLst>
                <a:tab pos="546100" algn="l"/>
              </a:tabLst>
            </a:pPr>
            <a:r>
              <a:rPr lang="ru-RU" sz="1600" b="1"/>
              <a:t>2. Подбор семьи для определенного ребенка, с уже выявленными особенностями характера: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знакомство родителей с этими особенностями,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обучение родителей установлению правильных взаимоотношений с ребенком,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обучение родителей проведению коррекционных занятий;</a:t>
            </a:r>
          </a:p>
          <a:p>
            <a:pPr indent="576263">
              <a:tabLst>
                <a:tab pos="546100" algn="l"/>
              </a:tabLst>
            </a:pPr>
            <a:r>
              <a:rPr lang="ru-RU" sz="1600" b="1"/>
              <a:t>3. Разработка и осуществление психолого-медико-педагогических программ помощи детям при переводе их в замещающие семьи: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выявление детей, подлежащих переводу в замещающие семьи,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диагностика уровня их психического развития, состояния здоровья,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разработка для замещающей семьи индивидуальной программы психолого-медико-педагогической коррекции выявленных нарушений,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подбор и психолого-педагогическая подготовка приемных семей в соответствии с индивидуальными особенностями ребенка,</a:t>
            </a:r>
          </a:p>
          <a:p>
            <a:pPr indent="576263">
              <a:tabLst>
                <a:tab pos="546100" algn="l"/>
              </a:tabLst>
            </a:pPr>
            <a:r>
              <a:rPr lang="ru-RU" sz="1600"/>
              <a:t>- психолого-медико-педагогическая помощь ребенку и замещающей семье на разных этапах взаимной адаптации.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3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1476375" y="115888"/>
          <a:ext cx="6191250" cy="6553200"/>
        </p:xfrm>
        <a:graphic>
          <a:graphicData uri="http://schemas.openxmlformats.org/presentationml/2006/ole">
            <p:oleObj spid="_x0000_s19463" name="Точечный рисунок" r:id="rId3" imgW="6076190" imgH="8221223" progId="Paint.Picture">
              <p:embed/>
            </p:oleObj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Картинка 241 из 5080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79838" y="4797425"/>
            <a:ext cx="1701800" cy="1928813"/>
          </a:xfrm>
          <a:ln/>
        </p:spPr>
      </p:pic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539750" y="404813"/>
            <a:ext cx="8064500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76263">
              <a:lnSpc>
                <a:spcPct val="150000"/>
              </a:lnSpc>
            </a:pPr>
            <a:r>
              <a:rPr lang="ru-RU" sz="2000" b="1"/>
              <a:t>	Дисфункция </a:t>
            </a:r>
            <a:r>
              <a:rPr lang="ru-RU" sz="2000"/>
              <a:t>-  социологическое понятие, означающее некорректное выполнение определённой функции.</a:t>
            </a:r>
          </a:p>
          <a:p>
            <a:pPr indent="576263">
              <a:lnSpc>
                <a:spcPct val="150000"/>
              </a:lnSpc>
            </a:pPr>
            <a:endParaRPr lang="ru-RU" sz="2000"/>
          </a:p>
          <a:p>
            <a:pPr indent="576263">
              <a:lnSpc>
                <a:spcPct val="150000"/>
              </a:lnSpc>
            </a:pPr>
            <a:r>
              <a:rPr lang="ru-RU" sz="2000"/>
              <a:t>	</a:t>
            </a:r>
            <a:r>
              <a:rPr lang="ru-RU" sz="2000" b="1"/>
              <a:t>Профилактика</a:t>
            </a:r>
            <a:r>
              <a:rPr lang="ru-RU" sz="2000"/>
              <a:t> – это совокупность государственных, общественных, социально – медицинских и организационно – воспитательных мероприятий, направленных на предупреждение, устранение или нейтрализацию основных причин и условий, вызывающих различного рода социальные отклонения в поведении. (Еникеев М.И.)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Картинка 241 из 5080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092950" y="4724400"/>
            <a:ext cx="1622425" cy="1838325"/>
          </a:xfrm>
          <a:ln/>
        </p:spPr>
      </p:pic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250825" y="260350"/>
            <a:ext cx="8064500" cy="595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76263">
              <a:lnSpc>
                <a:spcPct val="150000"/>
              </a:lnSpc>
              <a:tabLst>
                <a:tab pos="914400" algn="l"/>
              </a:tabLst>
            </a:pPr>
            <a:r>
              <a:rPr lang="ru-RU" sz="1600" b="1"/>
              <a:t>Основные проблемы профилактики родительско – детских отношений</a:t>
            </a:r>
            <a:r>
              <a:rPr lang="ru-RU" sz="1600"/>
              <a:t>: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1. Особенности современной модели семьи.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2. Предбрачный период и мотивы заключения брака.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3. Семейные роли и внутрисемейная ролевая структура. Ролевой конфликт.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4. Функционально – ролевая структура семейных отношений. Традиционные и современные функции семьи.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5. Ценностно – ориентационное единство.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6. Психологическая совместимость в супружеских отношениях.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7. Феномен любви и современные концепции механизма возникновения любви.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8. Основные типы конфликта в семье, их характеристика.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9. Структура, динамика, функции конфликта в семье.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10. Прощение в контексте супружеских отношений.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11. Развод. Основные стадии развода.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12. Психологическое здоровье семьи.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13. Материнство как социально – психологический феномен.</a:t>
            </a:r>
          </a:p>
          <a:p>
            <a:pPr lvl="1">
              <a:lnSpc>
                <a:spcPct val="150000"/>
              </a:lnSpc>
              <a:tabLst>
                <a:tab pos="914400" algn="l"/>
              </a:tabLst>
            </a:pPr>
            <a:r>
              <a:rPr lang="ru-RU" sz="1600"/>
              <a:t>14. Роль отца в современной семье.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Картинка 241 из 5080">
            <a:hlinkClick r:id="rId2"/>
          </p:cNvPr>
          <p:cNvPicPr>
            <a:picLocks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227763" y="4797425"/>
            <a:ext cx="2611437" cy="1914525"/>
          </a:xfrm>
          <a:ln/>
        </p:spPr>
      </p:pic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900113" y="549275"/>
            <a:ext cx="7272337" cy="4054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58800"/>
            <a:r>
              <a:rPr lang="ru-RU" sz="2000"/>
              <a:t>	Семья - это сложная система взаимоотношений между супругами, родителями, детьми, другими родственниками,  отношения в ней составляют микроклимат, непосредственно влияющий на эмоциональное са­мочувствие всех ее членов, через призму которого воспри­нимается весь остальной мир и собственное место в нем.</a:t>
            </a:r>
          </a:p>
          <a:p>
            <a:pPr indent="558800"/>
            <a:endParaRPr lang="ru-RU" sz="2000"/>
          </a:p>
          <a:p>
            <a:pPr indent="558800"/>
            <a:r>
              <a:rPr lang="ru-RU" sz="2000"/>
              <a:t>	Родительско - детские отношения - это процесс и результат индивидуального избирательного отражения семейных связей, опосредующие внутреннюю и внешнюю активность, а также переживания родителей и детей в их совместной деятельности.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7" name="Picture 5" descr="Картинка 18 из 508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3860800"/>
            <a:ext cx="3824288" cy="2828925"/>
          </a:xfrm>
          <a:prstGeom prst="rect">
            <a:avLst/>
          </a:prstGeom>
          <a:noFill/>
        </p:spPr>
      </p:pic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611188" y="333375"/>
            <a:ext cx="8135937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76263" algn="ctr">
              <a:lnSpc>
                <a:spcPct val="150000"/>
              </a:lnSpc>
              <a:tabLst>
                <a:tab pos="-1028700" algn="l"/>
              </a:tabLst>
            </a:pPr>
            <a:r>
              <a:rPr lang="ru-RU" sz="2000"/>
              <a:t>Проект программы «Обучение родительству»:</a:t>
            </a:r>
          </a:p>
          <a:p>
            <a:pPr indent="576263">
              <a:lnSpc>
                <a:spcPct val="150000"/>
              </a:lnSpc>
              <a:tabLst>
                <a:tab pos="-1028700" algn="l"/>
              </a:tabLst>
            </a:pPr>
            <a:r>
              <a:rPr lang="ru-RU" sz="2000"/>
              <a:t>- Программа формирования психологической готовности к материнству.</a:t>
            </a:r>
          </a:p>
          <a:p>
            <a:pPr indent="576263">
              <a:lnSpc>
                <a:spcPct val="150000"/>
              </a:lnSpc>
              <a:tabLst>
                <a:tab pos="-1028700" algn="l"/>
              </a:tabLst>
            </a:pPr>
            <a:r>
              <a:rPr lang="ru-RU" sz="2000"/>
              <a:t>- Система тренинговых упражнений, направленных на формирование и развитие чувства родительской любви «Семь шагов».</a:t>
            </a:r>
          </a:p>
          <a:p>
            <a:pPr indent="576263">
              <a:lnSpc>
                <a:spcPct val="150000"/>
              </a:lnSpc>
              <a:tabLst>
                <a:tab pos="-1028700" algn="l"/>
              </a:tabLst>
            </a:pPr>
            <a:r>
              <a:rPr lang="ru-RU" sz="2000"/>
              <a:t>- Технология психологической коррекции детско – родительских отношений в родительских группах.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0" name="Picture 4" descr="Картинка 18 из 5080">
            <a:hlinkClick r:id="rId3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588125" y="4683125"/>
            <a:ext cx="2339975" cy="1871663"/>
          </a:xfrm>
          <a:ln/>
        </p:spPr>
      </p:pic>
      <p:graphicFrame>
        <p:nvGraphicFramePr>
          <p:cNvPr id="50194" name="Object 18"/>
          <p:cNvGraphicFramePr>
            <a:graphicFrameLocks noChangeAspect="1"/>
          </p:cNvGraphicFramePr>
          <p:nvPr>
            <p:ph sz="half" idx="2"/>
          </p:nvPr>
        </p:nvGraphicFramePr>
        <p:xfrm>
          <a:off x="900113" y="188913"/>
          <a:ext cx="5256212" cy="6480175"/>
        </p:xfrm>
        <a:graphic>
          <a:graphicData uri="http://schemas.openxmlformats.org/presentationml/2006/ole">
            <p:oleObj spid="_x0000_s50194" name="Точечный рисунок" r:id="rId5" imgW="5649114" imgH="6485714" progId="Paint.Picture">
              <p:embed/>
            </p:oleObj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4" name="Picture 4" descr="Картинка 18 из 5080">
            <a:hlinkClick r:id="rId3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732588" y="4868863"/>
            <a:ext cx="2228850" cy="1784350"/>
          </a:xfrm>
          <a:ln/>
        </p:spPr>
      </p:pic>
      <p:graphicFrame>
        <p:nvGraphicFramePr>
          <p:cNvPr id="51207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0" y="260350"/>
          <a:ext cx="6696075" cy="6192838"/>
        </p:xfrm>
        <a:graphic>
          <a:graphicData uri="http://schemas.openxmlformats.org/presentationml/2006/ole">
            <p:oleObj spid="_x0000_s51207" name="Точечный рисунок" r:id="rId5" imgW="5668166" imgH="4590476" progId="Paint.Picture">
              <p:embed/>
            </p:oleObj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2" name="Picture 4" descr="Картинка 18 из 5080">
            <a:hlinkClick r:id="rId3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732588" y="4883150"/>
            <a:ext cx="2227262" cy="1782763"/>
          </a:xfrm>
          <a:ln/>
        </p:spPr>
      </p:pic>
      <p:graphicFrame>
        <p:nvGraphicFramePr>
          <p:cNvPr id="53255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684213" y="188913"/>
          <a:ext cx="5472112" cy="6480175"/>
        </p:xfrm>
        <a:graphic>
          <a:graphicData uri="http://schemas.openxmlformats.org/presentationml/2006/ole">
            <p:oleObj spid="_x0000_s53255" name="Точечный рисунок" r:id="rId5" imgW="5361905" imgH="5877745" progId="Paint.Picture">
              <p:embed/>
            </p:oleObj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229600" cy="15113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4800">
                <a:latin typeface="Times New Roman" pitchFamily="18" charset="0"/>
              </a:rPr>
              <a:t>Спасибо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4800">
                <a:latin typeface="Times New Roman" pitchFamily="18" charset="0"/>
              </a:rPr>
              <a:t> за внимание!</a:t>
            </a:r>
          </a:p>
          <a:p>
            <a:pPr>
              <a:lnSpc>
                <a:spcPct val="80000"/>
              </a:lnSpc>
            </a:pPr>
            <a:endParaRPr lang="ru-RU" sz="2000"/>
          </a:p>
        </p:txBody>
      </p:sp>
      <p:pic>
        <p:nvPicPr>
          <p:cNvPr id="52229" name="Picture 5" descr="Картинка 21 из 508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2924175"/>
            <a:ext cx="6551613" cy="3302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Картинка 241 из 5080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79838" y="4724400"/>
            <a:ext cx="1674812" cy="1898650"/>
          </a:xfrm>
          <a:ln/>
        </p:spPr>
      </p:pic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539750" y="128588"/>
            <a:ext cx="8208963" cy="4359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58800">
              <a:tabLst>
                <a:tab pos="576263" algn="l"/>
              </a:tabLst>
            </a:pPr>
            <a:r>
              <a:rPr lang="ru-RU" sz="2000"/>
              <a:t>	Характеристики гармоничных, или «здоровых» родительско - детских отно­шений:</a:t>
            </a:r>
          </a:p>
          <a:p>
            <a:pPr indent="558800">
              <a:tabLst>
                <a:tab pos="576263" algn="l"/>
              </a:tabLst>
            </a:pPr>
            <a:r>
              <a:rPr lang="ru-RU" sz="2000"/>
              <a:t>	- удовлетворение в системе родительско - детских отношений базовых потребностей ребенка, таких как потребности в безопасности и аффилитации, а также потребностей, возникающих в процессе родительско - детского взаимодействия (принятия, признания индивидуальности ребенка и сохранение автономии «Я»);</a:t>
            </a:r>
          </a:p>
          <a:p>
            <a:pPr indent="558800">
              <a:tabLst>
                <a:tab pos="576263" algn="l"/>
              </a:tabLst>
            </a:pPr>
            <a:r>
              <a:rPr lang="ru-RU" sz="2000"/>
              <a:t>	- достаточный уровень рефлексии родителей относительно индивидуальных особенностей ребенка, а именно понимание их социально-психологической природы;</a:t>
            </a:r>
          </a:p>
          <a:p>
            <a:pPr indent="558800">
              <a:tabLst>
                <a:tab pos="576263" algn="l"/>
              </a:tabLst>
            </a:pPr>
            <a:r>
              <a:rPr lang="ru-RU" sz="2000"/>
              <a:t>	- сознательная организация родителями конструктивного стиля взаимодействия с ребенком, адекватного его индивидуальным особенностям.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Картинка 241 из 5080">
            <a:hlinkClick r:id="rId3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851275" y="4797425"/>
            <a:ext cx="1574800" cy="1784350"/>
          </a:xfrm>
          <a:ln/>
        </p:spPr>
      </p:pic>
      <p:graphicFrame>
        <p:nvGraphicFramePr>
          <p:cNvPr id="6169" name="Object 25"/>
          <p:cNvGraphicFramePr>
            <a:graphicFrameLocks noChangeAspect="1"/>
          </p:cNvGraphicFramePr>
          <p:nvPr>
            <p:ph sz="half" idx="2"/>
          </p:nvPr>
        </p:nvGraphicFramePr>
        <p:xfrm>
          <a:off x="611188" y="549275"/>
          <a:ext cx="7993062" cy="4103688"/>
        </p:xfrm>
        <a:graphic>
          <a:graphicData uri="http://schemas.openxmlformats.org/presentationml/2006/ole">
            <p:oleObj spid="_x0000_s6169" name="Точечный рисунок" r:id="rId5" imgW="5477640" imgH="2438095" progId="Paint.Picture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Картинка 241 из 5080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79838" y="4868863"/>
            <a:ext cx="1574800" cy="1784350"/>
          </a:xfrm>
          <a:ln/>
        </p:spPr>
      </p:pic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68313" y="252413"/>
            <a:ext cx="8137525" cy="46640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58800">
              <a:tabLst>
                <a:tab pos="357188" algn="l"/>
              </a:tabLst>
            </a:pPr>
            <a:r>
              <a:rPr lang="ru-RU" sz="2000"/>
              <a:t>		Типы отношений родителей к детям </a:t>
            </a:r>
          </a:p>
          <a:p>
            <a:pPr indent="558800">
              <a:tabLst>
                <a:tab pos="357188" algn="l"/>
              </a:tabLst>
            </a:pPr>
            <a:r>
              <a:rPr lang="ru-RU" sz="2000"/>
              <a:t>		           (по М.В. Сапоровской):</a:t>
            </a:r>
          </a:p>
          <a:p>
            <a:pPr indent="558800">
              <a:tabLst>
                <a:tab pos="357188" algn="l"/>
              </a:tabLst>
            </a:pPr>
            <a:endParaRPr lang="ru-RU" sz="2000"/>
          </a:p>
          <a:p>
            <a:pPr lvl="1">
              <a:tabLst>
                <a:tab pos="357188" algn="l"/>
              </a:tabLst>
            </a:pPr>
            <a:r>
              <a:rPr lang="ru-RU" sz="2000"/>
              <a:t>	- чрезвычайно пристрастное отношение, уверенность, что дети - главное в жизни;</a:t>
            </a:r>
          </a:p>
          <a:p>
            <a:pPr lvl="1">
              <a:tabLst>
                <a:tab pos="357188" algn="l"/>
              </a:tabLst>
            </a:pPr>
            <a:r>
              <a:rPr lang="ru-RU" sz="2000"/>
              <a:t>	- безразличное отношение к ребенку, к его запросам и интересам;</a:t>
            </a:r>
          </a:p>
          <a:p>
            <a:pPr lvl="1">
              <a:tabLst>
                <a:tab pos="357188" algn="l"/>
              </a:tabLst>
            </a:pPr>
            <a:r>
              <a:rPr lang="ru-RU" sz="2000"/>
              <a:t>	- эгоистическое отношение, когда родители считают ребенка основной рабочей силой семьи;</a:t>
            </a:r>
          </a:p>
          <a:p>
            <a:pPr lvl="1">
              <a:tabLst>
                <a:tab pos="357188" algn="l"/>
              </a:tabLst>
            </a:pPr>
            <a:r>
              <a:rPr lang="ru-RU" sz="2000"/>
              <a:t>	- отношение к ребенку как объекту воспитания без учета особенностей его личности;</a:t>
            </a:r>
          </a:p>
          <a:p>
            <a:pPr lvl="1">
              <a:tabLst>
                <a:tab pos="357188" algn="l"/>
              </a:tabLst>
            </a:pPr>
            <a:r>
              <a:rPr lang="ru-RU" sz="2000"/>
              <a:t>	- отношение к ребенку как помехе в карьере и личных делах;</a:t>
            </a:r>
          </a:p>
          <a:p>
            <a:pPr lvl="1">
              <a:tabLst>
                <a:tab pos="357188" algn="l"/>
              </a:tabLst>
            </a:pPr>
            <a:r>
              <a:rPr lang="ru-RU" sz="2000"/>
              <a:t>	- уважение к ребенку в сочетании с возложением на него определенных обязанностей.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Картинка 241 из 5080">
            <a:hlinkClick r:id="rId3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7235825" y="4724400"/>
            <a:ext cx="1636713" cy="1855788"/>
          </a:xfrm>
          <a:ln/>
        </p:spPr>
      </p:pic>
      <p:graphicFrame>
        <p:nvGraphicFramePr>
          <p:cNvPr id="8199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1476375" y="333375"/>
          <a:ext cx="5327650" cy="6121400"/>
        </p:xfrm>
        <a:graphic>
          <a:graphicData uri="http://schemas.openxmlformats.org/presentationml/2006/ole">
            <p:oleObj spid="_x0000_s8199" name="Точечный рисунок" r:id="rId5" imgW="5009524" imgH="5144218" progId="Paint.Picture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5" name="Picture 9" descr="Картинка 76 из 17779">
            <a:hlinkClick r:id="rId2"/>
          </p:cNvPr>
          <p:cNvPicPr>
            <a:picLocks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19250" y="1844675"/>
            <a:ext cx="5976938" cy="4575175"/>
          </a:xfrm>
          <a:ln/>
        </p:spPr>
      </p:pic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971550" y="431800"/>
            <a:ext cx="76327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/>
              <a:t>	Жестокость - агрессивное поведение, наносящее большой ущерб жертве и совершаемое без переживания жалости или сочувствия со стороны субъекта этого поведения</a:t>
            </a:r>
            <a:r>
              <a:rPr lang="ru-RU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8" name="Picture 8" descr="Картинка 76 из 17779">
            <a:hlinkClick r:id="rId3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635375" y="5157788"/>
            <a:ext cx="2095500" cy="1571625"/>
          </a:xfrm>
          <a:noFill/>
          <a:ln/>
        </p:spPr>
      </p:pic>
      <p:graphicFrame>
        <p:nvGraphicFramePr>
          <p:cNvPr id="10250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1403350" y="333375"/>
          <a:ext cx="6624638" cy="4759325"/>
        </p:xfrm>
        <a:graphic>
          <a:graphicData uri="http://schemas.openxmlformats.org/presentationml/2006/ole">
            <p:oleObj spid="_x0000_s10250" name="Точечный рисунок" r:id="rId5" imgW="5009524" imgH="2704762" progId="Paint.Picture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827088" y="671513"/>
            <a:ext cx="7343775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74675" algn="ctr"/>
            <a:r>
              <a:rPr lang="ru-RU" sz="2000"/>
              <a:t>Данные МВД:</a:t>
            </a:r>
          </a:p>
          <a:p>
            <a:pPr indent="574675" algn="ctr"/>
            <a:endParaRPr lang="ru-RU" sz="2000"/>
          </a:p>
          <a:p>
            <a:pPr indent="574675">
              <a:buFontTx/>
              <a:buChar char="-"/>
            </a:pPr>
            <a:r>
              <a:rPr lang="ru-RU" sz="2400" b="1"/>
              <a:t>2 000 000</a:t>
            </a:r>
            <a:r>
              <a:rPr lang="ru-RU" sz="2000"/>
              <a:t> детей в возрасте до 14 лет – ежегодно страдают от избиения родителями;</a:t>
            </a:r>
          </a:p>
          <a:p>
            <a:pPr indent="574675">
              <a:buFontTx/>
              <a:buChar char="-"/>
            </a:pPr>
            <a:endParaRPr lang="ru-RU" sz="2000"/>
          </a:p>
          <a:p>
            <a:pPr indent="574675">
              <a:buFontTx/>
              <a:buChar char="-"/>
            </a:pPr>
            <a:r>
              <a:rPr lang="ru-RU" sz="2400" b="1"/>
              <a:t>50 000</a:t>
            </a:r>
            <a:r>
              <a:rPr lang="ru-RU" sz="2000"/>
              <a:t> детей - спасаясь от насилия, убегают из дома;</a:t>
            </a:r>
          </a:p>
          <a:p>
            <a:pPr indent="574675">
              <a:buFontTx/>
              <a:buChar char="-"/>
            </a:pPr>
            <a:endParaRPr lang="ru-RU" sz="2000"/>
          </a:p>
          <a:p>
            <a:pPr indent="574675"/>
            <a:r>
              <a:rPr lang="ru-RU" sz="2000"/>
              <a:t>- </a:t>
            </a:r>
            <a:r>
              <a:rPr lang="ru-RU" sz="2400" b="1"/>
              <a:t>3 из 100</a:t>
            </a:r>
            <a:r>
              <a:rPr lang="ru-RU" sz="2000"/>
              <a:t> детей – страдают от применения родителями огнестрельного и холодного оружия.</a:t>
            </a:r>
          </a:p>
        </p:txBody>
      </p:sp>
      <p:pic>
        <p:nvPicPr>
          <p:cNvPr id="11273" name="Picture 9" descr="Картинка 76 из 17779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63938" y="4797425"/>
            <a:ext cx="2095500" cy="1571625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597</Words>
  <Application>Microsoft Office PowerPoint</Application>
  <PresentationFormat>Экран (4:3)</PresentationFormat>
  <Paragraphs>104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Оформление по умолчанию</vt:lpstr>
      <vt:lpstr>Точечный рисунок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галина</cp:lastModifiedBy>
  <cp:revision>8</cp:revision>
  <dcterms:created xsi:type="dcterms:W3CDTF">2011-06-22T08:11:57Z</dcterms:created>
  <dcterms:modified xsi:type="dcterms:W3CDTF">2013-01-06T09:44:06Z</dcterms:modified>
</cp:coreProperties>
</file>