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206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C8FD18-D0E9-487C-8492-FE6D42A8FCE0}" type="datetimeFigureOut">
              <a:rPr lang="ru-RU" smtClean="0"/>
              <a:pPr/>
              <a:t>14.12.2013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F70580-2F98-4AA2-BC36-E38F0619B807}"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14.12.2013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14.12.2013</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14.12.2013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14.12.2013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14.12.2013</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14.12.2013</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14.12.2013</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14.12.2013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71736" y="500042"/>
            <a:ext cx="5786478" cy="4357718"/>
          </a:xfrm>
        </p:spPr>
        <p:txBody>
          <a:bodyPr>
            <a:normAutofit fontScale="90000"/>
          </a:bodyPr>
          <a:lstStyle/>
          <a:p>
            <a:pPr algn="ctr"/>
            <a:r>
              <a:rPr lang="ru-RU" sz="2400" dirty="0" smtClean="0">
                <a:solidFill>
                  <a:srgbClr val="C00000"/>
                </a:solidFill>
              </a:rPr>
              <a:t>Заседание «Семейного клуба для родителей» </a:t>
            </a:r>
            <a:br>
              <a:rPr lang="ru-RU" sz="2400" dirty="0" smtClean="0">
                <a:solidFill>
                  <a:srgbClr val="C00000"/>
                </a:solidFill>
              </a:rPr>
            </a:br>
            <a:r>
              <a:rPr lang="ru-RU" sz="2400" dirty="0" smtClean="0">
                <a:solidFill>
                  <a:srgbClr val="C00000"/>
                </a:solidFill>
              </a:rPr>
              <a:t>(консультации и рекомендации для родителей)</a:t>
            </a:r>
            <a:br>
              <a:rPr lang="ru-RU" sz="2400" dirty="0" smtClean="0">
                <a:solidFill>
                  <a:srgbClr val="C00000"/>
                </a:solidFill>
              </a:rPr>
            </a:br>
            <a:r>
              <a:rPr lang="ru-RU" sz="2400" dirty="0" smtClean="0">
                <a:solidFill>
                  <a:srgbClr val="C00000"/>
                </a:solidFill>
              </a:rPr>
              <a:t/>
            </a:r>
            <a:br>
              <a:rPr lang="ru-RU" sz="2400" dirty="0" smtClean="0">
                <a:solidFill>
                  <a:srgbClr val="C00000"/>
                </a:solidFill>
              </a:rPr>
            </a:br>
            <a:r>
              <a:rPr lang="ru-RU" sz="2400" dirty="0" smtClean="0">
                <a:solidFill>
                  <a:srgbClr val="FF0000"/>
                </a:solidFill>
              </a:rPr>
              <a:t>тема: </a:t>
            </a:r>
            <a:r>
              <a:rPr lang="ru-RU" sz="2000" i="1" dirty="0" smtClean="0">
                <a:solidFill>
                  <a:srgbClr val="FF0000"/>
                </a:solidFill>
              </a:rPr>
              <a:t>«Игры и упражнения для развития коммуникативных отношений и профилактики плоскостопия у детей дошкольного возраста»</a:t>
            </a:r>
            <a:br>
              <a:rPr lang="ru-RU" sz="2000" i="1" dirty="0" smtClean="0">
                <a:solidFill>
                  <a:srgbClr val="FF0000"/>
                </a:solidFill>
              </a:rPr>
            </a:br>
            <a:r>
              <a:rPr lang="ru-RU" sz="2000" i="1" dirty="0" smtClean="0">
                <a:solidFill>
                  <a:srgbClr val="FF0000"/>
                </a:solidFill>
              </a:rPr>
              <a:t/>
            </a:r>
            <a:br>
              <a:rPr lang="ru-RU" sz="2000" i="1" dirty="0" smtClean="0">
                <a:solidFill>
                  <a:srgbClr val="FF0000"/>
                </a:solidFill>
              </a:rPr>
            </a:br>
            <a:r>
              <a:rPr lang="ru-RU" sz="2000" dirty="0" smtClean="0"/>
              <a:t/>
            </a:r>
            <a:br>
              <a:rPr lang="ru-RU" sz="2000" dirty="0" smtClean="0"/>
            </a:br>
            <a:r>
              <a:rPr lang="ru-RU" sz="1800" dirty="0" smtClean="0"/>
              <a:t/>
            </a:r>
            <a:br>
              <a:rPr lang="ru-RU" sz="1800" dirty="0" smtClean="0"/>
            </a:br>
            <a:endParaRPr lang="ru-RU" sz="1800" dirty="0"/>
          </a:p>
        </p:txBody>
      </p:sp>
      <p:sp>
        <p:nvSpPr>
          <p:cNvPr id="3" name="Подзаголовок 2"/>
          <p:cNvSpPr>
            <a:spLocks noGrp="1"/>
          </p:cNvSpPr>
          <p:nvPr>
            <p:ph type="subTitle" idx="1"/>
          </p:nvPr>
        </p:nvSpPr>
        <p:spPr>
          <a:xfrm>
            <a:off x="2286000" y="4357694"/>
            <a:ext cx="6643718" cy="2017228"/>
          </a:xfrm>
        </p:spPr>
        <p:txBody>
          <a:bodyPr>
            <a:normAutofit/>
          </a:bodyPr>
          <a:lstStyle/>
          <a:p>
            <a:pPr algn="ctr"/>
            <a:r>
              <a:rPr lang="ru-RU" dirty="0" smtClean="0">
                <a:solidFill>
                  <a:srgbClr val="00B050"/>
                </a:solidFill>
              </a:rPr>
              <a:t>Подготовили и провели: </a:t>
            </a:r>
          </a:p>
          <a:p>
            <a:pPr algn="ctr"/>
            <a:r>
              <a:rPr lang="ru-RU" i="1" dirty="0" smtClean="0">
                <a:solidFill>
                  <a:srgbClr val="00B050"/>
                </a:solidFill>
              </a:rPr>
              <a:t>педагог-психолог Колоненкова О.В.,  </a:t>
            </a:r>
          </a:p>
          <a:p>
            <a:pPr algn="ctr"/>
            <a:r>
              <a:rPr lang="ru-RU" i="1" dirty="0" smtClean="0">
                <a:solidFill>
                  <a:srgbClr val="00B050"/>
                </a:solidFill>
              </a:rPr>
              <a:t>учитель-логопед Беляева Н.М., </a:t>
            </a:r>
          </a:p>
          <a:p>
            <a:pPr algn="ctr"/>
            <a:r>
              <a:rPr lang="ru-RU" i="1" dirty="0" smtClean="0">
                <a:solidFill>
                  <a:srgbClr val="00B050"/>
                </a:solidFill>
              </a:rPr>
              <a:t>инструктор  по физкультуре </a:t>
            </a:r>
            <a:r>
              <a:rPr lang="ru-RU" i="1" dirty="0" err="1" smtClean="0">
                <a:solidFill>
                  <a:srgbClr val="00B050"/>
                </a:solidFill>
              </a:rPr>
              <a:t>Скрипнкик</a:t>
            </a:r>
            <a:r>
              <a:rPr lang="ru-RU" i="1" dirty="0" smtClean="0">
                <a:solidFill>
                  <a:srgbClr val="00B050"/>
                </a:solidFill>
              </a:rPr>
              <a:t> Е.А.</a:t>
            </a:r>
            <a:r>
              <a:rPr lang="ru-RU" sz="1400" dirty="0" smtClean="0"/>
              <a:t/>
            </a:r>
            <a:br>
              <a:rPr lang="ru-RU" sz="1400" dirty="0" smtClean="0"/>
            </a:br>
            <a:endParaRPr lang="ru-RU"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582726"/>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ru-RU" sz="2000" b="1" dirty="0" smtClean="0">
                <a:solidFill>
                  <a:srgbClr val="C00000"/>
                </a:solidFill>
              </a:rPr>
              <a:t>Игра «Вершки и корешки».</a:t>
            </a:r>
            <a:r>
              <a:rPr lang="ru-RU" sz="1600" dirty="0" smtClean="0"/>
              <a:t/>
            </a:r>
            <a:br>
              <a:rPr lang="ru-RU" sz="1600" dirty="0" smtClean="0"/>
            </a:br>
            <a:r>
              <a:rPr lang="ru-RU" sz="1600" b="1" dirty="0" smtClean="0"/>
              <a:t>          </a:t>
            </a:r>
            <a:r>
              <a:rPr lang="ru-RU" sz="1600" dirty="0" smtClean="0"/>
              <a:t>Детям розданы картинки с изображением овощей. По сигналу логопеда      дети должны разбиться на две команды: в одной команде -овощи, корни которых употребляют в пищу, в другой – овощи, плоды которых растут над землей.</a:t>
            </a:r>
            <a:r>
              <a:rPr lang="ru-RU" dirty="0" smtClean="0"/>
              <a:t/>
            </a:r>
            <a:br>
              <a:rPr lang="ru-RU" dirty="0" smtClean="0"/>
            </a:br>
            <a:endParaRPr lang="ru-RU" dirty="0"/>
          </a:p>
        </p:txBody>
      </p:sp>
      <p:pic>
        <p:nvPicPr>
          <p:cNvPr id="8194" name="Picture 2" descr="http://img-fotki.yandex.ru/get/6304/123341634.2/0_88f0d_dfb7612a_XL"/>
          <p:cNvPicPr>
            <a:picLocks noChangeAspect="1" noChangeArrowheads="1"/>
          </p:cNvPicPr>
          <p:nvPr/>
        </p:nvPicPr>
        <p:blipFill>
          <a:blip r:embed="rId2" cstate="print"/>
          <a:srcRect/>
          <a:stretch>
            <a:fillRect/>
          </a:stretch>
        </p:blipFill>
        <p:spPr bwMode="auto">
          <a:xfrm>
            <a:off x="1071538" y="2143116"/>
            <a:ext cx="6198034" cy="4503906"/>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7467600" cy="1285884"/>
          </a:xfrm>
          <a:ln>
            <a:solidFill>
              <a:schemeClr val="bg2">
                <a:lumMod val="75000"/>
              </a:schemeClr>
            </a:solidFill>
          </a:ln>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sz="1600" b="1" dirty="0" smtClean="0">
                <a:solidFill>
                  <a:srgbClr val="C00000"/>
                </a:solidFill>
              </a:rPr>
              <a:t>Игра «Назови ласково».</a:t>
            </a:r>
            <a:r>
              <a:rPr lang="ru-RU" sz="1600" dirty="0" smtClean="0"/>
              <a:t/>
            </a:r>
            <a:br>
              <a:rPr lang="ru-RU" sz="1600" dirty="0" smtClean="0"/>
            </a:br>
            <a:r>
              <a:rPr lang="ru-RU" sz="1600" dirty="0" smtClean="0"/>
              <a:t>У детей в руках картинки с изображением фруктов. Каждый из детей называет свой фрукт, а затем произносит его название в уменьшительно- ласкательной  форме.</a:t>
            </a:r>
            <a:r>
              <a:rPr lang="ru-RU" dirty="0" smtClean="0"/>
              <a:t/>
            </a:r>
            <a:br>
              <a:rPr lang="ru-RU" dirty="0" smtClean="0"/>
            </a:br>
            <a:endParaRPr lang="ru-RU" dirty="0"/>
          </a:p>
        </p:txBody>
      </p:sp>
      <p:pic>
        <p:nvPicPr>
          <p:cNvPr id="7172" name="Picture 4" descr="http://im8-tub-ru.yandex.net/i?id=554982001-25-72&amp;n=21"/>
          <p:cNvPicPr>
            <a:picLocks noChangeAspect="1" noChangeArrowheads="1"/>
          </p:cNvPicPr>
          <p:nvPr/>
        </p:nvPicPr>
        <p:blipFill>
          <a:blip r:embed="rId2" cstate="print"/>
          <a:srcRect/>
          <a:stretch>
            <a:fillRect/>
          </a:stretch>
        </p:blipFill>
        <p:spPr bwMode="auto">
          <a:xfrm>
            <a:off x="642910" y="1643050"/>
            <a:ext cx="1905000" cy="1428750"/>
          </a:xfrm>
          <a:prstGeom prst="rect">
            <a:avLst/>
          </a:prstGeom>
          <a:ln>
            <a:noFill/>
          </a:ln>
          <a:effectLst>
            <a:softEdge rad="112500"/>
          </a:effectLst>
        </p:spPr>
      </p:pic>
      <p:pic>
        <p:nvPicPr>
          <p:cNvPr id="7174" name="Picture 6" descr="http://im0-tub-ru.yandex.net/i?id=184114226-66-72&amp;n=21"/>
          <p:cNvPicPr>
            <a:picLocks noChangeAspect="1" noChangeArrowheads="1"/>
          </p:cNvPicPr>
          <p:nvPr/>
        </p:nvPicPr>
        <p:blipFill>
          <a:blip r:embed="rId3" cstate="print"/>
          <a:srcRect/>
          <a:stretch>
            <a:fillRect/>
          </a:stretch>
        </p:blipFill>
        <p:spPr bwMode="auto">
          <a:xfrm>
            <a:off x="3071802" y="1785926"/>
            <a:ext cx="1905000" cy="1428750"/>
          </a:xfrm>
          <a:prstGeom prst="rect">
            <a:avLst/>
          </a:prstGeom>
          <a:ln>
            <a:noFill/>
          </a:ln>
          <a:effectLst>
            <a:softEdge rad="112500"/>
          </a:effectLst>
        </p:spPr>
      </p:pic>
      <p:pic>
        <p:nvPicPr>
          <p:cNvPr id="7176" name="Picture 8" descr="http://im6-tub-ru.yandex.net/i?id=5680220-60-72&amp;n=21"/>
          <p:cNvPicPr>
            <a:picLocks noChangeAspect="1" noChangeArrowheads="1"/>
          </p:cNvPicPr>
          <p:nvPr/>
        </p:nvPicPr>
        <p:blipFill>
          <a:blip r:embed="rId4" cstate="print"/>
          <a:srcRect/>
          <a:stretch>
            <a:fillRect/>
          </a:stretch>
        </p:blipFill>
        <p:spPr bwMode="auto">
          <a:xfrm>
            <a:off x="1142976" y="3357562"/>
            <a:ext cx="1905000" cy="1428750"/>
          </a:xfrm>
          <a:prstGeom prst="rect">
            <a:avLst/>
          </a:prstGeom>
          <a:ln>
            <a:noFill/>
          </a:ln>
          <a:effectLst>
            <a:softEdge rad="112500"/>
          </a:effectLst>
        </p:spPr>
      </p:pic>
      <p:pic>
        <p:nvPicPr>
          <p:cNvPr id="7178" name="Picture 10" descr="http://im3-tub-ru.yandex.net/i?id=22261130-24-72&amp;n=21"/>
          <p:cNvPicPr>
            <a:picLocks noChangeAspect="1" noChangeArrowheads="1"/>
          </p:cNvPicPr>
          <p:nvPr/>
        </p:nvPicPr>
        <p:blipFill>
          <a:blip r:embed="rId5" cstate="print"/>
          <a:srcRect/>
          <a:stretch>
            <a:fillRect/>
          </a:stretch>
        </p:blipFill>
        <p:spPr bwMode="auto">
          <a:xfrm>
            <a:off x="5286380" y="2214554"/>
            <a:ext cx="1905000" cy="1428750"/>
          </a:xfrm>
          <a:prstGeom prst="rect">
            <a:avLst/>
          </a:prstGeom>
          <a:ln>
            <a:noFill/>
          </a:ln>
          <a:effectLst>
            <a:softEdge rad="112500"/>
          </a:effectLst>
        </p:spPr>
      </p:pic>
      <p:pic>
        <p:nvPicPr>
          <p:cNvPr id="7180" name="Picture 12" descr="http://im0-tub-ru.yandex.net/i?id=518921612-32-72&amp;n=21"/>
          <p:cNvPicPr>
            <a:picLocks noChangeAspect="1" noChangeArrowheads="1"/>
          </p:cNvPicPr>
          <p:nvPr/>
        </p:nvPicPr>
        <p:blipFill>
          <a:blip r:embed="rId6" cstate="print"/>
          <a:srcRect/>
          <a:stretch>
            <a:fillRect/>
          </a:stretch>
        </p:blipFill>
        <p:spPr bwMode="auto">
          <a:xfrm>
            <a:off x="4714876" y="3429000"/>
            <a:ext cx="1390650" cy="1428750"/>
          </a:xfrm>
          <a:prstGeom prst="rect">
            <a:avLst/>
          </a:prstGeom>
          <a:ln>
            <a:noFill/>
          </a:ln>
          <a:effectLst>
            <a:softEdge rad="112500"/>
          </a:effectLst>
        </p:spPr>
      </p:pic>
      <p:pic>
        <p:nvPicPr>
          <p:cNvPr id="7184" name="Picture 16" descr="http://im8-tub-ru.yandex.net/i?id=692021586-57-72&amp;n=21"/>
          <p:cNvPicPr>
            <a:picLocks noChangeAspect="1" noChangeArrowheads="1"/>
          </p:cNvPicPr>
          <p:nvPr/>
        </p:nvPicPr>
        <p:blipFill>
          <a:blip r:embed="rId7" cstate="print"/>
          <a:srcRect/>
          <a:stretch>
            <a:fillRect/>
          </a:stretch>
        </p:blipFill>
        <p:spPr bwMode="auto">
          <a:xfrm>
            <a:off x="5786446" y="4786322"/>
            <a:ext cx="1905000" cy="1428750"/>
          </a:xfrm>
          <a:prstGeom prst="rect">
            <a:avLst/>
          </a:prstGeom>
          <a:ln>
            <a:noFill/>
          </a:ln>
          <a:effectLst>
            <a:softEdge rad="112500"/>
          </a:effectLst>
        </p:spPr>
      </p:pic>
      <p:pic>
        <p:nvPicPr>
          <p:cNvPr id="7186" name="Picture 18" descr="http://im5-tub-ru.yandex.net/i?id=272046275-32-72&amp;n=21"/>
          <p:cNvPicPr>
            <a:picLocks noChangeAspect="1" noChangeArrowheads="1"/>
          </p:cNvPicPr>
          <p:nvPr/>
        </p:nvPicPr>
        <p:blipFill>
          <a:blip r:embed="rId8" cstate="print"/>
          <a:srcRect/>
          <a:stretch>
            <a:fillRect/>
          </a:stretch>
        </p:blipFill>
        <p:spPr bwMode="auto">
          <a:xfrm>
            <a:off x="2928926" y="4500570"/>
            <a:ext cx="1905000" cy="1428750"/>
          </a:xfrm>
          <a:prstGeom prst="rect">
            <a:avLst/>
          </a:prstGeom>
          <a:ln>
            <a:noFill/>
          </a:ln>
          <a:effectLst>
            <a:softEdge rad="112500"/>
          </a:effectLst>
        </p:spPr>
      </p:pic>
      <p:pic>
        <p:nvPicPr>
          <p:cNvPr id="7188" name="Picture 20" descr="http://im0-tub-ru.yandex.net/i?id=561909257-14-72&amp;n=21"/>
          <p:cNvPicPr>
            <a:picLocks noChangeAspect="1" noChangeArrowheads="1"/>
          </p:cNvPicPr>
          <p:nvPr/>
        </p:nvPicPr>
        <p:blipFill>
          <a:blip r:embed="rId9" cstate="print"/>
          <a:srcRect/>
          <a:stretch>
            <a:fillRect/>
          </a:stretch>
        </p:blipFill>
        <p:spPr bwMode="auto">
          <a:xfrm>
            <a:off x="214282" y="5214950"/>
            <a:ext cx="2428875" cy="1428750"/>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368412"/>
          </a:xfrm>
        </p:spPr>
        <p:style>
          <a:lnRef idx="1">
            <a:schemeClr val="accent6"/>
          </a:lnRef>
          <a:fillRef idx="2">
            <a:schemeClr val="accent6"/>
          </a:fillRef>
          <a:effectRef idx="1">
            <a:schemeClr val="accent6"/>
          </a:effectRef>
          <a:fontRef idx="minor">
            <a:schemeClr val="dk1"/>
          </a:fontRef>
        </p:style>
        <p:txBody>
          <a:bodyPr>
            <a:normAutofit fontScale="90000"/>
          </a:bodyPr>
          <a:lstStyle/>
          <a:p>
            <a:pPr lvl="0"/>
            <a:r>
              <a:rPr lang="ru-RU" b="1" dirty="0" smtClean="0"/>
              <a:t> </a:t>
            </a:r>
            <a:r>
              <a:rPr lang="ru-RU" sz="1600" b="1" dirty="0" smtClean="0">
                <a:solidFill>
                  <a:srgbClr val="C00000"/>
                </a:solidFill>
              </a:rPr>
              <a:t>Игра « Посчитай от одного до пяти».</a:t>
            </a:r>
            <a:r>
              <a:rPr lang="ru-RU" sz="1600" dirty="0" smtClean="0"/>
              <a:t/>
            </a:r>
            <a:br>
              <a:rPr lang="ru-RU" sz="1600" dirty="0" smtClean="0"/>
            </a:br>
            <a:r>
              <a:rPr lang="ru-RU" sz="1600" dirty="0" smtClean="0"/>
              <a:t>Детям розданы картинки на тему «Транспорт». Каждый ребенок считает от 1 до 5 тот вид транспорта, который изображен на его картинке. </a:t>
            </a:r>
            <a:r>
              <a:rPr lang="ru-RU" dirty="0" smtClean="0"/>
              <a:t/>
            </a:r>
            <a:br>
              <a:rPr lang="ru-RU" dirty="0" smtClean="0"/>
            </a:br>
            <a:endParaRPr lang="ru-RU" dirty="0"/>
          </a:p>
        </p:txBody>
      </p:sp>
      <p:pic>
        <p:nvPicPr>
          <p:cNvPr id="6146" name="Picture 2" descr="http://media.smashingmagazine.com/images/icons-4/96-2.jpg"/>
          <p:cNvPicPr>
            <a:picLocks noChangeAspect="1" noChangeArrowheads="1"/>
          </p:cNvPicPr>
          <p:nvPr/>
        </p:nvPicPr>
        <p:blipFill>
          <a:blip r:embed="rId2" cstate="print"/>
          <a:srcRect/>
          <a:stretch>
            <a:fillRect/>
          </a:stretch>
        </p:blipFill>
        <p:spPr bwMode="auto">
          <a:xfrm>
            <a:off x="3214678" y="2214554"/>
            <a:ext cx="2554067" cy="1900226"/>
          </a:xfrm>
          <a:prstGeom prst="rect">
            <a:avLst/>
          </a:prstGeom>
          <a:ln>
            <a:noFill/>
          </a:ln>
          <a:effectLst>
            <a:softEdge rad="112500"/>
          </a:effectLst>
        </p:spPr>
      </p:pic>
      <p:pic>
        <p:nvPicPr>
          <p:cNvPr id="6148" name="Picture 4" descr="http://im2-tub-ru.yandex.net/i?id=215890251-40-72&amp;n=21"/>
          <p:cNvPicPr>
            <a:picLocks noChangeAspect="1" noChangeArrowheads="1"/>
          </p:cNvPicPr>
          <p:nvPr/>
        </p:nvPicPr>
        <p:blipFill>
          <a:blip r:embed="rId3" cstate="print"/>
          <a:srcRect/>
          <a:stretch>
            <a:fillRect/>
          </a:stretch>
        </p:blipFill>
        <p:spPr bwMode="auto">
          <a:xfrm>
            <a:off x="857224" y="3500438"/>
            <a:ext cx="2143125" cy="1428750"/>
          </a:xfrm>
          <a:prstGeom prst="rect">
            <a:avLst/>
          </a:prstGeom>
          <a:ln>
            <a:noFill/>
          </a:ln>
          <a:effectLst>
            <a:softEdge rad="112500"/>
          </a:effectLst>
        </p:spPr>
      </p:pic>
      <p:pic>
        <p:nvPicPr>
          <p:cNvPr id="6152" name="Picture 8" descr="http://im6-tub-ru.yandex.net/i?id=428896853-52-72&amp;n=21"/>
          <p:cNvPicPr>
            <a:picLocks noChangeAspect="1" noChangeArrowheads="1"/>
          </p:cNvPicPr>
          <p:nvPr/>
        </p:nvPicPr>
        <p:blipFill>
          <a:blip r:embed="rId4" cstate="print"/>
          <a:srcRect/>
          <a:stretch>
            <a:fillRect/>
          </a:stretch>
        </p:blipFill>
        <p:spPr bwMode="auto">
          <a:xfrm>
            <a:off x="571472" y="1857364"/>
            <a:ext cx="1905000" cy="1428750"/>
          </a:xfrm>
          <a:prstGeom prst="rect">
            <a:avLst/>
          </a:prstGeom>
          <a:ln>
            <a:noFill/>
          </a:ln>
          <a:effectLst>
            <a:softEdge rad="112500"/>
          </a:effectLst>
        </p:spPr>
      </p:pic>
      <p:pic>
        <p:nvPicPr>
          <p:cNvPr id="6154" name="Picture 10" descr="http://im2-tub-ru.yandex.net/i?id=551438482-50-72&amp;n=21"/>
          <p:cNvPicPr>
            <a:picLocks noChangeAspect="1" noChangeArrowheads="1"/>
          </p:cNvPicPr>
          <p:nvPr/>
        </p:nvPicPr>
        <p:blipFill>
          <a:blip r:embed="rId5" cstate="print"/>
          <a:srcRect/>
          <a:stretch>
            <a:fillRect/>
          </a:stretch>
        </p:blipFill>
        <p:spPr bwMode="auto">
          <a:xfrm>
            <a:off x="3214678" y="4786322"/>
            <a:ext cx="1905000" cy="1428750"/>
          </a:xfrm>
          <a:prstGeom prst="rect">
            <a:avLst/>
          </a:prstGeom>
          <a:ln>
            <a:noFill/>
          </a:ln>
          <a:effectLst>
            <a:softEdge rad="112500"/>
          </a:effectLst>
        </p:spPr>
      </p:pic>
      <p:pic>
        <p:nvPicPr>
          <p:cNvPr id="6156" name="Picture 12" descr="http://im3-tub-ru.yandex.net/i?id=328144897-67-72&amp;n=21"/>
          <p:cNvPicPr>
            <a:picLocks noChangeAspect="1" noChangeArrowheads="1"/>
          </p:cNvPicPr>
          <p:nvPr/>
        </p:nvPicPr>
        <p:blipFill>
          <a:blip r:embed="rId6" cstate="print"/>
          <a:srcRect/>
          <a:stretch>
            <a:fillRect/>
          </a:stretch>
        </p:blipFill>
        <p:spPr bwMode="auto">
          <a:xfrm>
            <a:off x="6572264" y="3571876"/>
            <a:ext cx="1905000" cy="1428750"/>
          </a:xfrm>
          <a:prstGeom prst="rect">
            <a:avLst/>
          </a:prstGeom>
          <a:ln>
            <a:noFill/>
          </a:ln>
          <a:effectLst>
            <a:softEdge rad="112500"/>
          </a:effectLst>
        </p:spPr>
      </p:pic>
      <p:pic>
        <p:nvPicPr>
          <p:cNvPr id="6160" name="Picture 16" descr="http://im4-tub-ru.yandex.net/i?id=229215893-69-72&amp;n=21"/>
          <p:cNvPicPr>
            <a:picLocks noChangeAspect="1" noChangeArrowheads="1"/>
          </p:cNvPicPr>
          <p:nvPr/>
        </p:nvPicPr>
        <p:blipFill>
          <a:blip r:embed="rId7" cstate="print"/>
          <a:srcRect/>
          <a:stretch>
            <a:fillRect/>
          </a:stretch>
        </p:blipFill>
        <p:spPr bwMode="auto">
          <a:xfrm>
            <a:off x="5572132" y="5214950"/>
            <a:ext cx="1905000" cy="1428750"/>
          </a:xfrm>
          <a:prstGeom prst="rect">
            <a:avLst/>
          </a:prstGeom>
          <a:ln>
            <a:noFill/>
          </a:ln>
          <a:effectLst>
            <a:softEdge rad="112500"/>
          </a:effectLst>
        </p:spPr>
      </p:pic>
      <p:pic>
        <p:nvPicPr>
          <p:cNvPr id="6162" name="Picture 18" descr="http://im7-tub-ru.yandex.net/i?id=385551656-69-72&amp;n=21"/>
          <p:cNvPicPr>
            <a:picLocks noChangeAspect="1" noChangeArrowheads="1"/>
          </p:cNvPicPr>
          <p:nvPr/>
        </p:nvPicPr>
        <p:blipFill>
          <a:blip r:embed="rId8" cstate="print"/>
          <a:srcRect/>
          <a:stretch>
            <a:fillRect/>
          </a:stretch>
        </p:blipFill>
        <p:spPr bwMode="auto">
          <a:xfrm>
            <a:off x="6286512" y="1928802"/>
            <a:ext cx="2162175" cy="1428750"/>
          </a:xfrm>
          <a:prstGeom prst="rect">
            <a:avLst/>
          </a:prstGeom>
          <a:ln>
            <a:noFill/>
          </a:ln>
          <a:effectLst>
            <a:softEdge rad="112500"/>
          </a:effectLst>
        </p:spPr>
      </p:pic>
      <p:pic>
        <p:nvPicPr>
          <p:cNvPr id="6164" name="Picture 20" descr="http://im4-tub-ru.yandex.net/i?id=28992942-52-72&amp;n=21"/>
          <p:cNvPicPr>
            <a:picLocks noChangeAspect="1" noChangeArrowheads="1"/>
          </p:cNvPicPr>
          <p:nvPr/>
        </p:nvPicPr>
        <p:blipFill>
          <a:blip r:embed="rId9" cstate="print"/>
          <a:srcRect/>
          <a:stretch>
            <a:fillRect/>
          </a:stretch>
        </p:blipFill>
        <p:spPr bwMode="auto">
          <a:xfrm>
            <a:off x="500034" y="5143512"/>
            <a:ext cx="2143125" cy="1428750"/>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290"/>
            <a:ext cx="7467600" cy="1417638"/>
          </a:xfrm>
        </p:spPr>
        <p:style>
          <a:lnRef idx="1">
            <a:schemeClr val="accent2"/>
          </a:lnRef>
          <a:fillRef idx="2">
            <a:schemeClr val="accent2"/>
          </a:fillRef>
          <a:effectRef idx="1">
            <a:schemeClr val="accent2"/>
          </a:effectRef>
          <a:fontRef idx="minor">
            <a:schemeClr val="dk1"/>
          </a:fontRef>
        </p:style>
        <p:txBody>
          <a:bodyPr>
            <a:normAutofit fontScale="90000"/>
          </a:bodyPr>
          <a:lstStyle/>
          <a:p>
            <a:pPr lvl="0"/>
            <a:r>
              <a:rPr lang="ru-RU" dirty="0" smtClean="0"/>
              <a:t> </a:t>
            </a:r>
            <a:r>
              <a:rPr lang="ru-RU" sz="2000" b="1" dirty="0" smtClean="0">
                <a:solidFill>
                  <a:srgbClr val="C00000"/>
                </a:solidFill>
              </a:rPr>
              <a:t>Упражнения для профилактики плоскостопия у детей. </a:t>
            </a:r>
            <a:r>
              <a:rPr lang="ru-RU" sz="1600" dirty="0" smtClean="0"/>
              <a:t/>
            </a:r>
            <a:br>
              <a:rPr lang="ru-RU" sz="1600" dirty="0" smtClean="0"/>
            </a:br>
            <a:r>
              <a:rPr lang="ru-RU" sz="1600" dirty="0" smtClean="0"/>
              <a:t>       Потоптаться на массажных ковриках разной наполняемости (пробки, галька, камушки, песок)</a:t>
            </a:r>
            <a:r>
              <a:rPr lang="ru-RU" dirty="0" smtClean="0"/>
              <a:t/>
            </a:r>
            <a:br>
              <a:rPr lang="ru-RU" dirty="0" smtClean="0"/>
            </a:br>
            <a:endParaRPr lang="ru-RU" dirty="0"/>
          </a:p>
        </p:txBody>
      </p:sp>
      <p:pic>
        <p:nvPicPr>
          <p:cNvPr id="5121" name="Picture 1" descr="C:\Documents and Settings\оксана\Мои документы\Мои рисунки\фото (Семейный клуб ммастер-класс)\DSCN2507.JPG"/>
          <p:cNvPicPr>
            <a:picLocks noChangeAspect="1" noChangeArrowheads="1"/>
          </p:cNvPicPr>
          <p:nvPr/>
        </p:nvPicPr>
        <p:blipFill>
          <a:blip r:embed="rId2" cstate="print"/>
          <a:srcRect/>
          <a:stretch>
            <a:fillRect/>
          </a:stretch>
        </p:blipFill>
        <p:spPr bwMode="auto">
          <a:xfrm>
            <a:off x="1357290" y="2071678"/>
            <a:ext cx="5974667" cy="4481507"/>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7467600" cy="141763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b="1" dirty="0" smtClean="0"/>
              <a:t> </a:t>
            </a:r>
            <a:r>
              <a:rPr lang="ru-RU" sz="2000" b="1" dirty="0" smtClean="0">
                <a:solidFill>
                  <a:srgbClr val="C00000"/>
                </a:solidFill>
              </a:rPr>
              <a:t>Упражнение «Перенеси ногами фигурки» </a:t>
            </a:r>
            <a:r>
              <a:rPr lang="ru-RU" sz="1600" dirty="0" smtClean="0"/>
              <a:t/>
            </a:r>
            <a:br>
              <a:rPr lang="ru-RU" sz="1600" dirty="0" smtClean="0"/>
            </a:br>
            <a:r>
              <a:rPr lang="ru-RU" sz="1600" dirty="0" smtClean="0"/>
              <a:t>Пальцами и стопами стараться захватывать маленькие игрушки или фигурки и перемещать их с одного места на другое.</a:t>
            </a:r>
            <a:r>
              <a:rPr lang="ru-RU" dirty="0" smtClean="0"/>
              <a:t/>
            </a:r>
            <a:br>
              <a:rPr lang="ru-RU" dirty="0" smtClean="0"/>
            </a:br>
            <a:endParaRPr lang="ru-RU" dirty="0"/>
          </a:p>
        </p:txBody>
      </p:sp>
      <p:pic>
        <p:nvPicPr>
          <p:cNvPr id="4097" name="Picture 1" descr="C:\Documents and Settings\оксана\Мои документы\Мои рисунки\фото (Семейный клуб ммастер-класс)\DSCN2512.JPG"/>
          <p:cNvPicPr>
            <a:picLocks noChangeAspect="1" noChangeArrowheads="1"/>
          </p:cNvPicPr>
          <p:nvPr/>
        </p:nvPicPr>
        <p:blipFill>
          <a:blip r:embed="rId2" cstate="print"/>
          <a:srcRect/>
          <a:stretch>
            <a:fillRect/>
          </a:stretch>
        </p:blipFill>
        <p:spPr bwMode="auto">
          <a:xfrm>
            <a:off x="1214414" y="1928802"/>
            <a:ext cx="6285834" cy="4714908"/>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1800" b="1" dirty="0" smtClean="0">
                <a:solidFill>
                  <a:srgbClr val="C00000"/>
                </a:solidFill>
              </a:rPr>
              <a:t>Заключительный этап. </a:t>
            </a:r>
            <a:r>
              <a:rPr lang="ru-RU" sz="1600" dirty="0" smtClean="0"/>
              <a:t/>
            </a:r>
            <a:br>
              <a:rPr lang="ru-RU" sz="1600" dirty="0" smtClean="0"/>
            </a:br>
            <a:r>
              <a:rPr lang="ru-RU" sz="1600" dirty="0" smtClean="0"/>
              <a:t>Участники  становятся в круг, передают друг другу мяч и делятся впечатлениями о занятии.</a:t>
            </a:r>
            <a:r>
              <a:rPr lang="ru-RU" dirty="0" smtClean="0"/>
              <a:t/>
            </a:r>
            <a:br>
              <a:rPr lang="ru-RU" dirty="0" smtClean="0"/>
            </a:br>
            <a:endParaRPr lang="ru-RU" dirty="0"/>
          </a:p>
        </p:txBody>
      </p:sp>
      <p:pic>
        <p:nvPicPr>
          <p:cNvPr id="3074" name="Picture 2" descr="http://im8-tub-ru.yandex.net/i?id=597621871-43-72&amp;n=21"/>
          <p:cNvPicPr>
            <a:picLocks noChangeAspect="1" noChangeArrowheads="1"/>
          </p:cNvPicPr>
          <p:nvPr/>
        </p:nvPicPr>
        <p:blipFill>
          <a:blip r:embed="rId2" cstate="print"/>
          <a:srcRect/>
          <a:stretch>
            <a:fillRect/>
          </a:stretch>
        </p:blipFill>
        <p:spPr bwMode="auto">
          <a:xfrm>
            <a:off x="1000100" y="2428868"/>
            <a:ext cx="6383817" cy="3286148"/>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226196"/>
          </a:xfrm>
          <a:ln>
            <a:solidFill>
              <a:srgbClr val="00B0F0"/>
            </a:solidFill>
          </a:ln>
        </p:spPr>
        <p:style>
          <a:lnRef idx="1">
            <a:schemeClr val="accent5"/>
          </a:lnRef>
          <a:fillRef idx="2">
            <a:schemeClr val="accent5"/>
          </a:fillRef>
          <a:effectRef idx="1">
            <a:schemeClr val="accent5"/>
          </a:effectRef>
          <a:fontRef idx="minor">
            <a:schemeClr val="dk1"/>
          </a:fontRef>
        </p:style>
        <p:txBody>
          <a:bodyPr>
            <a:normAutofit/>
          </a:bodyPr>
          <a:lstStyle/>
          <a:p>
            <a:pPr algn="ctr"/>
            <a:r>
              <a:rPr lang="ru-RU" sz="2000" b="1" dirty="0" smtClean="0">
                <a:solidFill>
                  <a:srgbClr val="C00000"/>
                </a:solidFill>
              </a:rPr>
              <a:t>Задачи: </a:t>
            </a:r>
            <a:br>
              <a:rPr lang="ru-RU" sz="2000" b="1" dirty="0" smtClean="0">
                <a:solidFill>
                  <a:srgbClr val="C00000"/>
                </a:solidFill>
              </a:rPr>
            </a:br>
            <a:r>
              <a:rPr lang="ru-RU" sz="2000" dirty="0" smtClean="0"/>
              <a:t/>
            </a:r>
            <a:br>
              <a:rPr lang="ru-RU" sz="2000" dirty="0" smtClean="0"/>
            </a:br>
            <a:r>
              <a:rPr lang="ru-RU" sz="2000" dirty="0" smtClean="0"/>
              <a:t>Налаживание контактов участников;</a:t>
            </a:r>
            <a:br>
              <a:rPr lang="ru-RU" sz="2000" dirty="0" smtClean="0"/>
            </a:br>
            <a:r>
              <a:rPr lang="ru-RU" sz="2000" dirty="0" smtClean="0"/>
              <a:t>Развитие произвольности и самоконтроля;</a:t>
            </a:r>
            <a:br>
              <a:rPr lang="ru-RU" sz="2000" dirty="0" smtClean="0"/>
            </a:br>
            <a:r>
              <a:rPr lang="ru-RU" sz="2000" dirty="0" smtClean="0"/>
              <a:t>Развитие внимания и воображения;</a:t>
            </a:r>
            <a:br>
              <a:rPr lang="ru-RU" sz="2000" dirty="0" smtClean="0"/>
            </a:br>
            <a:r>
              <a:rPr lang="ru-RU" sz="2000" dirty="0" smtClean="0"/>
              <a:t>Развитие согласованности движений;</a:t>
            </a:r>
            <a:br>
              <a:rPr lang="ru-RU" sz="2000" dirty="0" smtClean="0"/>
            </a:br>
            <a:r>
              <a:rPr lang="ru-RU" sz="2000" dirty="0" smtClean="0"/>
              <a:t>Снятие психоэмоционального напряжения;</a:t>
            </a:r>
            <a:br>
              <a:rPr lang="ru-RU" sz="2000" dirty="0" smtClean="0"/>
            </a:br>
            <a:r>
              <a:rPr lang="ru-RU" sz="2000" dirty="0" smtClean="0"/>
              <a:t>Развитие эмоционально-выразительных движений;</a:t>
            </a:r>
            <a:br>
              <a:rPr lang="ru-RU" sz="2000" dirty="0" smtClean="0"/>
            </a:br>
            <a:r>
              <a:rPr lang="ru-RU" sz="2000" dirty="0" smtClean="0"/>
              <a:t>Формирование  лексико-грамматической стороны речи;</a:t>
            </a:r>
            <a:br>
              <a:rPr lang="ru-RU" sz="2000" dirty="0" smtClean="0"/>
            </a:br>
            <a:r>
              <a:rPr lang="ru-RU" sz="2000" dirty="0" smtClean="0"/>
              <a:t>Работа в области обобщающих понятий;</a:t>
            </a:r>
            <a:br>
              <a:rPr lang="ru-RU" sz="2000" dirty="0" smtClean="0"/>
            </a:br>
            <a:r>
              <a:rPr lang="ru-RU" sz="2000" dirty="0" smtClean="0"/>
              <a:t>Профилактика плоскостопия у детей.</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b="1" dirty="0" smtClean="0">
                <a:solidFill>
                  <a:srgbClr val="C00000"/>
                </a:solidFill>
              </a:rPr>
              <a:t>Оборудование:  </a:t>
            </a:r>
            <a:r>
              <a:rPr lang="ru-RU" sz="2000" b="1" i="1" dirty="0" smtClean="0"/>
              <a:t>массажные коврики, дорожка, мягкие модули, кубики, мяч, наборы картинок по темам</a:t>
            </a:r>
            <a:r>
              <a:rPr lang="ru-RU" sz="2000" dirty="0" smtClean="0"/>
              <a:t/>
            </a:r>
            <a:br>
              <a:rPr lang="ru-RU" sz="2000" dirty="0" smtClean="0"/>
            </a:br>
            <a:endParaRPr lang="ru-RU"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940444"/>
          </a:xfrm>
          <a:ln>
            <a:solidFill>
              <a:srgbClr val="FFC000"/>
            </a:solidFill>
          </a:ln>
        </p:spPr>
        <p:style>
          <a:lnRef idx="1">
            <a:schemeClr val="accent1"/>
          </a:lnRef>
          <a:fillRef idx="2">
            <a:schemeClr val="accent1"/>
          </a:fillRef>
          <a:effectRef idx="1">
            <a:schemeClr val="accent1"/>
          </a:effectRef>
          <a:fontRef idx="minor">
            <a:schemeClr val="dk1"/>
          </a:fontRef>
        </p:style>
        <p:txBody>
          <a:bodyPr>
            <a:normAutofit fontScale="90000"/>
          </a:bodyPr>
          <a:lstStyle/>
          <a:p>
            <a:pPr lvl="0" algn="ctr"/>
            <a:r>
              <a:rPr lang="ru-RU" sz="2700" b="1" dirty="0" smtClean="0">
                <a:solidFill>
                  <a:srgbClr val="C00000"/>
                </a:solidFill>
              </a:rPr>
              <a:t>Приветственное слово.</a:t>
            </a:r>
            <a:br>
              <a:rPr lang="ru-RU" sz="2700" b="1" dirty="0" smtClean="0">
                <a:solidFill>
                  <a:srgbClr val="C00000"/>
                </a:solidFill>
              </a:rPr>
            </a:br>
            <a:r>
              <a:rPr lang="ru-RU" sz="2700" b="1" dirty="0" smtClean="0">
                <a:solidFill>
                  <a:srgbClr val="C00000"/>
                </a:solidFill>
              </a:rPr>
              <a:t/>
            </a:r>
            <a:br>
              <a:rPr lang="ru-RU" sz="2700" b="1" dirty="0" smtClean="0">
                <a:solidFill>
                  <a:srgbClr val="C00000"/>
                </a:solidFill>
              </a:rPr>
            </a:br>
            <a:r>
              <a:rPr lang="ru-RU" sz="2700" dirty="0" smtClean="0">
                <a:solidFill>
                  <a:srgbClr val="C00000"/>
                </a:solidFill>
              </a:rPr>
              <a:t> </a:t>
            </a:r>
            <a:r>
              <a:rPr lang="ru-RU" sz="2700" dirty="0" smtClean="0"/>
              <a:t>Сегодня у нас проходит заседание Семейного клуба. Мы Вам покажем упражнения и игры, которые Вы можете применять дома.  Они направлены на развитие крупной и мелкой моторики, развитию артикуляционного аппарата, грамматического строя речи, фонематического слуха. Также мы Вам представим комплекс упражнений на предупреждение плоскостопия у детей. Эти упражнения способствуют укреплению взаимодействия родителей и ребенка, способствует релаксации и здоровому климату в семье.</a:t>
            </a:r>
            <a:r>
              <a:rPr lang="ru-RU" dirty="0" smtClean="0"/>
              <a:t/>
            </a:r>
            <a:br>
              <a:rPr lang="ru-RU"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cwer.ws/files/u728328/skasochniy_les.jpg"/>
          <p:cNvPicPr>
            <a:picLocks noChangeAspect="1" noChangeArrowheads="1"/>
          </p:cNvPicPr>
          <p:nvPr/>
        </p:nvPicPr>
        <p:blipFill>
          <a:blip r:embed="rId2" cstate="print"/>
          <a:srcRect/>
          <a:stretch>
            <a:fillRect/>
          </a:stretch>
        </p:blipFill>
        <p:spPr bwMode="auto">
          <a:xfrm>
            <a:off x="1428728" y="48198"/>
            <a:ext cx="5929354" cy="4595250"/>
          </a:xfrm>
          <a:prstGeom prst="rect">
            <a:avLst/>
          </a:prstGeom>
          <a:ln>
            <a:noFill/>
          </a:ln>
          <a:effectLst>
            <a:softEdge rad="112500"/>
          </a:effectLst>
        </p:spPr>
      </p:pic>
      <p:sp>
        <p:nvSpPr>
          <p:cNvPr id="2" name="Заголовок 1"/>
          <p:cNvSpPr>
            <a:spLocks noGrp="1"/>
          </p:cNvSpPr>
          <p:nvPr>
            <p:ph type="title"/>
          </p:nvPr>
        </p:nvSpPr>
        <p:spPr>
          <a:xfrm>
            <a:off x="500034" y="4643446"/>
            <a:ext cx="7572428" cy="2082792"/>
          </a:xfrm>
          <a:ln>
            <a:solidFill>
              <a:srgbClr val="FFC000"/>
            </a:solidFill>
          </a:ln>
        </p:spPr>
        <p:style>
          <a:lnRef idx="1">
            <a:schemeClr val="accent1"/>
          </a:lnRef>
          <a:fillRef idx="2">
            <a:schemeClr val="accent1"/>
          </a:fillRef>
          <a:effectRef idx="1">
            <a:schemeClr val="accent1"/>
          </a:effectRef>
          <a:fontRef idx="minor">
            <a:schemeClr val="dk1"/>
          </a:fontRef>
        </p:style>
        <p:txBody>
          <a:bodyPr>
            <a:noAutofit/>
          </a:bodyPr>
          <a:lstStyle/>
          <a:p>
            <a:pPr lvl="0"/>
            <a:r>
              <a:rPr lang="ru-RU" sz="1800" b="1" dirty="0" smtClean="0">
                <a:solidFill>
                  <a:srgbClr val="C00000"/>
                </a:solidFill>
              </a:rPr>
              <a:t>Игра «Прогулка в лес». </a:t>
            </a:r>
            <a:r>
              <a:rPr lang="ru-RU" sz="1400" dirty="0" smtClean="0"/>
              <a:t/>
            </a:r>
            <a:br>
              <a:rPr lang="ru-RU" sz="1400" dirty="0" smtClean="0"/>
            </a:br>
            <a:r>
              <a:rPr lang="ru-RU" sz="1400" dirty="0" smtClean="0"/>
              <a:t>          Сейчас мы с вами отправимся в воображаемый лес. Повторяйте движения за мной. Мы пойдем тихо, на цыпочках, чтобы не разбудить медведя, перешагиваем через валежник, высоко поднимая ноги, боком двигаемся по узкой дорожке, вокруг которой растет крапива. Осторожно ступаем по шаткому мостику, перекинутому через ручеек. Прыгаем по кочкам в болоте. Пришли на полянку и наклоняемся, чтобы собрать грибы (какие?) и ягоды (какие?), встаем на носочки, чтобы дотянуться до орехов, которые растут на ветках орешника. </a:t>
            </a:r>
            <a:br>
              <a:rPr lang="ru-RU" sz="1400" dirty="0" smtClean="0"/>
            </a:br>
            <a:endParaRPr lang="ru-RU"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85728"/>
            <a:ext cx="7467600" cy="2225668"/>
          </a:xfrm>
          <a:ln>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a:normAutofit fontScale="90000"/>
          </a:bodyPr>
          <a:lstStyle/>
          <a:p>
            <a:pPr lvl="0"/>
            <a:r>
              <a:rPr lang="ru-RU" sz="2000" b="1" dirty="0" smtClean="0">
                <a:solidFill>
                  <a:srgbClr val="C00000"/>
                </a:solidFill>
              </a:rPr>
              <a:t>Игра «Камень и путник». </a:t>
            </a:r>
            <a:r>
              <a:rPr lang="ru-RU" sz="1600" dirty="0" smtClean="0"/>
              <a:t/>
            </a:r>
            <a:br>
              <a:rPr lang="ru-RU" sz="1600" dirty="0" smtClean="0"/>
            </a:br>
            <a:r>
              <a:rPr lang="ru-RU" sz="1600" dirty="0" smtClean="0"/>
              <a:t>          Мы немного утомились. Теперь, чтобы отдохнуть, мы поиграем в игру «Камень и путник». Нам надо разбиться на пары. Один человек из пары будет камнем, другой – путником. Тот, кто «камень» должен присесть на корточки или сесть на пол, обхватить голову руками, напрячься и замереть. Тот, кто «путник», садится на пол, облокачиваясь спиной о спину «камня». Затем игроки меняются местами.</a:t>
            </a:r>
            <a:br>
              <a:rPr lang="ru-RU" sz="1600" dirty="0" smtClean="0"/>
            </a:br>
            <a:r>
              <a:rPr lang="ru-RU" sz="1600" dirty="0" smtClean="0"/>
              <a:t>           Затем мы отправимся обратно домой, проходя те же этапы, только в обратном порядке, которые встретились нам по пути в лес.</a:t>
            </a:r>
            <a:r>
              <a:rPr lang="ru-RU" dirty="0" smtClean="0"/>
              <a:t/>
            </a:r>
            <a:br>
              <a:rPr lang="ru-RU" dirty="0" smtClean="0"/>
            </a:br>
            <a:endParaRPr lang="ru-RU" dirty="0"/>
          </a:p>
        </p:txBody>
      </p:sp>
      <p:pic>
        <p:nvPicPr>
          <p:cNvPr id="13313" name="Picture 1" descr="C:\Documents and Settings\оксана\Мои документы\Мои рисунки\фото (Семейный клуб ммастер-класс)\DSCN2485.JPG"/>
          <p:cNvPicPr>
            <a:picLocks noChangeAspect="1" noChangeArrowheads="1"/>
          </p:cNvPicPr>
          <p:nvPr/>
        </p:nvPicPr>
        <p:blipFill>
          <a:blip r:embed="rId2" cstate="print"/>
          <a:srcRect/>
          <a:stretch>
            <a:fillRect/>
          </a:stretch>
        </p:blipFill>
        <p:spPr bwMode="auto">
          <a:xfrm>
            <a:off x="1643042" y="2857496"/>
            <a:ext cx="5665778" cy="3693459"/>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85728"/>
            <a:ext cx="7467600" cy="2000264"/>
          </a:xfrm>
        </p:spPr>
        <p:style>
          <a:lnRef idx="1">
            <a:schemeClr val="accent3"/>
          </a:lnRef>
          <a:fillRef idx="2">
            <a:schemeClr val="accent3"/>
          </a:fillRef>
          <a:effectRef idx="1">
            <a:schemeClr val="accent3"/>
          </a:effectRef>
          <a:fontRef idx="minor">
            <a:schemeClr val="dk1"/>
          </a:fontRef>
        </p:style>
        <p:txBody>
          <a:bodyPr>
            <a:normAutofit fontScale="90000"/>
          </a:bodyPr>
          <a:lstStyle/>
          <a:p>
            <a:pPr lvl="0"/>
            <a:r>
              <a:rPr lang="ru-RU" sz="1800" b="1" dirty="0" smtClean="0">
                <a:solidFill>
                  <a:srgbClr val="C00000"/>
                </a:solidFill>
              </a:rPr>
              <a:t>Упражнение «Я кубик несу и не уроню»</a:t>
            </a:r>
            <a:r>
              <a:rPr lang="ru-RU" sz="1600" dirty="0" smtClean="0"/>
              <a:t/>
            </a:r>
            <a:br>
              <a:rPr lang="ru-RU" sz="1600" dirty="0" smtClean="0"/>
            </a:br>
            <a:r>
              <a:rPr lang="ru-RU" sz="1600" dirty="0" smtClean="0"/>
              <a:t> </a:t>
            </a:r>
            <a:br>
              <a:rPr lang="ru-RU" sz="1600" dirty="0" smtClean="0"/>
            </a:br>
            <a:r>
              <a:rPr lang="ru-RU" sz="1600" b="1" dirty="0" smtClean="0"/>
              <a:t>    </a:t>
            </a:r>
            <a:r>
              <a:rPr lang="ru-RU" sz="1600" dirty="0" smtClean="0"/>
              <a:t>Все участники делятся на две команды. И по очереди носят кубик: на руке, на плече, на голове, передавая друг другу. Побеждает та команда, которая первой закончит выполнять задания. Можно кубик носить без командной игры. Кубик можно заменить книгой.</a:t>
            </a:r>
            <a:br>
              <a:rPr lang="ru-RU" sz="1600" dirty="0" smtClean="0"/>
            </a:br>
            <a:endParaRPr lang="ru-RU" dirty="0"/>
          </a:p>
        </p:txBody>
      </p:sp>
      <p:pic>
        <p:nvPicPr>
          <p:cNvPr id="12289" name="Picture 1" descr="C:\Documents and Settings\оксана\Мои документы\Мои рисунки\фото (Семейный клуб ммастер-класс)\DSCN2487.JPG"/>
          <p:cNvPicPr>
            <a:picLocks noChangeAspect="1" noChangeArrowheads="1"/>
          </p:cNvPicPr>
          <p:nvPr/>
        </p:nvPicPr>
        <p:blipFill>
          <a:blip r:embed="rId2" cstate="print"/>
          <a:srcRect/>
          <a:stretch>
            <a:fillRect/>
          </a:stretch>
        </p:blipFill>
        <p:spPr bwMode="auto">
          <a:xfrm>
            <a:off x="1714480" y="2428868"/>
            <a:ext cx="5595998" cy="4197473"/>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939916"/>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ru-RU" sz="2000" b="1" dirty="0" smtClean="0">
                <a:solidFill>
                  <a:srgbClr val="C00000"/>
                </a:solidFill>
              </a:rPr>
              <a:t>Упражнение «Шалтай-болтай»</a:t>
            </a:r>
            <a:r>
              <a:rPr lang="ru-RU" sz="1600" dirty="0" smtClean="0"/>
              <a:t/>
            </a:r>
            <a:br>
              <a:rPr lang="ru-RU" sz="1600" dirty="0" smtClean="0"/>
            </a:br>
            <a:r>
              <a:rPr lang="ru-RU" sz="1600" dirty="0" smtClean="0"/>
              <a:t>Участники встают на расстоянии вытянутой руки друг от друга и поворачивают корпус вправо и влево под слова:</a:t>
            </a:r>
            <a:br>
              <a:rPr lang="ru-RU" sz="1600" dirty="0" smtClean="0"/>
            </a:br>
            <a:r>
              <a:rPr lang="ru-RU" sz="1600" dirty="0" smtClean="0"/>
              <a:t>         </a:t>
            </a:r>
            <a:r>
              <a:rPr lang="ru-RU" sz="1600" i="1" dirty="0" smtClean="0"/>
              <a:t>Шалтай-болтай сидел на стене,</a:t>
            </a:r>
            <a:r>
              <a:rPr lang="ru-RU" sz="1600" dirty="0" smtClean="0"/>
              <a:t/>
            </a:r>
            <a:br>
              <a:rPr lang="ru-RU" sz="1600" dirty="0" smtClean="0"/>
            </a:br>
            <a:r>
              <a:rPr lang="ru-RU" sz="1600" i="1" dirty="0" smtClean="0"/>
              <a:t>         Шалтай-болтай свалился во сне.</a:t>
            </a:r>
            <a:r>
              <a:rPr lang="ru-RU" dirty="0" smtClean="0"/>
              <a:t/>
            </a:r>
            <a:br>
              <a:rPr lang="ru-RU" dirty="0" smtClean="0"/>
            </a:br>
            <a:r>
              <a:rPr lang="ru-RU" sz="1600" dirty="0" smtClean="0"/>
              <a:t>Участники приседают или падают на ковер.</a:t>
            </a:r>
            <a:r>
              <a:rPr lang="ru-RU" dirty="0" smtClean="0"/>
              <a:t/>
            </a:r>
            <a:br>
              <a:rPr lang="ru-RU" dirty="0" smtClean="0"/>
            </a:br>
            <a:endParaRPr lang="ru-RU" dirty="0"/>
          </a:p>
        </p:txBody>
      </p:sp>
      <p:pic>
        <p:nvPicPr>
          <p:cNvPr id="11265" name="Picture 1" descr="C:\Documents and Settings\оксана\Мои документы\Мои рисунки\фото (Семейный клуб ммастер-класс)\DSCN2489.JPG"/>
          <p:cNvPicPr>
            <a:picLocks noChangeAspect="1" noChangeArrowheads="1"/>
          </p:cNvPicPr>
          <p:nvPr/>
        </p:nvPicPr>
        <p:blipFill>
          <a:blip r:embed="rId2" cstate="print"/>
          <a:srcRect/>
          <a:stretch>
            <a:fillRect/>
          </a:stretch>
        </p:blipFill>
        <p:spPr bwMode="auto">
          <a:xfrm>
            <a:off x="1571604" y="2428868"/>
            <a:ext cx="5474537" cy="4106367"/>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85728"/>
            <a:ext cx="7467600" cy="1654164"/>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ru-RU" sz="2000" b="1" i="1" dirty="0" smtClean="0">
                <a:solidFill>
                  <a:srgbClr val="C00000"/>
                </a:solidFill>
              </a:rPr>
              <a:t>Лексико-грамматические игры</a:t>
            </a:r>
            <a:r>
              <a:rPr lang="ru-RU" sz="1600" dirty="0" smtClean="0"/>
              <a:t/>
            </a:r>
            <a:br>
              <a:rPr lang="ru-RU" sz="1600" dirty="0" smtClean="0"/>
            </a:br>
            <a:r>
              <a:rPr lang="ru-RU" sz="1600" dirty="0" smtClean="0"/>
              <a:t/>
            </a:r>
            <a:br>
              <a:rPr lang="ru-RU" sz="1600" dirty="0" smtClean="0"/>
            </a:br>
            <a:r>
              <a:rPr lang="ru-RU" sz="1600" b="1" dirty="0" smtClean="0">
                <a:solidFill>
                  <a:srgbClr val="C00000"/>
                </a:solidFill>
              </a:rPr>
              <a:t>Игра «Кто  где живет?»</a:t>
            </a:r>
            <a:r>
              <a:rPr lang="ru-RU" sz="1600" dirty="0" smtClean="0"/>
              <a:t/>
            </a:r>
            <a:br>
              <a:rPr lang="ru-RU" sz="1600" dirty="0" smtClean="0"/>
            </a:br>
            <a:r>
              <a:rPr lang="ru-RU" sz="1600" dirty="0" smtClean="0"/>
              <a:t>У детей в руках картинки с изображением диких животных. Каждый ребенок должен выбрать домик для своего животного и объяснить свой выбор.</a:t>
            </a:r>
            <a:r>
              <a:rPr lang="ru-RU" dirty="0" smtClean="0"/>
              <a:t/>
            </a:r>
            <a:br>
              <a:rPr lang="ru-RU" dirty="0" smtClean="0"/>
            </a:br>
            <a:endParaRPr lang="ru-RU" dirty="0"/>
          </a:p>
        </p:txBody>
      </p:sp>
      <p:pic>
        <p:nvPicPr>
          <p:cNvPr id="10241" name="Picture 1" descr="C:\Documents and Settings\оксана\Мои документы\Мои рисунки\фото (Семейный клуб ммастер-класс)\DSCN2503.JPG"/>
          <p:cNvPicPr>
            <a:picLocks noChangeAspect="1" noChangeArrowheads="1"/>
          </p:cNvPicPr>
          <p:nvPr/>
        </p:nvPicPr>
        <p:blipFill>
          <a:blip r:embed="rId2" cstate="print"/>
          <a:srcRect/>
          <a:stretch>
            <a:fillRect/>
          </a:stretch>
        </p:blipFill>
        <p:spPr bwMode="auto">
          <a:xfrm>
            <a:off x="1357290" y="2071678"/>
            <a:ext cx="6165844" cy="4624905"/>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7467600" cy="1582726"/>
          </a:xfrm>
        </p:spPr>
        <p:style>
          <a:lnRef idx="1">
            <a:schemeClr val="accent1"/>
          </a:lnRef>
          <a:fillRef idx="2">
            <a:schemeClr val="accent1"/>
          </a:fillRef>
          <a:effectRef idx="1">
            <a:schemeClr val="accent1"/>
          </a:effectRef>
          <a:fontRef idx="minor">
            <a:schemeClr val="dk1"/>
          </a:fontRef>
        </p:style>
        <p:txBody>
          <a:bodyPr>
            <a:normAutofit fontScale="90000"/>
          </a:bodyPr>
          <a:lstStyle/>
          <a:p>
            <a:pPr lvl="0"/>
            <a:r>
              <a:rPr lang="ru-RU" sz="2000" b="1" dirty="0" smtClean="0">
                <a:solidFill>
                  <a:srgbClr val="00B0F0"/>
                </a:solidFill>
              </a:rPr>
              <a:t>Игра «Назови наоборот».</a:t>
            </a:r>
            <a:r>
              <a:rPr lang="ru-RU" sz="1600" dirty="0" smtClean="0"/>
              <a:t/>
            </a:r>
            <a:br>
              <a:rPr lang="ru-RU" sz="1600" dirty="0" smtClean="0"/>
            </a:br>
            <a:r>
              <a:rPr lang="ru-RU" sz="1600" dirty="0" smtClean="0"/>
              <a:t/>
            </a:r>
            <a:br>
              <a:rPr lang="ru-RU" sz="1600" dirty="0" smtClean="0"/>
            </a:br>
            <a:r>
              <a:rPr lang="ru-RU" sz="1600" dirty="0" smtClean="0">
                <a:solidFill>
                  <a:schemeClr val="tx1"/>
                </a:solidFill>
              </a:rPr>
              <a:t>Дети становятся в круг. Логопед из центра круга бросает мяч каждому ребенку и называет признак предмета. Ребенок должен назвать противоположный признак предмета.</a:t>
            </a:r>
            <a:r>
              <a:rPr lang="ru-RU" dirty="0" smtClean="0">
                <a:solidFill>
                  <a:schemeClr val="tx1"/>
                </a:solidFill>
              </a:rPr>
              <a:t/>
            </a:r>
            <a:br>
              <a:rPr lang="ru-RU" dirty="0" smtClean="0">
                <a:solidFill>
                  <a:schemeClr val="tx1"/>
                </a:solidFill>
              </a:rPr>
            </a:br>
            <a:endParaRPr lang="ru-RU" dirty="0">
              <a:solidFill>
                <a:schemeClr val="tx1"/>
              </a:solidFill>
            </a:endParaRPr>
          </a:p>
        </p:txBody>
      </p:sp>
      <p:pic>
        <p:nvPicPr>
          <p:cNvPr id="9222" name="Picture 6" descr="http://900igr.net/datas/russkij-jazyk/Antonim/0003-003-Slova-neprijateli-sporjat-ves-den.jpg"/>
          <p:cNvPicPr>
            <a:picLocks noChangeAspect="1" noChangeArrowheads="1"/>
          </p:cNvPicPr>
          <p:nvPr/>
        </p:nvPicPr>
        <p:blipFill>
          <a:blip r:embed="rId2" cstate="print"/>
          <a:srcRect/>
          <a:stretch>
            <a:fillRect/>
          </a:stretch>
        </p:blipFill>
        <p:spPr bwMode="auto">
          <a:xfrm>
            <a:off x="1643042" y="2214554"/>
            <a:ext cx="5614269" cy="4214842"/>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123</TotalTime>
  <Words>100</Words>
  <PresentationFormat>Экран (4:3)</PresentationFormat>
  <Paragraphs>19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Эркер</vt:lpstr>
      <vt:lpstr>Заседание «Семейного клуба для родителей»  (консультации и рекомендации для родителей)  тема: «Игры и упражнения для развития коммуникативных отношений и профилактики плоскостопия у детей дошкольного возраста»    </vt:lpstr>
      <vt:lpstr>Задачи:   Налаживание контактов участников; Развитие произвольности и самоконтроля; Развитие внимания и воображения; Развитие согласованности движений; Снятие психоэмоционального напряжения; Развитие эмоционально-выразительных движений; Формирование  лексико-грамматической стороны речи; Работа в области обобщающих понятий; Профилактика плоскостопия у детей.    Оборудование:  массажные коврики, дорожка, мягкие модули, кубики, мяч, наборы картинок по темам </vt:lpstr>
      <vt:lpstr>Приветственное слово.   Сегодня у нас проходит заседание Семейного клуба. Мы Вам покажем упражнения и игры, которые Вы можете применять дома.  Они направлены на развитие крупной и мелкой моторики, развитию артикуляционного аппарата, грамматического строя речи, фонематического слуха. Также мы Вам представим комплекс упражнений на предупреждение плоскостопия у детей. Эти упражнения способствуют укреплению взаимодействия родителей и ребенка, способствует релаксации и здоровому климату в семье. </vt:lpstr>
      <vt:lpstr>Игра «Прогулка в лес».            Сейчас мы с вами отправимся в воображаемый лес. Повторяйте движения за мной. Мы пойдем тихо, на цыпочках, чтобы не разбудить медведя, перешагиваем через валежник, высоко поднимая ноги, боком двигаемся по узкой дорожке, вокруг которой растет крапива. Осторожно ступаем по шаткому мостику, перекинутому через ручеек. Прыгаем по кочкам в болоте. Пришли на полянку и наклоняемся, чтобы собрать грибы (какие?) и ягоды (какие?), встаем на носочки, чтобы дотянуться до орехов, которые растут на ветках орешника.  </vt:lpstr>
      <vt:lpstr>Игра «Камень и путник».            Мы немного утомились. Теперь, чтобы отдохнуть, мы поиграем в игру «Камень и путник». Нам надо разбиться на пары. Один человек из пары будет камнем, другой – путником. Тот, кто «камень» должен присесть на корточки или сесть на пол, обхватить голову руками, напрячься и замереть. Тот, кто «путник», садится на пол, облокачиваясь спиной о спину «камня». Затем игроки меняются местами.            Затем мы отправимся обратно домой, проходя те же этапы, только в обратном порядке, которые встретились нам по пути в лес. </vt:lpstr>
      <vt:lpstr>Упражнение «Я кубик несу и не уроню»       Все участники делятся на две команды. И по очереди носят кубик: на руке, на плече, на голове, передавая друг другу. Побеждает та команда, которая первой закончит выполнять задания. Можно кубик носить без командной игры. Кубик можно заменить книгой. </vt:lpstr>
      <vt:lpstr>Упражнение «Шалтай-болтай» Участники встают на расстоянии вытянутой руки друг от друга и поворачивают корпус вправо и влево под слова:          Шалтай-болтай сидел на стене,          Шалтай-болтай свалился во сне. Участники приседают или падают на ковер. </vt:lpstr>
      <vt:lpstr>Лексико-грамматические игры  Игра «Кто  где живет?» У детей в руках картинки с изображением диких животных. Каждый ребенок должен выбрать домик для своего животного и объяснить свой выбор. </vt:lpstr>
      <vt:lpstr>Игра «Назови наоборот».  Дети становятся в круг. Логопед из центра круга бросает мяч каждому ребенку и называет признак предмета. Ребенок должен назвать противоположный признак предмета. </vt:lpstr>
      <vt:lpstr>Игра «Вершки и корешки».           Детям розданы картинки с изображением овощей. По сигналу логопеда      дети должны разбиться на две команды: в одной команде -овощи, корни которых употребляют в пищу, в другой – овощи, плоды которых растут над землей. </vt:lpstr>
      <vt:lpstr>Игра «Назови ласково». У детей в руках картинки с изображением фруктов. Каждый из детей называет свой фрукт, а затем произносит его название в уменьшительно- ласкательной  форме. </vt:lpstr>
      <vt:lpstr> Игра « Посчитай от одного до пяти». Детям розданы картинки на тему «Транспорт». Каждый ребенок считает от 1 до 5 тот вид транспорта, который изображен на его картинке.  </vt:lpstr>
      <vt:lpstr> Упражнения для профилактики плоскостопия у детей.         Потоптаться на массажных ковриках разной наполняемости (пробки, галька, камушки, песок) </vt:lpstr>
      <vt:lpstr> Упражнение «Перенеси ногами фигурки»  Пальцами и стопами стараться захватывать маленькие игрушки или фигурки и перемещать их с одного места на другое. </vt:lpstr>
      <vt:lpstr>Заключительный этап.  Участники  становятся в круг, передают друг другу мяч и делятся впечатлениями о занятии.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Заседание «Семейного клуба для родителей»  (консультации и рекомендации для родителей)  Место проведения: город Москва, Государственное бюджетное образовательное учреждение   детский сад № 2404 </dc:title>
  <dc:creator>Администратор</dc:creator>
  <cp:lastModifiedBy>DNA7 X86</cp:lastModifiedBy>
  <cp:revision>18</cp:revision>
  <dcterms:created xsi:type="dcterms:W3CDTF">2013-05-12T10:57:13Z</dcterms:created>
  <dcterms:modified xsi:type="dcterms:W3CDTF">2013-12-14T14:17:12Z</dcterms:modified>
</cp:coreProperties>
</file>