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287" r:id="rId5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00FF"/>
    <a:srgbClr val="FFFF99"/>
    <a:srgbClr val="685924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Семинар</a:t>
            </a:r>
            <a:r>
              <a:rPr lang="ru-RU" sz="6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Тема:</a:t>
            </a:r>
            <a:r>
              <a:rPr lang="ru-RU" sz="6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Разные характеры</a:t>
            </a:r>
          </a:p>
          <a:p>
            <a:pPr algn="ctr">
              <a:buNone/>
            </a:pP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Подготовила: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педагог-психолог Колоненкова О.В.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just"/>
            <a:endParaRPr lang="ru-RU" b="1" dirty="0" smtClean="0">
              <a:solidFill>
                <a:srgbClr val="7030A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Эгоцентрическая концентрация на собственных принципах, пренебрежение к фактам реальности, эмоциональная глухота и неспособность к сочувствию.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Случаи крайней выраженности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http://im4-tub-ru.yandex.net/i?id=322283677-7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038600"/>
            <a:ext cx="1676400" cy="2133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Напряженно-аффективные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1000" y="2667000"/>
            <a:ext cx="3657600" cy="129540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Эмоции: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негативные эмоции сильные, имеют свойство накапливаться. Разряжаются аффективными взрывами.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43400" y="5105400"/>
            <a:ext cx="2514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Люди этого склада часто успешные бизнесмены и политики.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2000" y="4191000"/>
            <a:ext cx="3657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Отрицательные черты: </a:t>
            </a:r>
            <a:r>
              <a:rPr lang="ru-RU" dirty="0" smtClean="0">
                <a:solidFill>
                  <a:srgbClr val="FFFF00"/>
                </a:solidFill>
              </a:rPr>
              <a:t>умение уходить от ответственности, эгоизм.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62400" y="2362200"/>
            <a:ext cx="4038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Положительные черты: </a:t>
            </a:r>
            <a:r>
              <a:rPr lang="ru-RU" dirty="0" smtClean="0">
                <a:solidFill>
                  <a:srgbClr val="FFFF00"/>
                </a:solidFill>
              </a:rPr>
              <a:t>серьезность, основательность, трудолюбие, тщательность, энергичность. Чувство важности собственной личности и своего дела.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990600"/>
            <a:ext cx="3505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Внешность: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плотное телосложение, ширококостные, с крупной головой, крепкой шеей.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8200" y="914400"/>
            <a:ext cx="3352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Базисные свойства: </a:t>
            </a:r>
            <a:r>
              <a:rPr lang="ru-RU" dirty="0" smtClean="0">
                <a:solidFill>
                  <a:srgbClr val="FFFF00"/>
                </a:solidFill>
              </a:rPr>
              <a:t>сила органических потребностей и замедленность нервных процессов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4" name="Рисунок 13" descr="http://im5-tub-ru.yandex.net/i?id=125207965-34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191000"/>
            <a:ext cx="2057400" cy="213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304800"/>
            <a:ext cx="8382000" cy="6096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</a:rPr>
              <a:t>Слабые места. Крайние степени выраженности характера</a:t>
            </a:r>
          </a:p>
          <a:p>
            <a:pPr algn="just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04800"/>
            <a:ext cx="4194175" cy="6096000"/>
          </a:xfrm>
        </p:spPr>
        <p:txBody>
          <a:bodyPr/>
          <a:lstStyle/>
          <a:p>
            <a:pPr algn="ctr"/>
            <a:endParaRPr lang="ru-RU" b="1" i="1" u="sng" dirty="0" smtClean="0">
              <a:solidFill>
                <a:srgbClr val="FF0000"/>
              </a:solidFill>
            </a:endParaRPr>
          </a:p>
          <a:p>
            <a:pPr algn="ctr"/>
            <a:endParaRPr lang="ru-RU" b="1" i="1" u="sng" dirty="0" smtClean="0">
              <a:solidFill>
                <a:srgbClr val="FF0000"/>
              </a:solidFill>
            </a:endParaRPr>
          </a:p>
          <a:p>
            <a:pPr algn="ctr"/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1371600"/>
            <a:ext cx="4038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Общение </a:t>
            </a:r>
            <a:r>
              <a:rPr lang="ru-RU" dirty="0" smtClean="0">
                <a:solidFill>
                  <a:srgbClr val="FFFF00"/>
                </a:solidFill>
              </a:rPr>
              <a:t>в коллективе, семье часто сопровождаются обидами, недовольствами, конфликтами. При наделении властью могут быть деспотами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57800" y="1676400"/>
            <a:ext cx="2971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Хуже всего переносят ситуации, где, как им кажется, ущемляются их интересы.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95400" y="3505200"/>
            <a:ext cx="3352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Необходимо прилагать специальные усилия, чтобы контролировать свои эмоции. (Представитель Л.Н.Толстой)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81600" y="3810000"/>
            <a:ext cx="2743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 неблагоприятном развитии: </a:t>
            </a:r>
            <a:r>
              <a:rPr lang="ru-RU" dirty="0" smtClean="0">
                <a:solidFill>
                  <a:srgbClr val="FFFF00"/>
                </a:solidFill>
              </a:rPr>
              <a:t>упрямство, агрессивность, эгоцентризм. Взрослые должны вмешиваться.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1" name="Рисунок 10" descr="http://im2-tub-ru.yandex.net/i?id=497033267-4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572000"/>
            <a:ext cx="1343025" cy="213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Рисунок 11" descr="http://im4-tub-ru.yandex.net/i?id=368935343-58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743200"/>
            <a:ext cx="1358900" cy="1019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Воспитание детей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1371600"/>
            <a:ext cx="3276600" cy="1219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Направлять энергию в русло полезной деятельности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38600" y="1828800"/>
            <a:ext cx="3200400" cy="1219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Очень важен личный успех ребенка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1000" y="2514600"/>
            <a:ext cx="3048000" cy="1295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Учить заботиться об окружающих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86400" y="2819400"/>
            <a:ext cx="3124200" cy="1447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Усиленный контроль за аффектами, развитие чувства общности с другими людьми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6000" y="3657600"/>
            <a:ext cx="3200400" cy="1219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Взрослым необходима спокойная твердость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05400" y="4572000"/>
            <a:ext cx="2971800" cy="121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Стараться опираться на положительные проявления характера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 rot="5400000">
            <a:off x="4152900" y="876300"/>
            <a:ext cx="914400" cy="6858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http://im2-tub-ru.yandex.net/i?id=493206390-3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0"/>
            <a:ext cx="2009775" cy="20371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04800" y="2819400"/>
            <a:ext cx="3200400" cy="2133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 работе и учебе </a:t>
            </a:r>
            <a:r>
              <a:rPr lang="ru-RU" dirty="0" smtClean="0">
                <a:solidFill>
                  <a:srgbClr val="FFFF00"/>
                </a:solidFill>
              </a:rPr>
              <a:t>не бывают очень эффективны; не склонны идти на риск; обычно ведомые в коллективе, в лидеры не стремятся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Тревожные </a:t>
            </a:r>
            <a:endParaRPr lang="ru-RU" sz="4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609600"/>
            <a:ext cx="2819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Базисные свойства: </a:t>
            </a:r>
            <a:r>
              <a:rPr lang="ru-RU" dirty="0" smtClean="0">
                <a:solidFill>
                  <a:srgbClr val="FFFF00"/>
                </a:solidFill>
              </a:rPr>
              <a:t>повышенная чувствительность и нервно-психическая слабость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95600" y="1066800"/>
            <a:ext cx="3657600" cy="1828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Внешность, самочувствие: </a:t>
            </a:r>
            <a:r>
              <a:rPr lang="ru-RU" dirty="0" smtClean="0">
                <a:solidFill>
                  <a:srgbClr val="FFFF00"/>
                </a:solidFill>
              </a:rPr>
              <a:t>худощавые, тонкокостные, тонкие руки; неважный аппетит, плохой сон, возбуждаются к вечеру, плохо засыпают.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77000" y="228600"/>
            <a:ext cx="2286000" cy="3733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Эмоции и поведение: </a:t>
            </a:r>
            <a:r>
              <a:rPr lang="ru-RU" dirty="0" smtClean="0">
                <a:solidFill>
                  <a:srgbClr val="FFFF00"/>
                </a:solidFill>
              </a:rPr>
              <a:t>тихие, застенчивые, отличаются эмоциональной теплотой, привязчивы, тревожные, нуждаются в поддержке, чувствительные, не решительные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10000" y="3505200"/>
            <a:ext cx="2286000" cy="2514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 степени выраженности черт: 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FF00"/>
                </a:solidFill>
              </a:rPr>
              <a:t> психастеники,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FF00"/>
                </a:solidFill>
              </a:rPr>
              <a:t> неврастеники,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сенситивы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8" name="Рисунок 7" descr="http://im4-tub-ru.yandex.net/i?id=504633884-5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572000"/>
            <a:ext cx="2895600" cy="2057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 animBg="1"/>
      <p:bldP spid="4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  <a:solidFill>
            <a:schemeClr val="bg1">
              <a:lumMod val="50000"/>
              <a:alpha val="38824"/>
            </a:schemeClr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b="1" dirty="0" smtClean="0">
                <a:solidFill>
                  <a:srgbClr val="7030A0"/>
                </a:solidFill>
              </a:rPr>
              <a:t>Постоянная тревога, особенно тревога за будущее</a:t>
            </a:r>
          </a:p>
          <a:p>
            <a:endParaRPr lang="ru-RU" sz="2000" b="1" dirty="0" smtClean="0">
              <a:solidFill>
                <a:srgbClr val="C00000"/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Нерешительны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00B050"/>
                </a:solidFill>
              </a:rPr>
              <a:t>Преувеличенная боязнь за судьбу и жизнь, свою и близких</a:t>
            </a: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Склонность к навязчивым мыслям и действиям, вера в приметы (это защита от тревоги)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7030A0"/>
                </a:solidFill>
              </a:rPr>
              <a:t>Главный принцип жизни: «Как бы чего не вышло» (А.П.Чехов «Человек в футляре»)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B050"/>
                </a:solidFill>
              </a:rPr>
              <a:t>Психастеники</a:t>
            </a:r>
            <a:r>
              <a:rPr lang="ru-RU" sz="6000" dirty="0" smtClean="0"/>
              <a:t> </a:t>
            </a:r>
            <a:endParaRPr lang="ru-RU" sz="6000" dirty="0"/>
          </a:p>
        </p:txBody>
      </p:sp>
      <p:pic>
        <p:nvPicPr>
          <p:cNvPr id="4" name="Рисунок 3" descr="http://im3-tub-ru.yandex.net/i?id=76177444-03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724400"/>
            <a:ext cx="1524000" cy="1905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Озабоченность сверх меры своим здоровьем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Неврастеники </a:t>
            </a:r>
            <a:endParaRPr lang="ru-RU" sz="6600" dirty="0"/>
          </a:p>
        </p:txBody>
      </p:sp>
      <p:pic>
        <p:nvPicPr>
          <p:cNvPr id="4" name="Рисунок 3" descr="http://im7-tub-ru.yandex.net/i?id=47462852-1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86200"/>
            <a:ext cx="1581150" cy="1428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err="1" smtClean="0"/>
              <a:t>Сенситивы</a:t>
            </a:r>
            <a:r>
              <a:rPr lang="ru-RU" sz="6600" dirty="0" smtClean="0"/>
              <a:t> </a:t>
            </a:r>
            <a:endParaRPr lang="ru-RU" sz="6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886200" y="1295400"/>
            <a:ext cx="1524000" cy="685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1905000" y="4419600"/>
            <a:ext cx="4038600" cy="2209800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Самое страшное – публичное осуждение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5486400" y="1676400"/>
            <a:ext cx="3505200" cy="2667000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Чувство собственной неполноценности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95400"/>
            <a:ext cx="2971800" cy="2633662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Высокие моральные требования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http://im8-tub-ru.yandex.net/i?id=22241511-63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257425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8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Слабые места и сильные стороны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0" y="914400"/>
            <a:ext cx="8382000" cy="26670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Слабые: </a:t>
            </a:r>
            <a:r>
              <a:rPr lang="ru-RU" sz="2400" b="1" dirty="0" smtClean="0">
                <a:solidFill>
                  <a:srgbClr val="FFFF00"/>
                </a:solidFill>
              </a:rPr>
              <a:t>все ситуации, которые создают нагрузку на их нервно-психическую слабость и истощаемость, на чрезмерную ответственность, ранимость и раздражительность, на повышенную склонность к тревогам и страхам, на недовольство собой и пониженную самооценку.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4800600"/>
            <a:ext cx="8305800" cy="1752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rgbClr val="FFC000"/>
                </a:solidFill>
              </a:rPr>
              <a:t>Сильные: </a:t>
            </a:r>
            <a:r>
              <a:rPr lang="ru-RU" sz="2800" b="1" dirty="0" smtClean="0">
                <a:solidFill>
                  <a:srgbClr val="C00000"/>
                </a:solidFill>
              </a:rPr>
              <a:t>интеллигентность, совестливость, отзывчивость, мягкость в обращении, ответственность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://im6-tub-ru.yandex.net/i?id=13278599-62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124200"/>
            <a:ext cx="2438400" cy="18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r"/>
            <a:r>
              <a:rPr lang="ru-RU" sz="8000" dirty="0" smtClean="0">
                <a:solidFill>
                  <a:srgbClr val="FFC000"/>
                </a:solidFill>
              </a:rPr>
              <a:t>Дети</a:t>
            </a:r>
            <a:r>
              <a:rPr lang="ru-RU" sz="8000" dirty="0" smtClean="0"/>
              <a:t> </a:t>
            </a:r>
            <a:endParaRPr lang="ru-RU" sz="8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0" y="228600"/>
            <a:ext cx="3048000" cy="1219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Могут часто болеть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47800" y="1295400"/>
            <a:ext cx="3886200" cy="1752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Нуждаются в поддержке и щадящем режиме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90800" y="2895600"/>
            <a:ext cx="3581400" cy="2057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Наказание ведет к еще большему снижению самооценки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34000" y="4724400"/>
            <a:ext cx="3276600" cy="1828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Очень важны позитивные отклики на их достижения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0" name="Рисунок 9" descr="http://im8-tub-ru.yandex.net/i?id=282671887-31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600200"/>
            <a:ext cx="2752725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http://im3-tub-ru.yandex.net/i?id=217720030-10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419600"/>
            <a:ext cx="2667000" cy="1962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uiExpand="1" build="p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5259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Понятие «темперамент» ввел Гиппократ в </a:t>
            </a:r>
            <a:r>
              <a:rPr lang="en-US" sz="2800" b="1" dirty="0" smtClean="0"/>
              <a:t>V </a:t>
            </a:r>
            <a:r>
              <a:rPr lang="ru-RU" sz="2800" b="1" dirty="0" smtClean="0"/>
              <a:t>веке до нашей эры, его интересовала физиология человека, а не его поведение.</a:t>
            </a:r>
          </a:p>
          <a:p>
            <a:pPr>
              <a:buNone/>
            </a:pPr>
            <a:endParaRPr lang="ru-RU" sz="2800" b="1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Сангвиник </a:t>
            </a:r>
            <a:r>
              <a:rPr lang="ru-RU" sz="2800" b="1" dirty="0" smtClean="0"/>
              <a:t>(преобладает в организме кровь)</a:t>
            </a: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Флегматик</a:t>
            </a:r>
            <a:r>
              <a:rPr lang="ru-RU" sz="2800" b="1" dirty="0" smtClean="0"/>
              <a:t> (слизь)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Холерик </a:t>
            </a:r>
            <a:r>
              <a:rPr lang="ru-RU" sz="2800" b="1" dirty="0" smtClean="0"/>
              <a:t>(желтая желчь)</a:t>
            </a:r>
          </a:p>
          <a:p>
            <a:r>
              <a:rPr lang="ru-RU" sz="2800" b="1" dirty="0" smtClean="0"/>
              <a:t>Меланхолик (черная желчь)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Темпераменты (Гиппократ)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457200" y="152400"/>
            <a:ext cx="8229600" cy="1752600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Демонстративные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/>
          </a:p>
        </p:txBody>
      </p:sp>
      <p:sp>
        <p:nvSpPr>
          <p:cNvPr id="5" name="32-конечная звезда 4"/>
          <p:cNvSpPr/>
          <p:nvPr/>
        </p:nvSpPr>
        <p:spPr>
          <a:xfrm>
            <a:off x="228600" y="2057400"/>
            <a:ext cx="8686800" cy="4648200"/>
          </a:xfrm>
          <a:prstGeom prst="star3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Главное – постоянно быть в центре внимания. Они крайне эгоцентричны. Характерна яркая внешность, броская одежда, бойкая речь (актеры, журналисты, артисты эстрады, телеведущие, модельеры)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http://im4-tub-ru.yandex.net/i?id=26548356-0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990600"/>
            <a:ext cx="2209800" cy="2438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3810000" cy="1524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57200" y="228600"/>
            <a:ext cx="8153400" cy="1752600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Общение, эмоции, поведение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04800" y="1905000"/>
            <a:ext cx="3581400" cy="1295400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Много и охотно общаются, но содержание их разговоров не бывает глубоким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5257800" y="1752600"/>
            <a:ext cx="3200400" cy="1295400"/>
          </a:xfrm>
          <a:prstGeom prst="wedge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Умеют манипулировать окружающими  с помощью своих эмоций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838200" y="3810000"/>
            <a:ext cx="3886200" cy="1600200"/>
          </a:xfrm>
          <a:prstGeom prst="wedge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Остро реагируют на любые события, которые задевают их лично, но значительно менее внимательны к проблемам других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943600" y="3581400"/>
            <a:ext cx="2667000" cy="990600"/>
          </a:xfrm>
          <a:prstGeom prst="wedgeRect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Логика – не сильная их сторона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572000" y="5105400"/>
            <a:ext cx="3200400" cy="1295400"/>
          </a:xfrm>
          <a:prstGeom prst="wedgeRect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Склонны ко лжи и мифотворчеству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1" name="Рисунок 10" descr="http://im0-tub-ru.yandex.net/i?id=127826150-0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057400"/>
            <a:ext cx="1905000" cy="1828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362200" y="152400"/>
            <a:ext cx="4800600" cy="1295400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Дети</a:t>
            </a:r>
            <a:endParaRPr lang="ru-RU" sz="5400" b="1" dirty="0"/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533400" y="1600200"/>
            <a:ext cx="3581400" cy="144780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Похвала такого ребенка должна быть строго дозирована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533400" y="3352800"/>
            <a:ext cx="3581400" cy="1600200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Ни в коем случае не уступать его плачу и крикам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1905000" y="4876800"/>
            <a:ext cx="3581400" cy="1752600"/>
          </a:xfrm>
          <a:prstGeom prst="flowChartDocument">
            <a:avLst/>
          </a:prstGeom>
          <a:solidFill>
            <a:srgbClr val="7030A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Ослаблению эгоизма ребенка способствует забота родителей о себе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4038600" y="1905000"/>
            <a:ext cx="3886200" cy="1828800"/>
          </a:xfrm>
          <a:prstGeom prst="flowChartDocumen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Высказывать свое одобрение только в том случае, если он трудится упорно и добросовестно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5410200" y="3581400"/>
            <a:ext cx="3581400" cy="2133600"/>
          </a:xfrm>
          <a:prstGeom prst="flowChartDocument">
            <a:avLst/>
          </a:prstGeom>
          <a:solidFill>
            <a:srgbClr val="FFC000">
              <a:alpha val="8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Обращать внимание ребенка на других (их состояние, дела, потребности)</a:t>
            </a:r>
            <a:endParaRPr lang="ru-RU" sz="2000" b="1" dirty="0">
              <a:solidFill>
                <a:srgbClr val="00B050"/>
              </a:solidFill>
            </a:endParaRPr>
          </a:p>
        </p:txBody>
      </p:sp>
      <p:pic>
        <p:nvPicPr>
          <p:cNvPr id="10" name="Рисунок 9" descr="http://im5-tub-ru.yandex.net/i?id=434424098-65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181600"/>
            <a:ext cx="2286000" cy="1428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92D050"/>
                </a:solidFill>
              </a:rPr>
              <a:t>Эмоционально-лабильные</a:t>
            </a:r>
            <a:endParaRPr lang="ru-RU" sz="4400" dirty="0">
              <a:solidFill>
                <a:srgbClr val="92D05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62000" y="1600200"/>
            <a:ext cx="2743200" cy="1219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Это люди настроения, которое может меняться по нескольку раз в день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9600" y="3200400"/>
            <a:ext cx="2743200" cy="1371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Незаменимы в роли регулятора отношений в семье и в команде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7400" y="1524000"/>
            <a:ext cx="2743200" cy="19050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Больше всего непереносимы – потеря близкого человека или эмоционального отвержения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62600" y="3733800"/>
            <a:ext cx="2743200" cy="2895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 всей мягкости и готовности жертвовать своими интересами все-таки дают отпор, когда дело доходит до особенно циничной эксплуатации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 rot="5340000">
            <a:off x="4009711" y="1268523"/>
            <a:ext cx="1066800" cy="1295400"/>
          </a:xfrm>
          <a:prstGeom prst="stripedRightArrow">
            <a:avLst/>
          </a:prstGeom>
          <a:gradFill flip="none" rotWithShape="1">
            <a:gsLst>
              <a:gs pos="0">
                <a:srgbClr val="99FF99">
                  <a:shade val="30000"/>
                  <a:satMod val="115000"/>
                </a:srgbClr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6600" y="2743200"/>
            <a:ext cx="2743200" cy="1066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Очень эмоциональные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10" name="Рисунок 9" descr="http://im5-tub-ru.yandex.net/i?id=89917467-4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724400"/>
            <a:ext cx="2590800" cy="2133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Скругленный прямоугольник 5"/>
          <p:cNvSpPr/>
          <p:nvPr/>
        </p:nvSpPr>
        <p:spPr>
          <a:xfrm>
            <a:off x="2667000" y="4495800"/>
            <a:ext cx="3048000" cy="1295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Слабые места – это атмосфера недоброжелательности и критики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11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  <a:prstDash val="dashDot"/>
          </a:ln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Неустойчивые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304800" y="2362200"/>
            <a:ext cx="3657600" cy="1752600"/>
          </a:xfrm>
          <a:prstGeom prst="flowChartOnlineStora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Тяга к удовольствиям при полном отсутствии желания трудиться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5486400" y="1600200"/>
            <a:ext cx="3429000" cy="3962400"/>
          </a:xfrm>
          <a:prstGeom prst="flowChartOnlineStora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Положительные черты – часто они «добрые малые» (легкость, беззаботность, веселье, праздность, терпимость к недостаткам других),  с ними бывает легко, когда не нужно их содержать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Выноска со стрелками влево/вправо 4"/>
          <p:cNvSpPr/>
          <p:nvPr/>
        </p:nvSpPr>
        <p:spPr>
          <a:xfrm>
            <a:off x="3962400" y="1524000"/>
            <a:ext cx="1066800" cy="3505200"/>
          </a:xfrm>
          <a:prstGeom prst="leftRight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im0-tub-ru.yandex.net/i?id=445626840-34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419600"/>
            <a:ext cx="3200400" cy="2209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http://im0-tub-ru.yandex.net/i?id=37748768-29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648200"/>
            <a:ext cx="1676400" cy="2057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152400"/>
            <a:ext cx="7467600" cy="1143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>
                <a:solidFill>
                  <a:schemeClr val="bg1">
                    <a:lumMod val="50000"/>
                  </a:schemeClr>
                </a:solidFill>
              </a:rPr>
              <a:t>Комформные</a:t>
            </a:r>
            <a:endParaRPr lang="ru-RU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" y="2667000"/>
            <a:ext cx="1676400" cy="1981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Жить как все – их главный лозунг, их символ веры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28800" y="1524000"/>
            <a:ext cx="3048000" cy="1676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Отличительные черты: особенный консерватизм («лучшее – враг хорошего»), страх всяких перемен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" y="4572000"/>
            <a:ext cx="2819400" cy="1600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Слабые места – адаптироваться к новому, сохраняя постоянство своего характера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91200" y="1676400"/>
            <a:ext cx="2743200" cy="1752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При воспитании детей обращать внимание на среду, в которой они проводят время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43600" y="3581400"/>
            <a:ext cx="3048000" cy="1752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Положительные стороны – они обеспечивают стабильность общества,  хранители традиций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62400" y="5715000"/>
            <a:ext cx="2895600" cy="838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Бывают хорошими семьянинами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1" name="Рисунок 10" descr="http://im3-tub-ru.yandex.net/i?id=491315025-5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676400" cy="1581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 descr="http://im8-tub-ru.yandex.net/i?id=53161025-31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200400"/>
            <a:ext cx="3124200" cy="243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Смешанные типы</a:t>
            </a:r>
            <a:endParaRPr lang="ru-RU" sz="5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14400" y="1295400"/>
            <a:ext cx="7696200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Промежуточные типы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Человеку от рождения могут достаться органические основы двух разных типов, не обязательно от родителей </a:t>
            </a:r>
          </a:p>
          <a:p>
            <a:pPr algn="ctr"/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3400" y="3429000"/>
            <a:ext cx="3200400" cy="1219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Есть общие черты у </a:t>
            </a:r>
            <a:r>
              <a:rPr lang="ru-RU" b="1" i="1" dirty="0" err="1" smtClean="0">
                <a:solidFill>
                  <a:srgbClr val="C00000"/>
                </a:solidFill>
              </a:rPr>
              <a:t>гипертимов</a:t>
            </a:r>
            <a:r>
              <a:rPr lang="ru-RU" b="1" i="1" dirty="0" smtClean="0">
                <a:solidFill>
                  <a:srgbClr val="C00000"/>
                </a:solidFill>
              </a:rPr>
              <a:t> и демонстративных – </a:t>
            </a:r>
            <a:r>
              <a:rPr lang="ru-RU" b="1" dirty="0" err="1" smtClean="0">
                <a:solidFill>
                  <a:srgbClr val="C00000"/>
                </a:solidFill>
              </a:rPr>
              <a:t>экстравертированность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8800" y="2895600"/>
            <a:ext cx="3124200" cy="1219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Замкнутых и тревожных </a:t>
            </a:r>
            <a:r>
              <a:rPr lang="ru-RU" b="1" dirty="0" smtClean="0">
                <a:solidFill>
                  <a:srgbClr val="C00000"/>
                </a:solidFill>
              </a:rPr>
              <a:t>роднит скромность, «тихость», задумчивость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86200" y="4724400"/>
            <a:ext cx="3505200" cy="1676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Тревожные </a:t>
            </a:r>
            <a:r>
              <a:rPr lang="ru-RU" b="1" dirty="0" smtClean="0">
                <a:solidFill>
                  <a:srgbClr val="C00000"/>
                </a:solidFill>
              </a:rPr>
              <a:t>в чем-то сходны с </a:t>
            </a:r>
            <a:r>
              <a:rPr lang="ru-RU" b="1" i="1" dirty="0" smtClean="0">
                <a:solidFill>
                  <a:srgbClr val="C00000"/>
                </a:solidFill>
              </a:rPr>
              <a:t>эмоционально-лабильными:</a:t>
            </a:r>
            <a:r>
              <a:rPr lang="ru-RU" b="1" dirty="0" smtClean="0">
                <a:solidFill>
                  <a:srgbClr val="C00000"/>
                </a:solidFill>
              </a:rPr>
              <a:t> заботливы, тепло-эмоциональны, привязчивы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http://im8-tub-ru.yandex.net/i?id=268347279-3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667000"/>
            <a:ext cx="21717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1000" y="228600"/>
            <a:ext cx="8382000" cy="1219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Амальгамные типы- </a:t>
            </a:r>
            <a:r>
              <a:rPr lang="ru-RU" b="1" dirty="0" smtClean="0">
                <a:solidFill>
                  <a:srgbClr val="FF0000"/>
                </a:solidFill>
              </a:rPr>
              <a:t>образуются при жизни в результате наслоения черт одного типа на органическую основу другого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0" y="1752600"/>
            <a:ext cx="2895600" cy="2362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Причины: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Тип воспитания;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Условия среды;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Собственные усилия человека по коррекции этих черт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62400" y="2209800"/>
            <a:ext cx="4267200" cy="27432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Не стоит путать совмещение черт разных характеров в одном человеке с его положительными и отрицательными проявлениями – и совмещение в другом смысле, как </a:t>
            </a:r>
            <a:r>
              <a:rPr lang="ru-RU" b="1" i="1" dirty="0" smtClean="0">
                <a:solidFill>
                  <a:srgbClr val="FFC000"/>
                </a:solidFill>
              </a:rPr>
              <a:t>соединение характеров двух разных людей </a:t>
            </a:r>
            <a:r>
              <a:rPr lang="ru-RU" b="1" dirty="0" smtClean="0">
                <a:solidFill>
                  <a:srgbClr val="FFC000"/>
                </a:solidFill>
              </a:rPr>
              <a:t>при их совместной жизни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6" name="Рисунок 5" descr="http://im6-tub-ru.yandex.net/i?id=342076642-27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572000"/>
            <a:ext cx="2286000" cy="18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04800" y="533400"/>
            <a:ext cx="8458200" cy="617220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 дошкольном возрасте поведение определяется больше действиями родителей, чем природными задатками; характер начинает проявляться в играх, занятиях, взаимоотношениях с другими людьми;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При поступлении в школу у ребенка начинает накапливать отрицательный опыт воздействий внешнего мира, нежелательных для его характера. Обстановка школы лишена индивидуального сочувствия к каждому ребенку, в ней общие правила, нормы, требования;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 полной мере характер проявляется в период переходного возраста и ранней юности;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После 18 – 20 лет характер начинает маскироваться или сглаживаться. Однако некоторая доля сильно выраженных характеров сохраняется и среди взрослых, заявляя о себе в семейной и профессиональной жизни.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</a:rPr>
              <a:t>Воспитание детей и их характер</a:t>
            </a:r>
            <a:endParaRPr lang="ru-RU" sz="3600" dirty="0">
              <a:solidFill>
                <a:schemeClr val="accent2"/>
              </a:solidFill>
            </a:endParaRPr>
          </a:p>
        </p:txBody>
      </p:sp>
      <p:pic>
        <p:nvPicPr>
          <p:cNvPr id="5" name="Рисунок 4" descr="http://im3-tub-ru.yandex.net/i?id=17368993-6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410200"/>
            <a:ext cx="1581150" cy="1276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руглая лента лицом вниз 2"/>
          <p:cNvSpPr/>
          <p:nvPr/>
        </p:nvSpPr>
        <p:spPr>
          <a:xfrm>
            <a:off x="304800" y="304800"/>
            <a:ext cx="8458200" cy="6400800"/>
          </a:xfrm>
          <a:prstGeom prst="ellipse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Понимание характера ребенка;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Поддержка его в ситуациях, действующих на «болевые точки» характера;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Поощрение и помощь в развитии сильных сторон характера</a:t>
            </a:r>
          </a:p>
          <a:p>
            <a:pPr algn="ctr"/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Самопознание и самовоспитание – первый долг родителей и педагогов, претендующих на воспитание ребенка.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Если этого не делать, то вместо введения ребенка в культуру, взрослые нагружают ребенка собственными проблемами.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Забота и долг родителей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Рисунок 3" descr="http://im6-tub-ru.yandex.net/i?id=103283208-62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495800"/>
            <a:ext cx="173355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Характер </a:t>
            </a:r>
            <a:r>
              <a:rPr lang="ru-RU" sz="4000" b="1" dirty="0" smtClean="0"/>
              <a:t>– это сплав прирожденных (темперамент) и приобретенных свойств поведения.</a:t>
            </a:r>
          </a:p>
          <a:p>
            <a:pPr>
              <a:buNone/>
            </a:pPr>
            <a:endParaRPr lang="ru-RU" sz="4000" b="1" dirty="0" smtClean="0"/>
          </a:p>
          <a:p>
            <a:r>
              <a:rPr lang="ru-RU" sz="4000" b="1" dirty="0" smtClean="0"/>
              <a:t>Человек – это </a:t>
            </a:r>
            <a:r>
              <a:rPr lang="ru-RU" sz="4000" b="1" dirty="0" smtClean="0">
                <a:solidFill>
                  <a:srgbClr val="FF0000"/>
                </a:solidFill>
              </a:rPr>
              <a:t>личность.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 descr="http://im2-tub-ru.yandex.net/i?id=333478215-4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04800"/>
            <a:ext cx="146685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14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Методы воспитания и характер ребенка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7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38400"/>
            <a:ext cx="30480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410200" y="3657600"/>
            <a:ext cx="3429000" cy="29718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Важно аккуратно использовать критику, особенно с тревожными, эмоционально-лабильными, демонстративным критика нужна со смягчением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4800" y="838200"/>
            <a:ext cx="3657600" cy="175260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Обязательна эмоциональная поддержка всем детям, особенно </a:t>
            </a:r>
            <a:r>
              <a:rPr lang="ru-RU" sz="2000" b="1" dirty="0" err="1" smtClean="0">
                <a:solidFill>
                  <a:srgbClr val="7030A0"/>
                </a:solidFill>
              </a:rPr>
              <a:t>эмоционально-лабильныи</a:t>
            </a:r>
            <a:r>
              <a:rPr lang="ru-RU" sz="2000" b="1" dirty="0" smtClean="0">
                <a:solidFill>
                  <a:srgbClr val="7030A0"/>
                </a:solidFill>
              </a:rPr>
              <a:t> и тревожным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10200" y="914400"/>
            <a:ext cx="3352800" cy="175260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Аккуратными надо быть с принуждением, т.к. не все типы могут это делать безболезненно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0" y="4267200"/>
            <a:ext cx="3810000" cy="1295400"/>
          </a:xfrm>
          <a:prstGeom prst="round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Организовывать нужно </a:t>
            </a:r>
            <a:r>
              <a:rPr lang="ru-RU" sz="2000" b="1" dirty="0" err="1" smtClean="0">
                <a:solidFill>
                  <a:srgbClr val="002060"/>
                </a:solidFill>
              </a:rPr>
              <a:t>гепертимов</a:t>
            </a:r>
            <a:r>
              <a:rPr lang="ru-RU" sz="2000" b="1" dirty="0" smtClean="0">
                <a:solidFill>
                  <a:srgbClr val="002060"/>
                </a:solidFill>
              </a:rPr>
              <a:t> и демонстрат</a:t>
            </a:r>
            <a:r>
              <a:rPr lang="ru-RU" b="1" dirty="0" smtClean="0">
                <a:solidFill>
                  <a:srgbClr val="002060"/>
                </a:solidFill>
              </a:rPr>
              <a:t>ивных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" grpId="0" animBg="1"/>
      <p:bldP spid="6" grpId="0" animBg="1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568891"/>
          </a:xfrm>
        </p:spPr>
        <p:txBody>
          <a:bodyPr>
            <a:normAutofit/>
          </a:bodyPr>
          <a:lstStyle/>
          <a:p>
            <a:pPr algn="just"/>
            <a:r>
              <a:rPr lang="ru-RU" sz="3200" b="1" i="1" u="sng" dirty="0" smtClean="0">
                <a:solidFill>
                  <a:srgbClr val="002060"/>
                </a:solidFill>
              </a:rPr>
              <a:t>Инструкция:</a:t>
            </a:r>
            <a:r>
              <a:rPr lang="ru-RU" sz="3200" b="1" dirty="0" smtClean="0">
                <a:solidFill>
                  <a:srgbClr val="002060"/>
                </a:solidFill>
              </a:rPr>
              <a:t> «На каждый вопрос имеется два варианта ответа, необходимо выбрать ответ, который подходит Вам больше, и поставить букву, обозначающую этот ответ».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Тест «Выявление типологических особенностей личности» (К.Юнг)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rgbClr val="7030A0"/>
                </a:solidFill>
              </a:rPr>
              <a:t>А) немного близких друзей;</a:t>
            </a:r>
          </a:p>
          <a:p>
            <a:pPr algn="just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algn="just"/>
            <a:r>
              <a:rPr lang="ru-RU" sz="3600" b="1" dirty="0" smtClean="0">
                <a:solidFill>
                  <a:srgbClr val="7030A0"/>
                </a:solidFill>
              </a:rPr>
              <a:t>Б) большую товарищескую компанию.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C000"/>
                </a:solidFill>
              </a:rPr>
              <a:t>Что вы предпочитаете?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</a:rPr>
              <a:t>А) С занимательным сюжетом;</a:t>
            </a:r>
          </a:p>
          <a:p>
            <a:pPr algn="just"/>
            <a:endParaRPr lang="ru-RU" sz="4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4000" b="1" dirty="0" smtClean="0">
                <a:solidFill>
                  <a:srgbClr val="002060"/>
                </a:solidFill>
              </a:rPr>
              <a:t>Б) с раскрытием переживаний героев.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C000"/>
                </a:solidFill>
              </a:rPr>
              <a:t>Какие книги вы предпочитаете читать?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r>
              <a:rPr lang="ru-RU" sz="4000" b="1" dirty="0" smtClean="0"/>
              <a:t>А) опоздание;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ошибки.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Что вы скорее можете допустить в работе?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А) остро переживаете;</a:t>
            </a:r>
          </a:p>
          <a:p>
            <a:pPr algn="just"/>
            <a:endParaRPr lang="ru-RU" sz="4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Б) острых переживаний нет.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Если вы совершаете дурной поступок, то: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А) быстро, легко;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медленно, осторожно.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</a:rPr>
              <a:t>Как вы сходитесь с людьми?</a:t>
            </a:r>
            <a:endParaRPr lang="ru-RU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А) да;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нет.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</a:rPr>
              <a:t>Считаете ли вы себя обидчивым?</a:t>
            </a:r>
            <a:endParaRPr lang="ru-RU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А) да;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нет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FFC000"/>
                </a:solidFill>
              </a:rPr>
              <a:t>Склонны ли вы хохотать, смеяться от души?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А) молчаливым;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разговорчивым.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Считаете ли вы себя?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321491"/>
          </a:xfrm>
        </p:spPr>
        <p:txBody>
          <a:bodyPr>
            <a:normAutofit/>
          </a:bodyPr>
          <a:lstStyle/>
          <a:p>
            <a:endParaRPr lang="ru-RU" sz="4000" b="1" dirty="0" smtClean="0"/>
          </a:p>
          <a:p>
            <a:r>
              <a:rPr lang="ru-RU" sz="4000" b="1" dirty="0" smtClean="0"/>
              <a:t>Черты </a:t>
            </a:r>
            <a:r>
              <a:rPr lang="ru-RU" sz="4000" b="1" dirty="0" smtClean="0">
                <a:solidFill>
                  <a:srgbClr val="FF0000"/>
                </a:solidFill>
              </a:rPr>
              <a:t>характера</a:t>
            </a:r>
            <a:r>
              <a:rPr lang="ru-RU" sz="4000" b="1" dirty="0" smtClean="0"/>
              <a:t> отражают то, как живет и действует человек, а черты </a:t>
            </a:r>
            <a:r>
              <a:rPr lang="ru-RU" sz="4000" b="1" dirty="0" smtClean="0">
                <a:solidFill>
                  <a:srgbClr val="FF0000"/>
                </a:solidFill>
              </a:rPr>
              <a:t>личности </a:t>
            </a:r>
            <a:r>
              <a:rPr lang="ru-RU" sz="4000" b="1" dirty="0" smtClean="0"/>
              <a:t>– то, ради чего он живет и действует, каковы его цели, идеалы, мечты и стремления.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www.animated-gifs.eu/kids-winnie-windel/004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343400"/>
            <a:ext cx="17145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А) откровенен;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скрытен.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Откровенны ли вы или скрытны?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ru-RU" sz="4000" b="1" dirty="0" smtClean="0"/>
              <a:t>А) да;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нет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Любите ли вы заниматься анализом своих переживаний?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А) говорить;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слушать.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Находясь в обществе, вы предпочитаете: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А) да;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нет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Часто ли вы переживаете недовольство собой?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А) да;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нет.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Любите ли вы что-нибудь организовывать?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/>
          <a:lstStyle/>
          <a:p>
            <a:r>
              <a:rPr lang="ru-RU" sz="4000" b="1" dirty="0" smtClean="0"/>
              <a:t>А) да;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нет.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Хотелось бы вам вести интимный дневник?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А) да;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нет.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Быстро ли вы переходите от решения к исполнению?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А) да;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нет.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Легко ли вы меняете ваше настроение?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45091"/>
          </a:xfrm>
        </p:spPr>
        <p:txBody>
          <a:bodyPr/>
          <a:lstStyle/>
          <a:p>
            <a:r>
              <a:rPr lang="ru-RU" sz="4000" b="1" dirty="0" smtClean="0"/>
              <a:t>А) да;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нет.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Любите ли вы убеждать других, навязывать свои взгляды?</a:t>
            </a: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А) быстры;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замедленны.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Ваши движения: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000" b="1" dirty="0" smtClean="0"/>
              <a:t>В настоящее время </a:t>
            </a:r>
          </a:p>
          <a:p>
            <a:pPr algn="just">
              <a:buNone/>
            </a:pPr>
            <a:r>
              <a:rPr lang="ru-RU" sz="3000" b="1" dirty="0" smtClean="0"/>
              <a:t>  существует множество </a:t>
            </a:r>
          </a:p>
          <a:p>
            <a:pPr algn="just">
              <a:buNone/>
            </a:pPr>
            <a:r>
              <a:rPr lang="ru-RU" sz="3000" b="1" dirty="0" smtClean="0"/>
              <a:t>  классификаций типов характера. </a:t>
            </a:r>
          </a:p>
          <a:p>
            <a:pPr algn="just">
              <a:buNone/>
            </a:pPr>
            <a:r>
              <a:rPr lang="ru-RU" sz="3000" b="1" dirty="0" smtClean="0"/>
              <a:t>  Особенно интересны и содержательны те, которые возникли на стыке психологии и психиатрии.</a:t>
            </a:r>
          </a:p>
          <a:p>
            <a:pPr algn="just"/>
            <a:r>
              <a:rPr lang="ru-RU" sz="3000" b="1" dirty="0" smtClean="0"/>
              <a:t>Мы остановимся на восьми основных типах.</a:t>
            </a:r>
          </a:p>
          <a:p>
            <a:pPr algn="just"/>
            <a:r>
              <a:rPr lang="ru-RU" sz="3000" b="1" dirty="0" smtClean="0"/>
              <a:t>В основе каждого типа характера лежат </a:t>
            </a:r>
            <a:r>
              <a:rPr lang="ru-RU" sz="3000" b="1" dirty="0" smtClean="0">
                <a:solidFill>
                  <a:srgbClr val="FF0000"/>
                </a:solidFill>
              </a:rPr>
              <a:t>базовые свойства.</a:t>
            </a:r>
            <a:r>
              <a:rPr lang="ru-RU" sz="3000" b="1" dirty="0" smtClean="0"/>
              <a:t> Люди различаются по степени выраженности черт характера: сильные и слабые (уязвимые  к определенным условиям). 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Типы характеров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im4-tub-ru.yandex.net/i?id=344629513-0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"/>
            <a:ext cx="182880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А) часто;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редко.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FF"/>
                </a:solidFill>
              </a:rPr>
              <a:t>Вы сильно беспокоитесь о сильных неприятностях:</a:t>
            </a:r>
            <a:endParaRPr lang="ru-RU" sz="40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А) Спешите обратиться за помощью к другим;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Б) не любите обращаться.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FF"/>
                </a:solidFill>
              </a:rPr>
              <a:t>В затруднительных случаях: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 smtClean="0"/>
              <a:t>Показатели экстраверсии: 1б, 2а, 3б,4б,5а,6б,7а,8б,9а,10б,11а,12б, 13а, 14б,15а, 16а,17а,18а, 19б, 20а.</a:t>
            </a:r>
          </a:p>
          <a:p>
            <a:pPr algn="just"/>
            <a:endParaRPr lang="ru-RU" sz="3600" b="1" dirty="0" smtClean="0"/>
          </a:p>
          <a:p>
            <a:pPr algn="just"/>
            <a:r>
              <a:rPr lang="ru-RU" sz="3600" b="1" dirty="0" smtClean="0"/>
              <a:t>Количество ответов посчитать и умножить на 5.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Обработка результатов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r>
              <a:rPr lang="ru-RU" sz="4000" b="1" i="1" u="sng" dirty="0" smtClean="0"/>
              <a:t>Баллы: 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0 – 35 – интроверсия;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 36 – 65 – </a:t>
            </a:r>
            <a:r>
              <a:rPr lang="ru-RU" sz="4000" b="1" dirty="0" err="1" smtClean="0"/>
              <a:t>амбоверсия</a:t>
            </a:r>
            <a:r>
              <a:rPr lang="ru-RU" sz="4000" b="1" dirty="0" smtClean="0"/>
              <a:t>;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66 – 100 – экстраверсия.           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477000"/>
          </a:xfrm>
          <a:solidFill>
            <a:srgbClr val="FF99CC"/>
          </a:solidFill>
        </p:spPr>
        <p:txBody>
          <a:bodyPr>
            <a:normAutofit fontScale="85000" lnSpcReduction="10000"/>
          </a:bodyPr>
          <a:lstStyle/>
          <a:p>
            <a:r>
              <a:rPr lang="ru-RU" b="1" i="1" u="sng" dirty="0" smtClean="0"/>
              <a:t>Экстраверты («вывернутые наружу») </a:t>
            </a:r>
            <a:r>
              <a:rPr lang="ru-RU" dirty="0" smtClean="0"/>
              <a:t>– </a:t>
            </a:r>
            <a:r>
              <a:rPr lang="ru-RU" b="1" dirty="0" smtClean="0"/>
              <a:t>легки в общении, имеют высокий уровень агрессивности, тенденцию к лидерству, любят быть в центре внимания, легко завязывают контакты, импульсивны, открыты, судят о людях «по внешности», не заглядывают внутрь; холерики, сангвиники.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6400800"/>
          </a:xfrm>
          <a:solidFill>
            <a:srgbClr val="00B0F0"/>
          </a:solidFill>
        </p:spPr>
        <p:txBody>
          <a:bodyPr>
            <a:normAutofit fontScale="85000" lnSpcReduction="10000"/>
          </a:bodyPr>
          <a:lstStyle/>
          <a:p>
            <a:r>
              <a:rPr lang="ru-RU" b="1" i="1" u="sng" dirty="0" smtClean="0"/>
              <a:t>Интроверты («обращенные внутрь») </a:t>
            </a:r>
            <a:r>
              <a:rPr lang="ru-RU" b="1" dirty="0" smtClean="0"/>
              <a:t>– направлены на мир собственных переживаний, мало контактны, молчаливы, с трудом заводят новые знакомства, не любят рисковать, переживают разрыв старых связей, нет вариантов проигрыша и выигрыша, имеют высокий уровень тревожности и ригидности; флегматики и меланхолики.</a:t>
            </a: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3200" b="1" dirty="0" err="1" smtClean="0">
                <a:solidFill>
                  <a:srgbClr val="0070C0"/>
                </a:solidFill>
              </a:rPr>
              <a:t>Гиппернейтер</a:t>
            </a:r>
            <a:r>
              <a:rPr lang="ru-RU" sz="3200" b="1" dirty="0" smtClean="0">
                <a:solidFill>
                  <a:srgbClr val="0070C0"/>
                </a:solidFill>
              </a:rPr>
              <a:t> Ю.Б. У нас разные характеры. Как быть?</a:t>
            </a:r>
          </a:p>
          <a:p>
            <a:pPr algn="just">
              <a:buNone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Бурно М.Е. О характерах разных людей</a:t>
            </a:r>
          </a:p>
          <a:p>
            <a:pPr algn="just">
              <a:buNone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b="1" dirty="0" err="1" smtClean="0">
                <a:solidFill>
                  <a:srgbClr val="0070C0"/>
                </a:solidFill>
              </a:rPr>
              <a:t>Кречмер</a:t>
            </a:r>
            <a:r>
              <a:rPr lang="ru-RU" sz="3200" b="1" dirty="0" smtClean="0">
                <a:solidFill>
                  <a:srgbClr val="0070C0"/>
                </a:solidFill>
              </a:rPr>
              <a:t> Э. Строение тела и характер.</a:t>
            </a:r>
          </a:p>
          <a:p>
            <a:pPr algn="just">
              <a:buNone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Рогов Е.И. Настольная книга практического психолога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</a:rPr>
              <a:t>Литература: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 smtClean="0">
                <a:solidFill>
                  <a:srgbClr val="FF0000"/>
                </a:solidFill>
              </a:rPr>
              <a:t>гипертимы</a:t>
            </a:r>
            <a:endParaRPr lang="ru-RU" sz="4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990600"/>
            <a:ext cx="3657600" cy="121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Базисные свойства: </a:t>
            </a:r>
            <a:r>
              <a:rPr lang="ru-RU" b="1" dirty="0" smtClean="0">
                <a:solidFill>
                  <a:srgbClr val="FFFF00"/>
                </a:solidFill>
              </a:rPr>
              <a:t>подвижность, энергичность, обращенность к людям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19600" y="1066800"/>
            <a:ext cx="4495800" cy="2514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Интересы и ценности: </a:t>
            </a:r>
            <a:r>
              <a:rPr lang="ru-RU" b="1" dirty="0" smtClean="0">
                <a:solidFill>
                  <a:srgbClr val="FFFF00"/>
                </a:solidFill>
              </a:rPr>
              <a:t>ориентация на внешний мир, наблюдательность, практический ум, конкретное и реалистичное мышление, хорошая ориентация в обстановке, решимость в сложных ситуациях, умение доступно излагать свои мысли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" y="2667000"/>
            <a:ext cx="3200400" cy="121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Общение: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очень общительны, контактны, завоевывают доверие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1000" y="4267200"/>
            <a:ext cx="3810000" cy="1295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Занятия и работа: </a:t>
            </a:r>
            <a:r>
              <a:rPr lang="ru-RU" b="1" dirty="0" smtClean="0">
                <a:solidFill>
                  <a:srgbClr val="FFFF00"/>
                </a:solidFill>
              </a:rPr>
              <a:t>инициативность, организаторские способности переменчивость в намерениях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29200" y="4114800"/>
            <a:ext cx="3886200" cy="1447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Эмоции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яркие, интенсивные, иногда бывают спады настроения (длятся недолго). Они вспыльчивы, но быстро отходят.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4600" y="5715000"/>
            <a:ext cx="49530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Слабые места: </a:t>
            </a:r>
            <a:r>
              <a:rPr lang="ru-RU" b="1" dirty="0" smtClean="0">
                <a:solidFill>
                  <a:srgbClr val="002060"/>
                </a:solidFill>
              </a:rPr>
              <a:t>чрезмерное проявление черт характера. Это утомляет других людей. Они не усидчивы, нетерпеливы.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" name="Содержимое 9" descr="http://im0-tub-ru.yandex.net/i?id=54687610-05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124200"/>
            <a:ext cx="1676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Случаи крайней выраженности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14400"/>
            <a:ext cx="4040188" cy="4471657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i="1" u="sng" dirty="0" smtClean="0">
                <a:solidFill>
                  <a:srgbClr val="00B050"/>
                </a:solidFill>
              </a:rPr>
              <a:t>Положительные свойства:</a:t>
            </a:r>
            <a:endParaRPr lang="ru-RU" b="1" u="sng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Открытость,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Прямота, простота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/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Инициативность, предприимчивость</a:t>
            </a:r>
          </a:p>
          <a:p>
            <a:pPr algn="ctr"/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Гибкость, подвижность</a:t>
            </a:r>
          </a:p>
          <a:p>
            <a:pPr algn="ctr"/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Быстрота реагирования, 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находчивость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041775" cy="4471657"/>
          </a:xfrm>
          <a:solidFill>
            <a:schemeClr val="bg1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i="1" u="sng" dirty="0" smtClean="0">
                <a:solidFill>
                  <a:srgbClr val="00B050"/>
                </a:solidFill>
              </a:rPr>
              <a:t>Отрицательные свойства: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Нетактичность,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Бесцеремонность</a:t>
            </a:r>
          </a:p>
          <a:p>
            <a:pPr algn="ctr"/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Взбалмошность,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Авантюристичность</a:t>
            </a:r>
          </a:p>
          <a:p>
            <a:pPr algn="ctr"/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Переменчивость,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Нестабильность,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Ненадежность</a:t>
            </a:r>
          </a:p>
          <a:p>
            <a:pPr algn="ctr"/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Нетерпеливость,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опрометчивость</a:t>
            </a:r>
          </a:p>
          <a:p>
            <a:endParaRPr lang="ru-RU" dirty="0"/>
          </a:p>
        </p:txBody>
      </p:sp>
      <p:pic>
        <p:nvPicPr>
          <p:cNvPr id="7" name="Рисунок 6" descr="http://im0-tub-ru.yandex.net/i?id=283215121-2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181600"/>
            <a:ext cx="19050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Ему нужно помогать организовывать себя, дисциплинировать, направлять активность в нужное русло.</a:t>
            </a:r>
          </a:p>
          <a:p>
            <a:r>
              <a:rPr lang="ru-RU" sz="2800" b="1" dirty="0" smtClean="0"/>
              <a:t>Особенно счастливым такой ребенок чувствует себя в обществе взрослого </a:t>
            </a:r>
            <a:r>
              <a:rPr lang="ru-RU" sz="2800" b="1" dirty="0" err="1" smtClean="0"/>
              <a:t>гипертима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Воспитание детей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://im6-tub-ru.yandex.net/i?id=286793096-1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962400"/>
            <a:ext cx="236220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http://im5-tub-ru.yandex.net/i?id=289988051-52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419600"/>
            <a:ext cx="25146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92D050"/>
                </a:solidFill>
              </a:rPr>
              <a:t>замкнутые</a:t>
            </a:r>
            <a:endParaRPr lang="ru-RU" sz="5400" dirty="0">
              <a:solidFill>
                <a:srgbClr val="92D05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3400" y="914400"/>
            <a:ext cx="2667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Базисные свойства: </a:t>
            </a:r>
            <a:r>
              <a:rPr lang="ru-RU" b="1" dirty="0" smtClean="0">
                <a:solidFill>
                  <a:srgbClr val="FFC000"/>
                </a:solidFill>
              </a:rPr>
              <a:t>закрытость и отгороженность от внешнего мира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67200" y="762000"/>
            <a:ext cx="44958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Внешность: </a:t>
            </a:r>
            <a:r>
              <a:rPr lang="ru-RU" b="1" dirty="0" smtClean="0">
                <a:solidFill>
                  <a:srgbClr val="FFC000"/>
                </a:solidFill>
              </a:rPr>
              <a:t>скорее  худощавость, лицо вытянутое, прямой нос, «угловой профиль» (из-за укороченного подбородка). Неловки в крупных движениях, хорошо развита мелкая моторика.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28800" y="2057400"/>
            <a:ext cx="2590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Главные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интересы и ценности</a:t>
            </a:r>
            <a:r>
              <a:rPr lang="ru-RU" b="1" dirty="0" smtClean="0">
                <a:solidFill>
                  <a:srgbClr val="FFC000"/>
                </a:solidFill>
              </a:rPr>
              <a:t>: свой внутренний мир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3124200"/>
            <a:ext cx="37338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Эмоции: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C000"/>
                </a:solidFill>
              </a:rPr>
              <a:t>сдержанность, холодность и высокая чувствительность и ранимость. Низкое понимание чувств других. Верят только словам.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14800" y="2895600"/>
            <a:ext cx="2438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Общение: </a:t>
            </a:r>
            <a:r>
              <a:rPr lang="ru-RU" b="1" dirty="0" smtClean="0">
                <a:solidFill>
                  <a:srgbClr val="FFC000"/>
                </a:solidFill>
              </a:rPr>
              <a:t>большие трудности, часто нет друзей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4038600"/>
            <a:ext cx="4419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Внутренний мир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rgbClr val="FFC000"/>
                </a:solidFill>
              </a:rPr>
              <a:t>упорядочен, легко принимают правила и следуют им, недостаточно гибкие, строги и принципиальны. Легко держат дистанцию, не поддаваясь чужому мнению.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400" y="5410200"/>
            <a:ext cx="4724400" cy="1066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Слабые места: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проблемы в общении и понимании эмоций и чувств других людей.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" name="Рисунок 9" descr="http://im6-tub-ru.yandex.net/i?id=410563032-0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514600"/>
            <a:ext cx="2047875" cy="1447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  <p:bldP spid="6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1051</TotalTime>
  <Words>2090</Words>
  <PresentationFormat>Экран (4:3)</PresentationFormat>
  <Paragraphs>290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Открытая</vt:lpstr>
      <vt:lpstr>Слайд 1</vt:lpstr>
      <vt:lpstr>Темпераменты (Гиппократ)</vt:lpstr>
      <vt:lpstr>Слайд 3</vt:lpstr>
      <vt:lpstr>       </vt:lpstr>
      <vt:lpstr>Типы характеров</vt:lpstr>
      <vt:lpstr>гипертимы</vt:lpstr>
      <vt:lpstr>Случаи крайней выраженности</vt:lpstr>
      <vt:lpstr>Воспитание детей</vt:lpstr>
      <vt:lpstr>замкнутые</vt:lpstr>
      <vt:lpstr>Случаи крайней выраженности</vt:lpstr>
      <vt:lpstr>Напряженно-аффективные</vt:lpstr>
      <vt:lpstr>Слайд 12</vt:lpstr>
      <vt:lpstr>Воспитание детей </vt:lpstr>
      <vt:lpstr>Тревожные </vt:lpstr>
      <vt:lpstr>Психастеники </vt:lpstr>
      <vt:lpstr>Неврастеники </vt:lpstr>
      <vt:lpstr>Сенситивы </vt:lpstr>
      <vt:lpstr>Слабые места и сильные стороны</vt:lpstr>
      <vt:lpstr>Дети </vt:lpstr>
      <vt:lpstr>Слайд 20</vt:lpstr>
      <vt:lpstr>Слайд 21</vt:lpstr>
      <vt:lpstr> </vt:lpstr>
      <vt:lpstr>Эмоционально-лабильные</vt:lpstr>
      <vt:lpstr>Неустойчивые </vt:lpstr>
      <vt:lpstr>Слайд 25</vt:lpstr>
      <vt:lpstr>Смешанные типы</vt:lpstr>
      <vt:lpstr>Слайд 27</vt:lpstr>
      <vt:lpstr>Воспитание детей и их характер</vt:lpstr>
      <vt:lpstr>Забота и долг родителей</vt:lpstr>
      <vt:lpstr>Методы воспитания и характер ребенка</vt:lpstr>
      <vt:lpstr>Тест «Выявление типологических особенностей личности» (К.Юнг)</vt:lpstr>
      <vt:lpstr>Что вы предпочитаете?</vt:lpstr>
      <vt:lpstr>Какие книги вы предпочитаете читать?</vt:lpstr>
      <vt:lpstr>Что вы скорее можете допустить в работе?</vt:lpstr>
      <vt:lpstr>Если вы совершаете дурной поступок, то:</vt:lpstr>
      <vt:lpstr>Как вы сходитесь с людьми?</vt:lpstr>
      <vt:lpstr>Считаете ли вы себя обидчивым?</vt:lpstr>
      <vt:lpstr>Склонны ли вы хохотать, смеяться от души?</vt:lpstr>
      <vt:lpstr>Считаете ли вы себя?</vt:lpstr>
      <vt:lpstr>Откровенны ли вы или скрытны?</vt:lpstr>
      <vt:lpstr>Любите ли вы заниматься анализом своих переживаний?</vt:lpstr>
      <vt:lpstr>Находясь в обществе, вы предпочитаете:</vt:lpstr>
      <vt:lpstr>Часто ли вы переживаете недовольство собой?</vt:lpstr>
      <vt:lpstr>Любите ли вы что-нибудь организовывать?</vt:lpstr>
      <vt:lpstr>Хотелось бы вам вести интимный дневник?</vt:lpstr>
      <vt:lpstr>Быстро ли вы переходите от решения к исполнению?</vt:lpstr>
      <vt:lpstr>Легко ли вы меняете ваше настроение?</vt:lpstr>
      <vt:lpstr>Любите ли вы убеждать других, навязывать свои взгляды?</vt:lpstr>
      <vt:lpstr>Ваши движения:</vt:lpstr>
      <vt:lpstr>Вы сильно беспокоитесь о сильных неприятностях:</vt:lpstr>
      <vt:lpstr>В затруднительных случаях:</vt:lpstr>
      <vt:lpstr>Обработка результатов</vt:lpstr>
      <vt:lpstr>Слайд 53</vt:lpstr>
      <vt:lpstr>Слайд 54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города Москвы Восточное окружное управление образования государственное бюджетное образовательное учреждение – детский сад № 2404 </dc:title>
  <cp:lastModifiedBy>DNA7 X86</cp:lastModifiedBy>
  <cp:revision>119</cp:revision>
  <dcterms:modified xsi:type="dcterms:W3CDTF">2013-12-14T14:20:17Z</dcterms:modified>
</cp:coreProperties>
</file>