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accent4"/>
            </a:gs>
            <a:gs pos="100000">
              <a:schemeClr val="bg2">
                <a:shade val="15000"/>
                <a:satMod val="32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Психологическая помощь ребенку в период подготовки к школьному обучению</a:t>
            </a:r>
            <a:endParaRPr lang="ru-RU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ru-RU" sz="3200" b="1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Подготовила: 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педагог-психолог 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ГБОУ гимназия №2072 (ДО №3)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 Колоненкова О.В.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2954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Родители вкладывают смысл в понятие «готовность ребенка к школе»:</a:t>
            </a:r>
            <a:endParaRPr lang="ru-RU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 fontScale="40000" lnSpcReduction="20000"/>
          </a:bodyPr>
          <a:lstStyle/>
          <a:p>
            <a:endParaRPr lang="ru-RU" sz="3900" dirty="0" smtClean="0"/>
          </a:p>
          <a:p>
            <a:r>
              <a:rPr lang="ru-RU" sz="8400" b="1" dirty="0" smtClean="0"/>
              <a:t>желание ребенка идти в школу - 13%,</a:t>
            </a:r>
          </a:p>
          <a:p>
            <a:endParaRPr lang="ru-RU" sz="8400" b="1" dirty="0" smtClean="0"/>
          </a:p>
          <a:p>
            <a:r>
              <a:rPr lang="ru-RU" sz="8400" b="1" dirty="0" err="1" smtClean="0"/>
              <a:t>сформированность</a:t>
            </a:r>
            <a:r>
              <a:rPr lang="ru-RU" sz="8400" b="1" dirty="0" smtClean="0"/>
              <a:t> 	психических процессов 	– 	63,6%, </a:t>
            </a:r>
          </a:p>
          <a:p>
            <a:endParaRPr lang="ru-RU" sz="8400" b="1" dirty="0" smtClean="0"/>
          </a:p>
          <a:p>
            <a:r>
              <a:rPr lang="ru-RU" sz="8400" b="1" dirty="0" smtClean="0"/>
              <a:t>умение читать, считать, писать –23,4% </a:t>
            </a:r>
            <a:r>
              <a:rPr lang="ru-RU" sz="8400" dirty="0" smtClean="0"/>
              <a:t/>
            </a:r>
            <a:br>
              <a:rPr lang="ru-RU" sz="8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5814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усилят требования к ребенку и контроль - 70,2%,</a:t>
            </a:r>
          </a:p>
          <a:p>
            <a:r>
              <a:rPr lang="ru-RU" sz="3200" b="1" dirty="0" smtClean="0"/>
              <a:t> готовы взять на себя заботу о новых обязанностях ребенка - 52%, </a:t>
            </a:r>
          </a:p>
          <a:p>
            <a:r>
              <a:rPr lang="ru-RU" sz="3200" b="1" dirty="0" smtClean="0"/>
              <a:t>все возложат на учителя – 2,6%,</a:t>
            </a:r>
          </a:p>
          <a:p>
            <a:r>
              <a:rPr lang="ru-RU" sz="3200" b="1" dirty="0" smtClean="0"/>
              <a:t>без ответа – 2,6%;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81000" y="533400"/>
            <a:ext cx="8305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озиция, которую родители намерены занять в связи с тем, что школьная жизнь потребует от ребенка умения справляться с новыми обязанностями: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4478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Желание учиться в школе есть</a:t>
            </a:r>
            <a:r>
              <a:rPr lang="ru-RU" sz="4400" dirty="0" smtClean="0">
                <a:solidFill>
                  <a:srgbClr val="C00000"/>
                </a:solidFill>
              </a:rPr>
              <a:t>, по мнению родителей: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да  -  67,6%, 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нет – 10,4%,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родители не знают  – 22%;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Специальную литературу по подготовке детей к школе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читают: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5400" b="1" dirty="0" smtClean="0"/>
          </a:p>
          <a:p>
            <a:r>
              <a:rPr lang="ru-RU" sz="4000" b="1" dirty="0" smtClean="0"/>
              <a:t>да –18,2%, 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нет – 44,2%,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не помнят –37,6%.</a:t>
            </a:r>
            <a:endParaRPr lang="ru-RU" sz="5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+mn-lt"/>
              </a:rPr>
              <a:t>Использованная литература</a:t>
            </a:r>
            <a:endParaRPr lang="ru-RU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Кабанова М.Н. Готовимся к школе</a:t>
            </a:r>
          </a:p>
          <a:p>
            <a:r>
              <a:rPr lang="ru-RU" sz="3600" b="1" dirty="0" err="1" smtClean="0"/>
              <a:t>Цукерман</a:t>
            </a:r>
            <a:r>
              <a:rPr lang="ru-RU" sz="3600" b="1" dirty="0" smtClean="0"/>
              <a:t> А. Психология саморазвития</a:t>
            </a:r>
          </a:p>
          <a:p>
            <a:r>
              <a:rPr lang="ru-RU" sz="3600" b="1" dirty="0" err="1" smtClean="0"/>
              <a:t>Пезешкян</a:t>
            </a:r>
            <a:r>
              <a:rPr lang="ru-RU" sz="3600" b="1" dirty="0" smtClean="0"/>
              <a:t> Н. Позитивная семейная психотерапия</a:t>
            </a:r>
          </a:p>
          <a:p>
            <a:r>
              <a:rPr lang="ru-RU" sz="3600" b="1" dirty="0" err="1" smtClean="0"/>
              <a:t>Аверин</a:t>
            </a:r>
            <a:r>
              <a:rPr lang="ru-RU" sz="3600" b="1" dirty="0" smtClean="0"/>
              <a:t>  В.А. Психология детей и подростков.</a:t>
            </a:r>
            <a:endParaRPr lang="ru-RU" sz="3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775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13800" dirty="0" smtClean="0">
                <a:solidFill>
                  <a:srgbClr val="FF0000"/>
                </a:solidFill>
                <a:latin typeface="+mn-lt"/>
              </a:rPr>
              <a:t>Спасибо за внимание!</a:t>
            </a:r>
            <a:endParaRPr lang="ru-RU" sz="138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20512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</a:rPr>
              <a:t>Готовность ребенка к школе: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002060"/>
                </a:solidFill>
              </a:rPr>
              <a:t>1.</a:t>
            </a:r>
            <a:r>
              <a:rPr lang="ru-RU" sz="3200" b="1" i="1" u="sng" dirty="0" smtClean="0">
                <a:solidFill>
                  <a:srgbClr val="FFC000"/>
                </a:solidFill>
              </a:rPr>
              <a:t>физиологическая</a:t>
            </a:r>
            <a:r>
              <a:rPr lang="ru-RU" sz="3200" b="1" i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(уровень физического развития, биологического развития, состояние здоровья);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2.</a:t>
            </a:r>
            <a:r>
              <a:rPr lang="ru-RU" sz="3200" b="1" i="1" u="sng" dirty="0" smtClean="0">
                <a:solidFill>
                  <a:srgbClr val="FFC000"/>
                </a:solidFill>
              </a:rPr>
              <a:t>социальная</a:t>
            </a:r>
            <a:r>
              <a:rPr lang="ru-RU" sz="3200" b="1" dirty="0" smtClean="0">
                <a:solidFill>
                  <a:srgbClr val="002060"/>
                </a:solidFill>
              </a:rPr>
              <a:t> (личностная) готовность – осознание своего социального «Я», формирование внутренней социальной позиции;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3.</a:t>
            </a:r>
            <a:r>
              <a:rPr lang="ru-RU" sz="3200" b="1" i="1" u="sng" dirty="0" smtClean="0">
                <a:solidFill>
                  <a:srgbClr val="FFC000"/>
                </a:solidFill>
              </a:rPr>
              <a:t>психологическая</a:t>
            </a:r>
            <a:r>
              <a:rPr lang="ru-RU" sz="3200" b="1" dirty="0" smtClean="0">
                <a:solidFill>
                  <a:srgbClr val="002060"/>
                </a:solidFill>
              </a:rPr>
              <a:t> готовность – желание учиться и способность усваивать знания.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Кризис семи лет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(ребенок еще не школьник, но уже и не дошкольник)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16-конечная звезда 4"/>
          <p:cNvSpPr/>
          <p:nvPr/>
        </p:nvSpPr>
        <p:spPr>
          <a:xfrm>
            <a:off x="457200" y="1524000"/>
            <a:ext cx="4648200" cy="2743200"/>
          </a:xfrm>
          <a:prstGeom prst="star16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/>
            <a:r>
              <a:rPr lang="ru-RU" b="1" dirty="0" smtClean="0">
                <a:solidFill>
                  <a:srgbClr val="C00000"/>
                </a:solidFill>
              </a:rPr>
              <a:t>      Нарочитость, нелепость, искусственность поведения, паясничанье,  вертлявость, клоунада</a:t>
            </a:r>
          </a:p>
        </p:txBody>
      </p:sp>
      <p:sp>
        <p:nvSpPr>
          <p:cNvPr id="6" name="16-конечная звезда 5"/>
          <p:cNvSpPr/>
          <p:nvPr/>
        </p:nvSpPr>
        <p:spPr>
          <a:xfrm>
            <a:off x="1524000" y="3733800"/>
            <a:ext cx="5105400" cy="2971800"/>
          </a:xfrm>
          <a:prstGeom prst="star1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Осознание расхождения между положением среди других людей и собственными реальными возможностями и желаниями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16-конечная звезда 6"/>
          <p:cNvSpPr/>
          <p:nvPr/>
        </p:nvSpPr>
        <p:spPr>
          <a:xfrm>
            <a:off x="4648200" y="1600200"/>
            <a:ext cx="4343400" cy="3657600"/>
          </a:xfrm>
          <a:prstGeom prst="star16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b="1" dirty="0" smtClean="0">
                <a:solidFill>
                  <a:srgbClr val="FFC000"/>
                </a:solidFill>
              </a:rPr>
              <a:t>     Разделение </a:t>
            </a:r>
          </a:p>
          <a:p>
            <a:pPr marL="514350" indent="-514350" algn="ctr"/>
            <a:r>
              <a:rPr lang="ru-RU" b="1" dirty="0" smtClean="0">
                <a:solidFill>
                  <a:srgbClr val="FFC000"/>
                </a:solidFill>
              </a:rPr>
              <a:t>в сознании ребенка его внешней и внутренней жизни – утрата наивности и </a:t>
            </a:r>
            <a:r>
              <a:rPr lang="ru-RU" b="1" dirty="0" err="1" smtClean="0">
                <a:solidFill>
                  <a:srgbClr val="FFC000"/>
                </a:solidFill>
              </a:rPr>
              <a:t>непосредствен-ности</a:t>
            </a:r>
            <a:endParaRPr lang="ru-RU" b="1" dirty="0" smtClean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Администратор\Downloads\child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887686"/>
            <a:ext cx="2590800" cy="18505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Связь кризиса семи лет и школьной адаптации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1000" y="2133600"/>
            <a:ext cx="5105400" cy="4114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Дошкольники, в поведении которых до поступления в школу замечены симптомы кризиса, в первом классе испытывают меньше трудностей, чем те дети, у которых кризис семи лет до школы никак не проявился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34000" y="3962400"/>
            <a:ext cx="3505200" cy="2667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Кризисы развития в наиболее яркой форме проявляются в семье, т.к. семья не всегда учитывает возрастные изменения.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2052" name="Picture 4" descr="http://im6-tub-ru.yandex.net/i?id=32404911-5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057400"/>
            <a:ext cx="2537079" cy="1737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Семья и школа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" name="Блок-схема: типовой процесс 3"/>
          <p:cNvSpPr/>
          <p:nvPr/>
        </p:nvSpPr>
        <p:spPr>
          <a:xfrm>
            <a:off x="228600" y="1524000"/>
            <a:ext cx="3352800" cy="3581400"/>
          </a:xfrm>
          <a:prstGeom prst="flowChartPredefined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Школьные требования, не подкрепленные требованиями в семье, могут привести к возникновению двух линий поведения (в школе – одно поведение, дома – иное)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76600" y="2514600"/>
            <a:ext cx="3048000" cy="3276600"/>
          </a:xfrm>
          <a:prstGeom prst="flowChartPredefined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В действиях значимых взрослых членов семьи особую роль играет </a:t>
            </a:r>
            <a:r>
              <a:rPr lang="ru-RU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последователь-ность</a:t>
            </a: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 и постепенность</a:t>
            </a:r>
            <a:endParaRPr lang="ru-RU" sz="2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6019800" y="3810000"/>
            <a:ext cx="2895600" cy="2590800"/>
          </a:xfrm>
          <a:prstGeom prst="flowChartPredefined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274320" lvl="0" indent="-27432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Важно, чтобы </a:t>
            </a:r>
            <a:r>
              <a:rPr kumimoji="0" lang="ru-RU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ответствен-ность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свою учебную деятельность </a:t>
            </a: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нес </a:t>
            </a:r>
            <a:r>
              <a:rPr lang="ru-RU" sz="2000" b="1" i="1" u="sng" dirty="0" smtClean="0">
                <a:solidFill>
                  <a:srgbClr val="FF0000"/>
                </a:solidFill>
              </a:rPr>
              <a:t>сам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ребенок 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2" descr="http://im5-tub-ru.yandex.net/i?id=112463799-6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5200" y="1447800"/>
            <a:ext cx="25400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990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Учебная деятельность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228600" y="1524000"/>
            <a:ext cx="8610600" cy="4953000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endParaRPr lang="ru-RU" sz="3200" b="1" dirty="0" smtClean="0">
              <a:solidFill>
                <a:srgbClr val="7030A0"/>
              </a:solidFill>
            </a:endParaRPr>
          </a:p>
          <a:p>
            <a:pPr marL="342900" indent="-342900" algn="just"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</a:rPr>
              <a:t>Учебная задача – то, что обучающийся должен усвоить</a:t>
            </a:r>
            <a:endParaRPr lang="ru-RU" sz="3200" dirty="0" smtClean="0"/>
          </a:p>
          <a:p>
            <a:pPr algn="just"/>
            <a:r>
              <a:rPr lang="ru-RU" sz="3200" b="1" dirty="0" smtClean="0">
                <a:solidFill>
                  <a:srgbClr val="7030A0"/>
                </a:solidFill>
              </a:rPr>
              <a:t>       2. Учебное действие: 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ru-RU" sz="3200" b="1" dirty="0" smtClean="0">
                <a:solidFill>
                  <a:srgbClr val="7030A0"/>
                </a:solidFill>
              </a:rPr>
              <a:t> Стадия ознакомления;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ru-RU" sz="3200" b="1" dirty="0" smtClean="0">
                <a:solidFill>
                  <a:srgbClr val="7030A0"/>
                </a:solidFill>
              </a:rPr>
              <a:t> Стадия планирования;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ru-RU" sz="3200" b="1" dirty="0" smtClean="0">
                <a:solidFill>
                  <a:srgbClr val="7030A0"/>
                </a:solidFill>
              </a:rPr>
              <a:t> Выполнение.</a:t>
            </a:r>
          </a:p>
          <a:p>
            <a:pPr marL="342900" indent="-342900" algn="just"/>
            <a:r>
              <a:rPr lang="ru-RU" sz="3200" b="1" dirty="0" smtClean="0">
                <a:solidFill>
                  <a:srgbClr val="7030A0"/>
                </a:solidFill>
              </a:rPr>
              <a:t>       3. Контроль.</a:t>
            </a:r>
          </a:p>
          <a:p>
            <a:pPr marL="342900" indent="-342900" algn="just"/>
            <a:r>
              <a:rPr lang="ru-RU" sz="3200" b="1" dirty="0" smtClean="0">
                <a:solidFill>
                  <a:srgbClr val="7030A0"/>
                </a:solidFill>
              </a:rPr>
              <a:t>            4. Оценка. </a:t>
            </a:r>
          </a:p>
          <a:p>
            <a:pPr marL="342900" indent="-342900" algn="ctr">
              <a:buFont typeface="+mj-lt"/>
              <a:buAutoNum type="alphaLcParenR"/>
            </a:pPr>
            <a:endParaRPr lang="ru-RU" sz="2400" dirty="0" smtClean="0"/>
          </a:p>
          <a:p>
            <a:pPr marL="342900" indent="-342900" algn="ctr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Родители </a:t>
            </a:r>
            <a:endParaRPr lang="ru-RU" sz="6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2800" b="1" dirty="0" smtClean="0"/>
              <a:t>Им предстоит осознать, что их ребенок становится взрослее, и они перестанут быть единственными значимыми взрослыми.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Ознакомиться с результатами диагностики готовности ребенка к школе.</a:t>
            </a:r>
          </a:p>
          <a:p>
            <a:pPr algn="just">
              <a:buNone/>
            </a:pPr>
            <a:endParaRPr lang="ru-RU" sz="2800" b="1" dirty="0" smtClean="0"/>
          </a:p>
          <a:p>
            <a:pPr algn="just"/>
            <a:r>
              <a:rPr lang="ru-RU" sz="2800" b="1" dirty="0" smtClean="0"/>
              <a:t>Взвесить все возможности ребенка и выбрать для него подходящую школу.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Осознать, что на первый план выйдет и станет значимой  первая учительница.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Ответственность за учебу придется нести самому ребенку. Родители должны контролировать ребенка, но не быть деспотами.</a:t>
            </a:r>
            <a:endParaRPr lang="ru-RU" sz="2800" b="1" dirty="0"/>
          </a:p>
        </p:txBody>
      </p:sp>
      <p:pic>
        <p:nvPicPr>
          <p:cNvPr id="11266" name="Picture 2" descr="http://im6-tub-ru.yandex.net/i?id=165121563-4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19050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Результаты диагностики «Ребенок идет в школу»</a:t>
            </a:r>
            <a:endParaRPr lang="ru-RU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935480"/>
            <a:ext cx="8839200" cy="4389120"/>
          </a:xfrm>
        </p:spPr>
        <p:txBody>
          <a:bodyPr/>
          <a:lstStyle/>
          <a:p>
            <a:pPr algn="just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Выражение «уметь учиться в школе» понимают родители так: </a:t>
            </a:r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dirty="0" smtClean="0"/>
              <a:t>получать необходимый запас знаний - 82,3% 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слушать учителя и не шалить – 10,4%</a:t>
            </a:r>
          </a:p>
          <a:p>
            <a:pPr>
              <a:buNone/>
            </a:pPr>
            <a:endParaRPr lang="ru-RU" sz="3200" dirty="0" smtClean="0"/>
          </a:p>
          <a:p>
            <a:pPr algn="just"/>
            <a:r>
              <a:rPr lang="ru-RU" sz="3200" dirty="0" smtClean="0"/>
              <a:t>развивать характерные черты личности - 46,8%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Родители думают, что определенную подготовку к школе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86200"/>
          </a:xfrm>
        </p:spPr>
        <p:txBody>
          <a:bodyPr>
            <a:normAutofit fontScale="32500" lnSpcReduction="20000"/>
          </a:bodyPr>
          <a:lstStyle/>
          <a:p>
            <a:endParaRPr lang="ru-RU" sz="4300" dirty="0" smtClean="0"/>
          </a:p>
          <a:p>
            <a:r>
              <a:rPr lang="ru-RU" sz="11100" b="1" dirty="0" smtClean="0"/>
              <a:t>ребенок получает в семье - 91,2%,</a:t>
            </a:r>
          </a:p>
          <a:p>
            <a:pPr>
              <a:buNone/>
            </a:pPr>
            <a:endParaRPr lang="ru-RU" sz="11100" b="1" dirty="0" smtClean="0"/>
          </a:p>
          <a:p>
            <a:r>
              <a:rPr lang="ru-RU" sz="11100" b="1" dirty="0" smtClean="0"/>
              <a:t>нет –2,6%, </a:t>
            </a:r>
          </a:p>
          <a:p>
            <a:pPr>
              <a:buNone/>
            </a:pPr>
            <a:endParaRPr lang="ru-RU" sz="11100" b="1" dirty="0" smtClean="0"/>
          </a:p>
          <a:p>
            <a:r>
              <a:rPr lang="ru-RU" sz="11100" b="1" dirty="0" smtClean="0"/>
              <a:t>затруднились с ответом –5,2%</a:t>
            </a:r>
            <a:endParaRPr lang="ru-RU" sz="8400" b="1" dirty="0" smtClean="0"/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464</TotalTime>
  <Words>518</Words>
  <PresentationFormat>Экран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Психологическая помощь ребенку в период подготовки к школьному обучению</vt:lpstr>
      <vt:lpstr>Готовность ребенка к школе: 1.физиологическая (уровень физического развития, биологического развития, состояние здоровья); 2.социальная (личностная) готовность – осознание своего социального «Я», формирование внутренней социальной позиции; 3.психологическая готовность – желание учиться и способность усваивать знания.</vt:lpstr>
      <vt:lpstr>Кризис семи лет  (ребенок еще не школьник, но уже и не дошкольник)</vt:lpstr>
      <vt:lpstr>Связь кризиса семи лет и школьной адаптации</vt:lpstr>
      <vt:lpstr>Семья и школа</vt:lpstr>
      <vt:lpstr>Учебная деятельность</vt:lpstr>
      <vt:lpstr>Родители </vt:lpstr>
      <vt:lpstr>Результаты диагностики «Ребенок идет в школу»</vt:lpstr>
      <vt:lpstr>Родители думают, что определенную подготовку к школе</vt:lpstr>
      <vt:lpstr>Родители вкладывают смысл в понятие «готовность ребенка к школе»:</vt:lpstr>
      <vt:lpstr>     </vt:lpstr>
      <vt:lpstr>Желание учиться в школе есть, по мнению родителей:</vt:lpstr>
      <vt:lpstr>Специальную литературу по подготовке детей к школе читают: </vt:lpstr>
      <vt:lpstr>Использованная литература</vt:lpstr>
      <vt:lpstr>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помощь ребенку в период подготовки к школьному обучению</dc:title>
  <cp:lastModifiedBy>DNA7 X86</cp:lastModifiedBy>
  <cp:revision>50</cp:revision>
  <dcterms:modified xsi:type="dcterms:W3CDTF">2013-12-14T14:55:31Z</dcterms:modified>
</cp:coreProperties>
</file>