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60" r:id="rId3"/>
    <p:sldId id="257" r:id="rId4"/>
    <p:sldId id="258" r:id="rId5"/>
    <p:sldId id="259" r:id="rId6"/>
  </p:sldIdLst>
  <p:sldSz cx="6858000" cy="9144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440" y="-30"/>
      </p:cViewPr>
      <p:guideLst>
        <p:guide orient="horz" pos="2880"/>
        <p:guide pos="216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171450" y="304800"/>
            <a:ext cx="6521958" cy="804672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158749" y="7138617"/>
            <a:ext cx="6542532" cy="177544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514350" y="2133600"/>
            <a:ext cx="5829300" cy="2373477"/>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028700" y="4741334"/>
            <a:ext cx="4800600" cy="1964267"/>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66EE27DB-83EC-4F43-B6D1-C81D4BFF45BD}" type="datetimeFigureOut">
              <a:rPr lang="ru-RU" smtClean="0"/>
              <a:t>19.03.2013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818BFDE-AAD0-48E6-B5C0-83BAA04E49B3}"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66EE27DB-83EC-4F43-B6D1-C81D4BFF45BD}" type="datetimeFigureOut">
              <a:rPr lang="ru-RU" smtClean="0"/>
              <a:t>19.03.2013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818BFDE-AAD0-48E6-B5C0-83BAA04E49B3}"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171450" y="304800"/>
            <a:ext cx="6521958" cy="1901952"/>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6EE27DB-83EC-4F43-B6D1-C81D4BFF45BD}" type="datetimeFigureOut">
              <a:rPr lang="ru-RU" smtClean="0"/>
              <a:t>19.03.2013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818BFDE-AAD0-48E6-B5C0-83BAA04E49B3}" type="slidenum">
              <a:rPr lang="ru-RU" smtClean="0"/>
              <a:t>‹#›</a:t>
            </a:fld>
            <a:endParaRPr lang="ru-RU"/>
          </a:p>
        </p:txBody>
      </p:sp>
      <p:grpSp>
        <p:nvGrpSpPr>
          <p:cNvPr id="15" name="Group 14"/>
          <p:cNvGrpSpPr>
            <a:grpSpLocks noChangeAspect="1"/>
          </p:cNvGrpSpPr>
          <p:nvPr/>
        </p:nvGrpSpPr>
        <p:grpSpPr bwMode="hidden">
          <a:xfrm>
            <a:off x="158749" y="952255"/>
            <a:ext cx="6542532" cy="177544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4972050" y="1930401"/>
            <a:ext cx="1543050" cy="5983111"/>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342900" y="1930400"/>
            <a:ext cx="4514850" cy="5983112"/>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66EE27DB-83EC-4F43-B6D1-C81D4BFF45BD}" type="datetimeFigureOut">
              <a:rPr lang="ru-RU" smtClean="0"/>
              <a:t>19.03.2013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818BFDE-AAD0-48E6-B5C0-83BAA04E49B3}" type="slidenum">
              <a:rPr lang="ru-RU" smtClean="0"/>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171450" y="304800"/>
            <a:ext cx="6521958" cy="6315456"/>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4535579" y="5604789"/>
            <a:ext cx="2157322" cy="952035"/>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1964490" y="5433720"/>
            <a:ext cx="4158386" cy="1133517"/>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121546" y="5450083"/>
            <a:ext cx="4100985" cy="1032363"/>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4207117" y="5432233"/>
            <a:ext cx="2481000" cy="868732"/>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158749" y="5411407"/>
            <a:ext cx="6542532" cy="1773165"/>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517524" y="3284747"/>
            <a:ext cx="5829300" cy="2032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025524" y="1916598"/>
            <a:ext cx="4813301" cy="1253068"/>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6EE27DB-83EC-4F43-B6D1-C81D4BFF45BD}" type="datetimeFigureOut">
              <a:rPr lang="ru-RU" smtClean="0"/>
              <a:t>19.03.2013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818BFDE-AAD0-48E6-B5C0-83BAA04E49B3}"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66EE27DB-83EC-4F43-B6D1-C81D4BFF45BD}" type="datetimeFigureOut">
              <a:rPr lang="ru-RU" smtClean="0"/>
              <a:t>19.03.2013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818BFDE-AAD0-48E6-B5C0-83BAA04E49B3}" type="slidenum">
              <a:rPr lang="ru-RU" smtClean="0"/>
              <a:t>‹#›</a:t>
            </a:fld>
            <a:endParaRPr lang="ru-RU"/>
          </a:p>
        </p:txBody>
      </p:sp>
      <p:sp>
        <p:nvSpPr>
          <p:cNvPr id="9" name="Content Placeholder 8"/>
          <p:cNvSpPr>
            <a:spLocks noGrp="1"/>
          </p:cNvSpPr>
          <p:nvPr>
            <p:ph sz="quarter" idx="13"/>
          </p:nvPr>
        </p:nvSpPr>
        <p:spPr>
          <a:xfrm>
            <a:off x="507491" y="3572256"/>
            <a:ext cx="2866644" cy="4596384"/>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3483864" y="3572256"/>
            <a:ext cx="2866644" cy="4596384"/>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507492" y="3570819"/>
            <a:ext cx="2866644" cy="853016"/>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508000" y="4572001"/>
            <a:ext cx="2865041" cy="3596217"/>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3486150" y="3570817"/>
            <a:ext cx="2866644" cy="853016"/>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3483769" y="4572001"/>
            <a:ext cx="2866644" cy="3596217"/>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66EE27DB-83EC-4F43-B6D1-C81D4BFF45BD}" type="datetimeFigureOut">
              <a:rPr lang="ru-RU" smtClean="0"/>
              <a:t>19.03.2013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6818BFDE-AAD0-48E6-B5C0-83BAA04E49B3}"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66EE27DB-83EC-4F43-B6D1-C81D4BFF45BD}" type="datetimeFigureOut">
              <a:rPr lang="ru-RU" smtClean="0"/>
              <a:t>19.03.2013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6818BFDE-AAD0-48E6-B5C0-83BAA04E49B3}"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171450" y="304800"/>
            <a:ext cx="6521958" cy="1901952"/>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158749" y="952255"/>
            <a:ext cx="6542532" cy="1773165"/>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66EE27DB-83EC-4F43-B6D1-C81D4BFF45BD}" type="datetimeFigureOut">
              <a:rPr lang="ru-RU" smtClean="0"/>
              <a:t>19.03.2013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6818BFDE-AAD0-48E6-B5C0-83BAA04E49B3}"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171450" y="304800"/>
            <a:ext cx="6521958" cy="1901952"/>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6EE27DB-83EC-4F43-B6D1-C81D4BFF45BD}" type="datetimeFigureOut">
              <a:rPr lang="ru-RU" smtClean="0"/>
              <a:t>19.03.2013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818BFDE-AAD0-48E6-B5C0-83BAA04E49B3}" type="slidenum">
              <a:rPr lang="ru-RU" smtClean="0"/>
              <a:t>‹#›</a:t>
            </a:fld>
            <a:endParaRPr lang="ru-RU"/>
          </a:p>
        </p:txBody>
      </p:sp>
      <p:sp>
        <p:nvSpPr>
          <p:cNvPr id="4" name="Text Placeholder 3"/>
          <p:cNvSpPr>
            <a:spLocks noGrp="1"/>
          </p:cNvSpPr>
          <p:nvPr>
            <p:ph type="body" sz="half" idx="2"/>
          </p:nvPr>
        </p:nvSpPr>
        <p:spPr>
          <a:xfrm>
            <a:off x="685800" y="4775201"/>
            <a:ext cx="2514600" cy="2540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158749" y="952255"/>
            <a:ext cx="6542532" cy="177544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685800" y="3048000"/>
            <a:ext cx="2514600" cy="1670304"/>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3488972" y="2438400"/>
            <a:ext cx="2928057" cy="508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171450" y="304800"/>
            <a:ext cx="6521958" cy="804672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158749" y="7138617"/>
            <a:ext cx="6542532" cy="177544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3655617" y="451556"/>
            <a:ext cx="2859484" cy="3239912"/>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3651250" y="3714045"/>
            <a:ext cx="2863850" cy="3228623"/>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66EE27DB-83EC-4F43-B6D1-C81D4BFF45BD}" type="datetimeFigureOut">
              <a:rPr lang="ru-RU" smtClean="0"/>
              <a:t>19.03.2013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818BFDE-AAD0-48E6-B5C0-83BAA04E49B3}" type="slidenum">
              <a:rPr lang="ru-RU" smtClean="0"/>
              <a:t>‹#›</a:t>
            </a:fld>
            <a:endParaRPr lang="ru-RU"/>
          </a:p>
        </p:txBody>
      </p:sp>
      <p:sp>
        <p:nvSpPr>
          <p:cNvPr id="3" name="Picture Placeholder 2"/>
          <p:cNvSpPr>
            <a:spLocks noGrp="1"/>
          </p:cNvSpPr>
          <p:nvPr>
            <p:ph type="pic" idx="1"/>
          </p:nvPr>
        </p:nvSpPr>
        <p:spPr>
          <a:xfrm>
            <a:off x="628650" y="1828800"/>
            <a:ext cx="2674620" cy="390144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4" name="Rounded Rectangle 13"/>
          <p:cNvSpPr/>
          <p:nvPr/>
        </p:nvSpPr>
        <p:spPr>
          <a:xfrm>
            <a:off x="171450" y="304800"/>
            <a:ext cx="6521958" cy="329184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158749" y="2239239"/>
            <a:ext cx="6542532" cy="1773165"/>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342900" y="451104"/>
            <a:ext cx="6172200" cy="1670304"/>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3872754" y="8333553"/>
            <a:ext cx="2840018" cy="486833"/>
          </a:xfrm>
          <a:prstGeom prst="rect">
            <a:avLst/>
          </a:prstGeom>
        </p:spPr>
        <p:txBody>
          <a:bodyPr vert="horz" lIns="91440" tIns="45720" rIns="91440" bIns="45720" rtlCol="0" anchor="ctr"/>
          <a:lstStyle>
            <a:lvl1pPr algn="r">
              <a:defRPr sz="1000">
                <a:solidFill>
                  <a:schemeClr val="tx2"/>
                </a:solidFill>
              </a:defRPr>
            </a:lvl1pPr>
          </a:lstStyle>
          <a:p>
            <a:fld id="{66EE27DB-83EC-4F43-B6D1-C81D4BFF45BD}" type="datetimeFigureOut">
              <a:rPr lang="ru-RU" smtClean="0"/>
              <a:t>19.03.2013</a:t>
            </a:fld>
            <a:endParaRPr lang="ru-RU"/>
          </a:p>
        </p:txBody>
      </p:sp>
      <p:sp>
        <p:nvSpPr>
          <p:cNvPr id="5" name="Footer Placeholder 4"/>
          <p:cNvSpPr>
            <a:spLocks noGrp="1"/>
          </p:cNvSpPr>
          <p:nvPr>
            <p:ph type="ftr" sz="quarter" idx="3"/>
          </p:nvPr>
        </p:nvSpPr>
        <p:spPr>
          <a:xfrm>
            <a:off x="145229" y="8333553"/>
            <a:ext cx="2840018" cy="486833"/>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2993316" y="8333552"/>
            <a:ext cx="871370" cy="486833"/>
          </a:xfrm>
          <a:prstGeom prst="rect">
            <a:avLst/>
          </a:prstGeom>
        </p:spPr>
        <p:txBody>
          <a:bodyPr vert="horz" lIns="91440" tIns="45720" rIns="91440" bIns="45720" rtlCol="0" anchor="ctr"/>
          <a:lstStyle>
            <a:lvl1pPr algn="ctr">
              <a:defRPr sz="1000">
                <a:solidFill>
                  <a:schemeClr val="tx2"/>
                </a:solidFill>
              </a:defRPr>
            </a:lvl1pPr>
          </a:lstStyle>
          <a:p>
            <a:fld id="{6818BFDE-AAD0-48E6-B5C0-83BAA04E49B3}" type="slidenum">
              <a:rPr lang="ru-RU" smtClean="0"/>
              <a:t>‹#›</a:t>
            </a:fld>
            <a:endParaRPr lang="ru-RU"/>
          </a:p>
        </p:txBody>
      </p:sp>
      <p:sp>
        <p:nvSpPr>
          <p:cNvPr id="3" name="Text Placeholder 2"/>
          <p:cNvSpPr>
            <a:spLocks noGrp="1"/>
          </p:cNvSpPr>
          <p:nvPr>
            <p:ph type="body" idx="1"/>
          </p:nvPr>
        </p:nvSpPr>
        <p:spPr>
          <a:xfrm>
            <a:off x="654051" y="3567289"/>
            <a:ext cx="5556250" cy="460092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 Id="rId4" Type="http://schemas.openxmlformats.org/officeDocument/2006/relationships/image" Target="../media/image11.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E:\Мои документы\КАРТИНКИ\0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632" y="251520"/>
            <a:ext cx="6624736" cy="867812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3" name="Заголовок 1"/>
          <p:cNvSpPr txBox="1">
            <a:spLocks/>
          </p:cNvSpPr>
          <p:nvPr/>
        </p:nvSpPr>
        <p:spPr>
          <a:xfrm>
            <a:off x="1301119" y="755577"/>
            <a:ext cx="5004853" cy="2023308"/>
          </a:xfrm>
          <a:prstGeom prst="rect">
            <a:avLst/>
          </a:prstGeom>
        </p:spPr>
        <p:txBody>
          <a:bodyPr numCol="1">
            <a:prstTxWarp prst="textWave1">
              <a:avLst/>
            </a:prstTxWarp>
            <a:normAutofit fontScale="92500"/>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ru-RU"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a:ea typeface="Times New Roman"/>
              </a:rPr>
              <a:t>Уроки плавания для детей</a:t>
            </a:r>
            <a:endParaRPr lang="ru-RU"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 name="Подзаголовок 4"/>
          <p:cNvSpPr txBox="1">
            <a:spLocks/>
          </p:cNvSpPr>
          <p:nvPr/>
        </p:nvSpPr>
        <p:spPr>
          <a:xfrm>
            <a:off x="1301119" y="3298540"/>
            <a:ext cx="4684462" cy="477417"/>
          </a:xfrm>
          <a:prstGeom prst="rect">
            <a:avLst/>
          </a:prstGeom>
          <a:noFill/>
        </p:spPr>
        <p:txBody>
          <a:bodyPr wrap="none" numCol="1" rtlCol="0">
            <a:prstTxWarp prst="textPlain">
              <a:avLst/>
            </a:prstTxWarp>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buNone/>
            </a:pPr>
            <a:r>
              <a:rPr lang="ru-RU" sz="2000" b="1" i="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a:ea typeface="Times New Roman"/>
              </a:rPr>
              <a:t>В помощь родителям</a:t>
            </a:r>
            <a:endParaRPr lang="ru-RU" sz="2000" b="1" i="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a:ea typeface="Times New Roman"/>
            </a:endParaRPr>
          </a:p>
        </p:txBody>
      </p:sp>
      <p:sp>
        <p:nvSpPr>
          <p:cNvPr id="5" name="Прямоугольник 4"/>
          <p:cNvSpPr/>
          <p:nvPr/>
        </p:nvSpPr>
        <p:spPr>
          <a:xfrm>
            <a:off x="2645505" y="4328445"/>
            <a:ext cx="3933056" cy="1200329"/>
          </a:xfrm>
          <a:prstGeom prst="rect">
            <a:avLst/>
          </a:prstGeom>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Подготовила</a:t>
            </a:r>
          </a:p>
          <a:p>
            <a:pPr algn="ctr"/>
            <a:r>
              <a:rPr lang="ru-RU"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инструктор по физической культуре ГБОУ детский сад № 2151</a:t>
            </a:r>
          </a:p>
          <a:p>
            <a:pPr algn="ctr"/>
            <a:r>
              <a:rPr lang="ru-RU"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Рачицкая Елена Николаевна</a:t>
            </a:r>
          </a:p>
        </p:txBody>
      </p:sp>
    </p:spTree>
    <p:extLst>
      <p:ext uri="{BB962C8B-B14F-4D97-AF65-F5344CB8AC3E}">
        <p14:creationId xmlns:p14="http://schemas.microsoft.com/office/powerpoint/2010/main" val="411661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5952" y="581978"/>
            <a:ext cx="3888432" cy="1008112"/>
          </a:xfrm>
          <a:prstGeom prst="rect">
            <a:avLst/>
          </a:prstGeom>
          <a:noFill/>
        </p:spPr>
        <p:txBody>
          <a:bodyPr wrap="square" rtlCol="0">
            <a:prstTxWarp prst="textPlain">
              <a:avLst/>
            </a:prstTxWarp>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2000" b="1" i="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a:ea typeface="Times New Roman"/>
              </a:rPr>
              <a:t>Уроки плавания для детей: как, где и зачем</a:t>
            </a:r>
            <a:endParaRPr lang="ru-RU" sz="2000" b="1" i="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Прямоугольник 2"/>
          <p:cNvSpPr/>
          <p:nvPr/>
        </p:nvSpPr>
        <p:spPr>
          <a:xfrm>
            <a:off x="188640" y="1822831"/>
            <a:ext cx="6552728" cy="3108543"/>
          </a:xfrm>
          <a:prstGeom prst="rect">
            <a:avLst/>
          </a:prstGeom>
        </p:spPr>
        <p:txBody>
          <a:bodyPr wrap="square">
            <a:spAutoFit/>
          </a:bodyPr>
          <a:lstStyle/>
          <a:p>
            <a:r>
              <a:rPr lang="ru-RU" sz="1400" dirty="0" smtClean="0">
                <a:solidFill>
                  <a:schemeClr val="accent2">
                    <a:lumMod val="75000"/>
                  </a:schemeClr>
                </a:solidFill>
                <a:effectLst/>
                <a:latin typeface="Times New Roman"/>
                <a:ea typeface="Times New Roman"/>
              </a:rPr>
              <a:t>   </a:t>
            </a:r>
            <a:r>
              <a:rPr lang="ru-RU" sz="1400" i="1" dirty="0" smtClean="0">
                <a:solidFill>
                  <a:schemeClr val="accent2">
                    <a:lumMod val="75000"/>
                  </a:schemeClr>
                </a:solidFill>
                <a:effectLst/>
                <a:latin typeface="Cambria Math" pitchFamily="18" charset="0"/>
                <a:ea typeface="Cambria Math" pitchFamily="18" charset="0"/>
              </a:rPr>
              <a:t>Обучать ли ребёнка плаванию – личное решение каждой семьи. Безусловно, плавание - очень важная человеческая функция. </a:t>
            </a:r>
          </a:p>
          <a:p>
            <a:pPr algn="just"/>
            <a:r>
              <a:rPr lang="ru-RU" sz="1400" i="1" dirty="0" smtClean="0">
                <a:solidFill>
                  <a:schemeClr val="accent2">
                    <a:lumMod val="75000"/>
                  </a:schemeClr>
                </a:solidFill>
                <a:effectLst/>
                <a:latin typeface="Cambria Math" pitchFamily="18" charset="0"/>
                <a:ea typeface="Cambria Math" pitchFamily="18" charset="0"/>
              </a:rPr>
              <a:t>   Плавание отлично развивает чувство равновесия, оно очень полезно для позвоночника. Это – один из немногих видов спорта, который разносторонне и гармонически развивает все группы мышц, формирует правильную осанку, положительно влияет на сердечно-сосудистую и дыхательную системы организма, является прекрасным средством закаливания и повышения стойкости организма к воздействию низких температур, простудным заболеваниям и другим изменениям внешней среды. </a:t>
            </a:r>
          </a:p>
          <a:p>
            <a:pPr algn="just"/>
            <a:r>
              <a:rPr lang="ru-RU" sz="1400" i="1" dirty="0" smtClean="0">
                <a:solidFill>
                  <a:schemeClr val="accent2">
                    <a:lumMod val="75000"/>
                  </a:schemeClr>
                </a:solidFill>
                <a:effectLst/>
                <a:latin typeface="Cambria Math" pitchFamily="18" charset="0"/>
                <a:ea typeface="Cambria Math" pitchFamily="18" charset="0"/>
              </a:rPr>
              <a:t>   Впрочем, первые уроки плавания родители могут дать ребёнку самостоятельно. В этой ситуации совсем не обязательно быть знатоками всех стилей и видов плавания, главное - научить ребенка уверенно и безбоязненно держаться на воде, привить первоначальные навыки и приемы плавания.</a:t>
            </a:r>
            <a:br>
              <a:rPr lang="ru-RU" sz="1400" i="1" dirty="0" smtClean="0">
                <a:solidFill>
                  <a:schemeClr val="accent2">
                    <a:lumMod val="75000"/>
                  </a:schemeClr>
                </a:solidFill>
                <a:effectLst/>
                <a:latin typeface="Cambria Math" pitchFamily="18" charset="0"/>
                <a:ea typeface="Cambria Math" pitchFamily="18" charset="0"/>
              </a:rPr>
            </a:br>
            <a:endParaRPr lang="ru-RU" sz="1400" i="1" dirty="0">
              <a:solidFill>
                <a:schemeClr val="accent2">
                  <a:lumMod val="75000"/>
                </a:schemeClr>
              </a:solidFill>
              <a:latin typeface="Cambria Math" pitchFamily="18" charset="0"/>
              <a:ea typeface="Cambria Math" pitchFamily="18" charset="0"/>
            </a:endParaRPr>
          </a:p>
        </p:txBody>
      </p:sp>
      <p:sp>
        <p:nvSpPr>
          <p:cNvPr id="4" name="TextBox 3"/>
          <p:cNvSpPr txBox="1"/>
          <p:nvPr/>
        </p:nvSpPr>
        <p:spPr>
          <a:xfrm>
            <a:off x="1988840" y="4731319"/>
            <a:ext cx="3122252" cy="400110"/>
          </a:xfrm>
          <a:prstGeom prst="rect">
            <a:avLst/>
          </a:prstGeom>
          <a:noFill/>
        </p:spPr>
        <p:txBody>
          <a:bodyPr wrap="none" rtlCol="0">
            <a:prstTxWarp prst="textPlain">
              <a:avLst/>
            </a:prstTxWarp>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ru-RU" sz="2000" b="1" i="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a:ea typeface="Times New Roman"/>
              </a:rPr>
              <a:t>Преодолеть водобоязнь</a:t>
            </a:r>
            <a:endParaRPr lang="ru-RU" sz="2000" b="1" i="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5" name="Прямоугольник 4"/>
          <p:cNvSpPr/>
          <p:nvPr/>
        </p:nvSpPr>
        <p:spPr>
          <a:xfrm>
            <a:off x="260648" y="5220072"/>
            <a:ext cx="6355205" cy="3970318"/>
          </a:xfrm>
          <a:prstGeom prst="rect">
            <a:avLst/>
          </a:prstGeom>
        </p:spPr>
        <p:txBody>
          <a:bodyPr wrap="square">
            <a:spAutoFit/>
          </a:bodyPr>
          <a:lstStyle/>
          <a:p>
            <a:pPr algn="just"/>
            <a:r>
              <a:rPr lang="ru-RU" sz="1400" dirty="0" smtClean="0">
                <a:solidFill>
                  <a:schemeClr val="accent2">
                    <a:lumMod val="75000"/>
                  </a:schemeClr>
                </a:solidFill>
                <a:effectLst/>
                <a:latin typeface="Times New Roman"/>
                <a:ea typeface="Times New Roman"/>
              </a:rPr>
              <a:t>   </a:t>
            </a:r>
            <a:r>
              <a:rPr lang="ru-RU" sz="1400" i="1" dirty="0" smtClean="0">
                <a:solidFill>
                  <a:schemeClr val="accent2">
                    <a:lumMod val="75000"/>
                  </a:schemeClr>
                </a:solidFill>
                <a:effectLst/>
                <a:latin typeface="Cambria Math" pitchFamily="18" charset="0"/>
                <a:ea typeface="Cambria Math" pitchFamily="18" charset="0"/>
              </a:rPr>
              <a:t>Случается, что дети так боятся воды, что даже купание в ванной становится проблемой для их родителей. Это одна из форм человеческих страхов - водобоязнь. </a:t>
            </a:r>
          </a:p>
          <a:p>
            <a:pPr algn="just"/>
            <a:r>
              <a:rPr lang="ru-RU" sz="1400" i="1" dirty="0">
                <a:solidFill>
                  <a:schemeClr val="accent2">
                    <a:lumMod val="75000"/>
                  </a:schemeClr>
                </a:solidFill>
                <a:latin typeface="Cambria Math" pitchFamily="18" charset="0"/>
                <a:ea typeface="Cambria Math" pitchFamily="18" charset="0"/>
              </a:rPr>
              <a:t> </a:t>
            </a:r>
            <a:r>
              <a:rPr lang="ru-RU" sz="1400" i="1" dirty="0" smtClean="0">
                <a:solidFill>
                  <a:schemeClr val="accent2">
                    <a:lumMod val="75000"/>
                  </a:schemeClr>
                </a:solidFill>
                <a:latin typeface="Cambria Math" pitchFamily="18" charset="0"/>
                <a:ea typeface="Cambria Math" pitchFamily="18" charset="0"/>
              </a:rPr>
              <a:t>  </a:t>
            </a:r>
            <a:r>
              <a:rPr lang="ru-RU" sz="1400" i="1" dirty="0" smtClean="0">
                <a:solidFill>
                  <a:schemeClr val="accent2">
                    <a:lumMod val="75000"/>
                  </a:schemeClr>
                </a:solidFill>
                <a:effectLst/>
                <a:latin typeface="Cambria Math" pitchFamily="18" charset="0"/>
                <a:ea typeface="Cambria Math" pitchFamily="18" charset="0"/>
              </a:rPr>
              <a:t>Причины возникновения водобоязни бывают разными: кто-то неожиданно упал в воду, и это стало для него шоком, кого-то искупали в слишком холодной или слишком горячей воде. </a:t>
            </a:r>
          </a:p>
          <a:p>
            <a:pPr algn="just"/>
            <a:r>
              <a:rPr lang="ru-RU" sz="1400" i="1" dirty="0">
                <a:solidFill>
                  <a:schemeClr val="accent2">
                    <a:lumMod val="75000"/>
                  </a:schemeClr>
                </a:solidFill>
                <a:latin typeface="Cambria Math" pitchFamily="18" charset="0"/>
                <a:ea typeface="Cambria Math" pitchFamily="18" charset="0"/>
              </a:rPr>
              <a:t> </a:t>
            </a:r>
            <a:r>
              <a:rPr lang="ru-RU" sz="1400" i="1" dirty="0" smtClean="0">
                <a:solidFill>
                  <a:schemeClr val="accent2">
                    <a:lumMod val="75000"/>
                  </a:schemeClr>
                </a:solidFill>
                <a:latin typeface="Cambria Math" pitchFamily="18" charset="0"/>
                <a:ea typeface="Cambria Math" pitchFamily="18" charset="0"/>
              </a:rPr>
              <a:t>  </a:t>
            </a:r>
            <a:r>
              <a:rPr lang="ru-RU" sz="1400" i="1" dirty="0" smtClean="0">
                <a:solidFill>
                  <a:schemeClr val="accent2">
                    <a:lumMod val="75000"/>
                  </a:schemeClr>
                </a:solidFill>
                <a:effectLst/>
                <a:latin typeface="Cambria Math" pitchFamily="18" charset="0"/>
                <a:ea typeface="Cambria Math" pitchFamily="18" charset="0"/>
              </a:rPr>
              <a:t>У впечатлительных детей водобоязнь может возникнуть даже после прочтения книги или просмотра фильма о бедствиях на воде. Детям с водобоязнью очень неприятно, когда вода попадает на лицо и особенно в глаза. А при купании от давления воды у них возникает скованность движений, затрудненность дыхания, панический страх перед глубиной. Чтобы облегчить состояние таких малышей, уроки плавания с ними нужно проводить не в назидательной, а в развлекательной форме. Им важно не столько обучиться разным стилям плавания, сколько познакомиться со свойствами воды, с условиями плавучести и равновесия своего тела. </a:t>
            </a:r>
          </a:p>
          <a:p>
            <a:r>
              <a:rPr lang="ru-RU" sz="1400" i="1" dirty="0" smtClean="0">
                <a:solidFill>
                  <a:schemeClr val="accent2">
                    <a:lumMod val="75000"/>
                  </a:schemeClr>
                </a:solidFill>
                <a:effectLst/>
                <a:latin typeface="Cambria Math" pitchFamily="18" charset="0"/>
                <a:ea typeface="Cambria Math" pitchFamily="18" charset="0"/>
              </a:rPr>
              <a:t>   Упражнения, направленные на это, помогут им ориентироваться в воде и избавиться от чувства страха.</a:t>
            </a:r>
            <a:br>
              <a:rPr lang="ru-RU" sz="1400" i="1" dirty="0" smtClean="0">
                <a:solidFill>
                  <a:schemeClr val="accent2">
                    <a:lumMod val="75000"/>
                  </a:schemeClr>
                </a:solidFill>
                <a:effectLst/>
                <a:latin typeface="Cambria Math" pitchFamily="18" charset="0"/>
                <a:ea typeface="Cambria Math" pitchFamily="18" charset="0"/>
              </a:rPr>
            </a:br>
            <a:endParaRPr lang="ru-RU" sz="1400" i="1" dirty="0">
              <a:solidFill>
                <a:schemeClr val="accent2">
                  <a:lumMod val="75000"/>
                </a:schemeClr>
              </a:solidFill>
              <a:latin typeface="Cambria Math" pitchFamily="18" charset="0"/>
              <a:ea typeface="Cambria Math" pitchFamily="18" charset="0"/>
            </a:endParaRPr>
          </a:p>
        </p:txBody>
      </p:sp>
      <p:pic>
        <p:nvPicPr>
          <p:cNvPr id="8" name="Picture 11" descr="E:\Мои документы\ПЛАВАНИЕ\Картинки\swimmingkids2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93096" y="349239"/>
            <a:ext cx="2217493" cy="1473591"/>
          </a:xfrm>
          <a:prstGeom prst="roundRect">
            <a:avLst>
              <a:gd name="adj" fmla="val 16667"/>
            </a:avLst>
          </a:prstGeom>
          <a:ln/>
        </p:spPr>
        <p:style>
          <a:lnRef idx="2">
            <a:schemeClr val="accent1"/>
          </a:lnRef>
          <a:fillRef idx="1">
            <a:schemeClr val="lt1"/>
          </a:fillRef>
          <a:effectRef idx="0">
            <a:schemeClr val="accent1"/>
          </a:effectRef>
          <a:fontRef idx="minor">
            <a:schemeClr val="dk1"/>
          </a:fontRef>
        </p:style>
      </p:pic>
    </p:spTree>
    <p:extLst>
      <p:ext uri="{BB962C8B-B14F-4D97-AF65-F5344CB8AC3E}">
        <p14:creationId xmlns:p14="http://schemas.microsoft.com/office/powerpoint/2010/main" val="438168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83574" y="539552"/>
            <a:ext cx="4181398" cy="747388"/>
          </a:xfrm>
          <a:prstGeom prst="rect">
            <a:avLst/>
          </a:prstGeom>
          <a:noFill/>
        </p:spPr>
        <p:txBody>
          <a:bodyPr wrap="none" rtlCol="0">
            <a:prstTxWarp prst="textPlain">
              <a:avLst/>
            </a:prstTxWarp>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spcAft>
                <a:spcPts val="0"/>
              </a:spcAft>
            </a:pPr>
            <a:r>
              <a:rPr lang="ru-RU" sz="2000" b="1" i="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a:ea typeface="Times New Roman"/>
              </a:rPr>
              <a:t>В помощь родителям</a:t>
            </a:r>
            <a:endParaRPr lang="ru-RU" sz="2000" b="1" i="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a:ea typeface="Times New Roman"/>
            </a:endParaRPr>
          </a:p>
        </p:txBody>
      </p:sp>
      <p:sp>
        <p:nvSpPr>
          <p:cNvPr id="3" name="TextBox 2"/>
          <p:cNvSpPr txBox="1"/>
          <p:nvPr/>
        </p:nvSpPr>
        <p:spPr>
          <a:xfrm>
            <a:off x="270076" y="1547664"/>
            <a:ext cx="6522491" cy="523220"/>
          </a:xfrm>
          <a:prstGeom prst="rect">
            <a:avLst/>
          </a:prstGeom>
          <a:noFill/>
        </p:spPr>
        <p:txBody>
          <a:bodyPr wrap="non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spcAft>
                <a:spcPts val="0"/>
              </a:spcAft>
            </a:pPr>
            <a:r>
              <a:rPr lang="ru-RU" sz="1400" b="1" i="1" cap="all" dirty="0" smtClean="0">
                <a:ln w="0"/>
                <a:solidFill>
                  <a:schemeClr val="accent2">
                    <a:lumMod val="50000"/>
                  </a:schemeClr>
                </a:solidFill>
                <a:effectLst>
                  <a:reflection blurRad="12700" stA="50000" endPos="50000" dist="5000" dir="5400000" sy="-100000" rotWithShape="0"/>
                </a:effectLst>
                <a:latin typeface="Times New Roman"/>
                <a:ea typeface="Times New Roman"/>
              </a:rPr>
              <a:t>Задача родителя - помочь ребенку адаптироваться к воде. </a:t>
            </a:r>
          </a:p>
          <a:p>
            <a:pPr algn="ctr">
              <a:spcAft>
                <a:spcPts val="0"/>
              </a:spcAft>
            </a:pPr>
            <a:r>
              <a:rPr lang="ru-RU" sz="1400" b="1" i="1" cap="all" dirty="0" smtClean="0">
                <a:ln w="0"/>
                <a:solidFill>
                  <a:schemeClr val="accent2">
                    <a:lumMod val="50000"/>
                  </a:schemeClr>
                </a:solidFill>
                <a:effectLst>
                  <a:reflection blurRad="12700" stA="50000" endPos="50000" dist="5000" dir="5400000" sy="-100000" rotWithShape="0"/>
                </a:effectLst>
                <a:latin typeface="Times New Roman"/>
                <a:ea typeface="Times New Roman"/>
              </a:rPr>
              <a:t>Вот несколько упражнений которые можно использовать:</a:t>
            </a:r>
            <a:endParaRPr lang="ru-RU" sz="1400" b="1" i="1" cap="all" dirty="0">
              <a:ln w="0"/>
              <a:solidFill>
                <a:schemeClr val="accent2">
                  <a:lumMod val="50000"/>
                </a:schemeClr>
              </a:solidFill>
              <a:effectLst>
                <a:reflection blurRad="12700" stA="50000" endPos="50000" dist="5000" dir="5400000" sy="-100000" rotWithShape="0"/>
              </a:effectLst>
              <a:latin typeface="Times New Roman"/>
              <a:ea typeface="Times New Roman"/>
            </a:endParaRPr>
          </a:p>
        </p:txBody>
      </p:sp>
      <p:sp>
        <p:nvSpPr>
          <p:cNvPr id="4" name="TextBox 3"/>
          <p:cNvSpPr txBox="1"/>
          <p:nvPr/>
        </p:nvSpPr>
        <p:spPr>
          <a:xfrm>
            <a:off x="2664001" y="2215771"/>
            <a:ext cx="1734642" cy="328102"/>
          </a:xfrm>
          <a:prstGeom prst="rect">
            <a:avLst/>
          </a:prstGeom>
          <a:noFill/>
        </p:spPr>
        <p:txBody>
          <a:bodyPr wrap="none" rtlCol="0">
            <a:prstTxWarp prst="textPlain">
              <a:avLst/>
            </a:prstTxWarp>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ru-RU" sz="2000" b="1" i="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a:ea typeface="Times New Roman"/>
              </a:rPr>
              <a:t>«Поплавок»</a:t>
            </a:r>
            <a:endParaRPr lang="ru-RU" sz="2000" b="1" i="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a:ea typeface="Times New Roman"/>
            </a:endParaRPr>
          </a:p>
        </p:txBody>
      </p:sp>
      <p:sp>
        <p:nvSpPr>
          <p:cNvPr id="7" name="Прямоугольник 6"/>
          <p:cNvSpPr/>
          <p:nvPr/>
        </p:nvSpPr>
        <p:spPr>
          <a:xfrm>
            <a:off x="188641" y="2850778"/>
            <a:ext cx="3385632" cy="2677656"/>
          </a:xfrm>
          <a:prstGeom prst="rect">
            <a:avLst/>
          </a:prstGeom>
        </p:spPr>
        <p:txBody>
          <a:bodyPr wrap="square">
            <a:spAutoFit/>
          </a:bodyPr>
          <a:lstStyle/>
          <a:p>
            <a:pPr algn="just">
              <a:spcAft>
                <a:spcPts val="0"/>
              </a:spcAft>
            </a:pPr>
            <a:r>
              <a:rPr lang="ru-RU" sz="1400" i="1" dirty="0" smtClean="0">
                <a:solidFill>
                  <a:schemeClr val="accent2">
                    <a:lumMod val="75000"/>
                  </a:schemeClr>
                </a:solidFill>
                <a:effectLst/>
                <a:latin typeface="Cambria Math" pitchFamily="18" charset="0"/>
                <a:ea typeface="Cambria Math" pitchFamily="18" charset="0"/>
              </a:rPr>
              <a:t>Секрет успеха при выполнении упражнения «Поплавок</a:t>
            </a:r>
            <a:r>
              <a:rPr lang="ru-RU" sz="1400" i="1" dirty="0" smtClean="0">
                <a:solidFill>
                  <a:schemeClr val="accent2">
                    <a:lumMod val="75000"/>
                  </a:schemeClr>
                </a:solidFill>
                <a:latin typeface="Cambria Math" pitchFamily="18" charset="0"/>
                <a:ea typeface="Cambria Math" pitchFamily="18" charset="0"/>
              </a:rPr>
              <a:t>»</a:t>
            </a:r>
            <a:r>
              <a:rPr lang="ru-RU" sz="1400" i="1" dirty="0" smtClean="0">
                <a:solidFill>
                  <a:schemeClr val="accent2">
                    <a:lumMod val="75000"/>
                  </a:schemeClr>
                </a:solidFill>
                <a:effectLst/>
                <a:latin typeface="Cambria Math" pitchFamily="18" charset="0"/>
                <a:ea typeface="Cambria Math" pitchFamily="18" charset="0"/>
              </a:rPr>
              <a:t> состоит в умении задерживать дыхание на вдохе в течение 10-12 секунд. Это время необходимо, чтобы успеть погрузиться в воду, принять положение группировки и всплыть. «Поплавок</a:t>
            </a:r>
            <a:r>
              <a:rPr lang="ru-RU" sz="1400" i="1" dirty="0" smtClean="0">
                <a:solidFill>
                  <a:schemeClr val="accent2">
                    <a:lumMod val="75000"/>
                  </a:schemeClr>
                </a:solidFill>
                <a:latin typeface="Cambria Math" pitchFamily="18" charset="0"/>
                <a:ea typeface="Cambria Math" pitchFamily="18" charset="0"/>
              </a:rPr>
              <a:t>»</a:t>
            </a:r>
            <a:r>
              <a:rPr lang="ru-RU" sz="1400" i="1" dirty="0" smtClean="0">
                <a:solidFill>
                  <a:schemeClr val="accent2">
                    <a:lumMod val="75000"/>
                  </a:schemeClr>
                </a:solidFill>
                <a:effectLst/>
                <a:latin typeface="Cambria Math" pitchFamily="18" charset="0"/>
                <a:ea typeface="Cambria Math" pitchFamily="18" charset="0"/>
              </a:rPr>
              <a:t> можно выполнить 10-15 раз. Напомните, что для более плотной группировки необходимо крепко обхватить колени руками и прижать подбородок к груди.</a:t>
            </a:r>
            <a:endParaRPr lang="ru-RU" sz="1400" i="1" dirty="0">
              <a:solidFill>
                <a:schemeClr val="accent2">
                  <a:lumMod val="75000"/>
                </a:schemeClr>
              </a:solidFill>
              <a:effectLst/>
              <a:latin typeface="Cambria Math" pitchFamily="18" charset="0"/>
              <a:ea typeface="Cambria Math" pitchFamily="18" charset="0"/>
            </a:endParaRPr>
          </a:p>
        </p:txBody>
      </p:sp>
      <p:pic>
        <p:nvPicPr>
          <p:cNvPr id="1027" name="Picture 3" descr="d0b84-d0bad0bed0bfd0b8d18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3340" y="3001764"/>
            <a:ext cx="2857500" cy="2160240"/>
          </a:xfrm>
          <a:prstGeom prst="roundRect">
            <a:avLst>
              <a:gd name="adj" fmla="val 16667"/>
            </a:avLst>
          </a:prstGeom>
          <a:ln/>
        </p:spPr>
        <p:style>
          <a:lnRef idx="2">
            <a:schemeClr val="accent1"/>
          </a:lnRef>
          <a:fillRef idx="1">
            <a:schemeClr val="lt1"/>
          </a:fillRef>
          <a:effectRef idx="0">
            <a:schemeClr val="accent1"/>
          </a:effectRef>
          <a:fontRef idx="minor">
            <a:schemeClr val="dk1"/>
          </a:fontRef>
        </p:style>
      </p:pic>
      <p:sp>
        <p:nvSpPr>
          <p:cNvPr id="9" name="TextBox 8"/>
          <p:cNvSpPr txBox="1"/>
          <p:nvPr/>
        </p:nvSpPr>
        <p:spPr>
          <a:xfrm>
            <a:off x="2830840" y="5513385"/>
            <a:ext cx="1400961" cy="400110"/>
          </a:xfrm>
          <a:prstGeom prst="rect">
            <a:avLst/>
          </a:prstGeom>
          <a:noFill/>
        </p:spPr>
        <p:txBody>
          <a:bodyPr wrap="none" rtlCol="0">
            <a:prstTxWarp prst="textPlain">
              <a:avLst/>
            </a:prstTxWarp>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ru-RU" sz="2000" b="1" i="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a:ea typeface="Times New Roman"/>
              </a:rPr>
              <a:t>«Медуза» </a:t>
            </a:r>
            <a:endParaRPr lang="ru-RU" sz="2000" b="1" i="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0" name="TextBox 9"/>
          <p:cNvSpPr txBox="1"/>
          <p:nvPr/>
        </p:nvSpPr>
        <p:spPr>
          <a:xfrm>
            <a:off x="577242" y="5528774"/>
            <a:ext cx="184731" cy="369332"/>
          </a:xfrm>
          <a:prstGeom prst="rect">
            <a:avLst/>
          </a:prstGeom>
          <a:noFill/>
        </p:spPr>
        <p:txBody>
          <a:bodyPr wrap="none" rtlCol="0">
            <a:spAutoFit/>
          </a:bodyPr>
          <a:lstStyle/>
          <a:p>
            <a:endParaRPr lang="ru-RU" dirty="0"/>
          </a:p>
        </p:txBody>
      </p:sp>
      <p:sp>
        <p:nvSpPr>
          <p:cNvPr id="11" name="Прямоугольник 10"/>
          <p:cNvSpPr/>
          <p:nvPr/>
        </p:nvSpPr>
        <p:spPr>
          <a:xfrm>
            <a:off x="188641" y="6084168"/>
            <a:ext cx="3371995" cy="2677656"/>
          </a:xfrm>
          <a:prstGeom prst="rect">
            <a:avLst/>
          </a:prstGeom>
        </p:spPr>
        <p:txBody>
          <a:bodyPr wrap="square">
            <a:spAutoFit/>
          </a:bodyPr>
          <a:lstStyle/>
          <a:p>
            <a:pPr algn="just">
              <a:spcAft>
                <a:spcPts val="0"/>
              </a:spcAft>
            </a:pPr>
            <a:r>
              <a:rPr lang="ru-RU" sz="1400" i="1" dirty="0" smtClean="0">
                <a:solidFill>
                  <a:schemeClr val="accent2">
                    <a:lumMod val="75000"/>
                  </a:schemeClr>
                </a:solidFill>
                <a:effectLst/>
                <a:latin typeface="Cambria Math" pitchFamily="18" charset="0"/>
                <a:ea typeface="Cambria Math" pitchFamily="18" charset="0"/>
              </a:rPr>
              <a:t>Это упражнение выполняется на полном вдохе. Для этого необходимо вдохнуть, присесть на дно, расслабить руки и ноги, и, не поднимая головы, попытаться всплыть. Очень важно, чтобы малыш почувствовал, что всплывает спиной вверх и некоторое время плавает на поверхности без опоры. Если задержать дыхание на полном вдохе в течении 10-12 секунд то </a:t>
            </a:r>
            <a:r>
              <a:rPr lang="ru-RU" sz="1400" i="1" dirty="0" smtClean="0">
                <a:solidFill>
                  <a:schemeClr val="accent2">
                    <a:lumMod val="75000"/>
                  </a:schemeClr>
                </a:solidFill>
                <a:latin typeface="Cambria Math" pitchFamily="18" charset="0"/>
                <a:ea typeface="Cambria Math" pitchFamily="18" charset="0"/>
              </a:rPr>
              <a:t>«</a:t>
            </a:r>
            <a:r>
              <a:rPr lang="ru-RU" sz="1400" i="1" dirty="0" smtClean="0">
                <a:solidFill>
                  <a:schemeClr val="accent2">
                    <a:lumMod val="75000"/>
                  </a:schemeClr>
                </a:solidFill>
                <a:effectLst/>
                <a:latin typeface="Cambria Math" pitchFamily="18" charset="0"/>
                <a:ea typeface="Cambria Math" pitchFamily="18" charset="0"/>
              </a:rPr>
              <a:t>Медуза» выполняется без особых сложностей.</a:t>
            </a:r>
            <a:endParaRPr lang="ru-RU" sz="1400" i="1" dirty="0">
              <a:solidFill>
                <a:schemeClr val="accent2">
                  <a:lumMod val="75000"/>
                </a:schemeClr>
              </a:solidFill>
              <a:effectLst/>
              <a:latin typeface="Cambria Math" pitchFamily="18" charset="0"/>
              <a:ea typeface="Cambria Math" pitchFamily="18" charset="0"/>
            </a:endParaRPr>
          </a:p>
        </p:txBody>
      </p:sp>
      <p:pic>
        <p:nvPicPr>
          <p:cNvPr id="1028" name="Picture 4" descr="d0b85-d0bad0bed0bfd0b8d18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03340" y="6079912"/>
            <a:ext cx="2857500" cy="2466469"/>
          </a:xfrm>
          <a:prstGeom prst="roundRect">
            <a:avLst>
              <a:gd name="adj" fmla="val 16667"/>
            </a:avLst>
          </a:prstGeom>
          <a:ln/>
        </p:spPr>
        <p:style>
          <a:lnRef idx="2">
            <a:schemeClr val="accent1"/>
          </a:lnRef>
          <a:fillRef idx="1">
            <a:schemeClr val="lt1"/>
          </a:fillRef>
          <a:effectRef idx="0">
            <a:schemeClr val="accent1"/>
          </a:effectRef>
          <a:fontRef idx="minor">
            <a:schemeClr val="dk1"/>
          </a:fontRef>
        </p:style>
      </p:pic>
    </p:spTree>
    <p:extLst>
      <p:ext uri="{BB962C8B-B14F-4D97-AF65-F5344CB8AC3E}">
        <p14:creationId xmlns:p14="http://schemas.microsoft.com/office/powerpoint/2010/main" val="7885817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68914" y="467543"/>
            <a:ext cx="2696801" cy="333517"/>
          </a:xfrm>
          <a:prstGeom prst="rect">
            <a:avLst/>
          </a:prstGeom>
          <a:noFill/>
        </p:spPr>
        <p:txBody>
          <a:bodyPr wrap="none" rtlCol="0">
            <a:prstTxWarp prst="textPlain">
              <a:avLst/>
            </a:prstTxWarp>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ru-RU" sz="2000" b="1" i="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a:ea typeface="Times New Roman"/>
              </a:rPr>
              <a:t>Выдохни под водой</a:t>
            </a:r>
            <a:endParaRPr lang="ru-RU" sz="2000" b="1" i="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Прямоугольник 2"/>
          <p:cNvSpPr/>
          <p:nvPr/>
        </p:nvSpPr>
        <p:spPr>
          <a:xfrm>
            <a:off x="189716" y="1031884"/>
            <a:ext cx="3758396" cy="2031325"/>
          </a:xfrm>
          <a:prstGeom prst="rect">
            <a:avLst/>
          </a:prstGeom>
        </p:spPr>
        <p:txBody>
          <a:bodyPr wrap="square">
            <a:spAutoFit/>
          </a:bodyPr>
          <a:lstStyle/>
          <a:p>
            <a:pPr algn="just">
              <a:spcAft>
                <a:spcPts val="0"/>
              </a:spcAft>
            </a:pPr>
            <a:r>
              <a:rPr lang="ru-RU" sz="1400" i="1" dirty="0" smtClean="0">
                <a:solidFill>
                  <a:schemeClr val="accent2">
                    <a:lumMod val="75000"/>
                  </a:schemeClr>
                </a:solidFill>
                <a:effectLst/>
                <a:latin typeface="Cambria Math" pitchFamily="18" charset="0"/>
                <a:ea typeface="Cambria Math" pitchFamily="18" charset="0"/>
              </a:rPr>
              <a:t>Резкий выдох “взрывом” позволяет быстро освободиться от застоявшегося в легких воздуха. Предложите выпрыгнуть из воды, поднять руки и вдохнуть. Затем присесть под воду, коснуться руками дна и сделать быстрый выдох. Это упражнение является хорошим средством восстановления дыхания, а также согревает ребенка в воде. Повторите задание 10-15 раз.</a:t>
            </a:r>
            <a:endParaRPr lang="ru-RU" sz="1400" i="1" dirty="0">
              <a:solidFill>
                <a:schemeClr val="accent2">
                  <a:lumMod val="75000"/>
                </a:schemeClr>
              </a:solidFill>
              <a:effectLst/>
              <a:latin typeface="Cambria Math" pitchFamily="18" charset="0"/>
              <a:ea typeface="Cambria Math" pitchFamily="18" charset="0"/>
            </a:endParaRPr>
          </a:p>
        </p:txBody>
      </p:sp>
      <p:pic>
        <p:nvPicPr>
          <p:cNvPr id="2050" name="Picture 2" descr="d0b81-d0bad0bed0bfd0b8d18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48134" y="889558"/>
            <a:ext cx="2590913" cy="2173651"/>
          </a:xfrm>
          <a:prstGeom prst="roundRect">
            <a:avLst>
              <a:gd name="adj" fmla="val 16667"/>
            </a:avLst>
          </a:prstGeom>
          <a:ln/>
        </p:spPr>
        <p:style>
          <a:lnRef idx="2">
            <a:schemeClr val="accent1"/>
          </a:lnRef>
          <a:fillRef idx="1">
            <a:schemeClr val="lt1"/>
          </a:fillRef>
          <a:effectRef idx="0">
            <a:schemeClr val="accent1"/>
          </a:effectRef>
          <a:fontRef idx="minor">
            <a:schemeClr val="dk1"/>
          </a:fontRef>
        </p:style>
      </p:pic>
      <p:sp>
        <p:nvSpPr>
          <p:cNvPr id="4" name="TextBox 3"/>
          <p:cNvSpPr txBox="1"/>
          <p:nvPr/>
        </p:nvSpPr>
        <p:spPr>
          <a:xfrm>
            <a:off x="1966983" y="3165621"/>
            <a:ext cx="3028004" cy="400110"/>
          </a:xfrm>
          <a:prstGeom prst="rect">
            <a:avLst/>
          </a:prstGeom>
          <a:noFill/>
        </p:spPr>
        <p:txBody>
          <a:bodyPr wrap="none" rtlCol="0">
            <a:prstTxWarp prst="textPlain">
              <a:avLst/>
            </a:prstTxWarp>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ru-RU" sz="2000" b="1" i="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a:ea typeface="Times New Roman"/>
              </a:rPr>
              <a:t>Открой глаза под водой</a:t>
            </a:r>
            <a:endParaRPr lang="ru-RU" sz="2000" b="1" i="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5" name="Прямоугольник 4"/>
          <p:cNvSpPr/>
          <p:nvPr/>
        </p:nvSpPr>
        <p:spPr>
          <a:xfrm>
            <a:off x="263434" y="3565731"/>
            <a:ext cx="3610959" cy="2462213"/>
          </a:xfrm>
          <a:prstGeom prst="rect">
            <a:avLst/>
          </a:prstGeom>
        </p:spPr>
        <p:txBody>
          <a:bodyPr wrap="square">
            <a:spAutoFit/>
          </a:bodyPr>
          <a:lstStyle/>
          <a:p>
            <a:pPr algn="just">
              <a:spcAft>
                <a:spcPts val="0"/>
              </a:spcAft>
            </a:pPr>
            <a:r>
              <a:rPr lang="ru-RU" sz="1400" i="1" dirty="0" smtClean="0">
                <a:solidFill>
                  <a:schemeClr val="accent2">
                    <a:lumMod val="75000"/>
                  </a:schemeClr>
                </a:solidFill>
                <a:effectLst/>
                <a:latin typeface="Cambria Math" pitchFamily="18" charset="0"/>
                <a:ea typeface="Cambria Math" pitchFamily="18" charset="0"/>
              </a:rPr>
              <a:t>Умение открывать глаза под водой крайне необходимо для дальнейшего обучения плаванию. Не спешите и вы добьетесь того, что ваш малыш научится безошибочно определять сколько пальцев вы ему показываете под водой. Изменяйте число показываемых пальцев. Спросите, сколько пальцев он увидел под водой. Первые попытки выполняются с опорой на вашу руку. Затем попросите сделать это упражнение без опоры.</a:t>
            </a:r>
            <a:endParaRPr lang="ru-RU" sz="1400" i="1" dirty="0">
              <a:solidFill>
                <a:schemeClr val="accent2">
                  <a:lumMod val="75000"/>
                </a:schemeClr>
              </a:solidFill>
              <a:effectLst/>
              <a:latin typeface="Cambria Math" pitchFamily="18" charset="0"/>
              <a:ea typeface="Cambria Math" pitchFamily="18" charset="0"/>
            </a:endParaRPr>
          </a:p>
        </p:txBody>
      </p:sp>
      <p:pic>
        <p:nvPicPr>
          <p:cNvPr id="2051" name="Picture 3" descr="d0b82-d0bad0bed0bfd0b8d18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19044" y="3680714"/>
            <a:ext cx="2620003" cy="2232248"/>
          </a:xfrm>
          <a:prstGeom prst="roundRect">
            <a:avLst>
              <a:gd name="adj" fmla="val 16667"/>
            </a:avLst>
          </a:prstGeom>
          <a:ln/>
        </p:spPr>
        <p:style>
          <a:lnRef idx="2">
            <a:schemeClr val="accent1"/>
          </a:lnRef>
          <a:fillRef idx="1">
            <a:schemeClr val="lt1"/>
          </a:fillRef>
          <a:effectRef idx="0">
            <a:schemeClr val="accent1"/>
          </a:effectRef>
          <a:fontRef idx="minor">
            <a:schemeClr val="dk1"/>
          </a:fontRef>
        </p:style>
      </p:pic>
      <p:sp>
        <p:nvSpPr>
          <p:cNvPr id="6" name="TextBox 5"/>
          <p:cNvSpPr txBox="1"/>
          <p:nvPr/>
        </p:nvSpPr>
        <p:spPr>
          <a:xfrm>
            <a:off x="1966982" y="6084168"/>
            <a:ext cx="3169201" cy="400110"/>
          </a:xfrm>
          <a:prstGeom prst="rect">
            <a:avLst/>
          </a:prstGeom>
          <a:noFill/>
        </p:spPr>
        <p:txBody>
          <a:bodyPr wrap="none" rtlCol="0">
            <a:prstTxWarp prst="textPlain">
              <a:avLst/>
            </a:prstTxWarp>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ru-RU" sz="2000" b="1" i="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a:ea typeface="Times New Roman"/>
              </a:rPr>
              <a:t>Достань игрушки со дна</a:t>
            </a:r>
            <a:endParaRPr lang="ru-RU" sz="2000" b="1" i="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7" name="Прямоугольник 6"/>
          <p:cNvSpPr/>
          <p:nvPr/>
        </p:nvSpPr>
        <p:spPr>
          <a:xfrm>
            <a:off x="260647" y="6588224"/>
            <a:ext cx="3613745" cy="2031325"/>
          </a:xfrm>
          <a:prstGeom prst="rect">
            <a:avLst/>
          </a:prstGeom>
        </p:spPr>
        <p:txBody>
          <a:bodyPr wrap="square">
            <a:spAutoFit/>
          </a:bodyPr>
          <a:lstStyle/>
          <a:p>
            <a:pPr algn="just">
              <a:spcAft>
                <a:spcPts val="0"/>
              </a:spcAft>
            </a:pPr>
            <a:r>
              <a:rPr lang="ru-RU" sz="1400" i="1" dirty="0" smtClean="0">
                <a:solidFill>
                  <a:schemeClr val="accent2">
                    <a:lumMod val="75000"/>
                  </a:schemeClr>
                </a:solidFill>
                <a:effectLst/>
                <a:latin typeface="Cambria Math" pitchFamily="18" charset="0"/>
                <a:ea typeface="Cambria Math" pitchFamily="18" charset="0"/>
              </a:rPr>
              <a:t>Бросьте на дно несколько разноцветных игрушек. Попросите малыша достать их, придерживая его за руку. Если вы увидите, что малыш легко выполняет задание, дайте ему возможность достать игрушки со дна, не держась за вас. Пусть сначала соберет игрушки одного цвета, затем - другого и т.д. Затем разрешите поднимать их двумя руками сразу.</a:t>
            </a:r>
            <a:endParaRPr lang="ru-RU" sz="1400" i="1" dirty="0">
              <a:solidFill>
                <a:schemeClr val="accent2">
                  <a:lumMod val="75000"/>
                </a:schemeClr>
              </a:solidFill>
              <a:effectLst/>
              <a:latin typeface="Cambria Math" pitchFamily="18" charset="0"/>
              <a:ea typeface="Cambria Math" pitchFamily="18" charset="0"/>
            </a:endParaRPr>
          </a:p>
        </p:txBody>
      </p:sp>
      <p:pic>
        <p:nvPicPr>
          <p:cNvPr id="2052" name="Picture 4" descr="d0b83-d0bad0bed0bfd0b8d18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48134" y="6588224"/>
            <a:ext cx="2590913" cy="2198315"/>
          </a:xfrm>
          <a:prstGeom prst="roundRect">
            <a:avLst>
              <a:gd name="adj" fmla="val 16667"/>
            </a:avLst>
          </a:prstGeom>
          <a:ln/>
        </p:spPr>
        <p:style>
          <a:lnRef idx="2">
            <a:schemeClr val="accent1"/>
          </a:lnRef>
          <a:fillRef idx="1">
            <a:schemeClr val="lt1"/>
          </a:fillRef>
          <a:effectRef idx="0">
            <a:schemeClr val="accent1"/>
          </a:effectRef>
          <a:fontRef idx="minor">
            <a:schemeClr val="dk1"/>
          </a:fontRef>
        </p:style>
      </p:pic>
    </p:spTree>
    <p:extLst>
      <p:ext uri="{BB962C8B-B14F-4D97-AF65-F5344CB8AC3E}">
        <p14:creationId xmlns:p14="http://schemas.microsoft.com/office/powerpoint/2010/main" val="7126806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04864" y="479012"/>
            <a:ext cx="1966692" cy="369332"/>
          </a:xfrm>
          <a:prstGeom prst="rect">
            <a:avLst/>
          </a:prstGeom>
          <a:noFill/>
        </p:spPr>
        <p:txBody>
          <a:bodyPr wrap="none" rtlCol="0">
            <a:prstTxWarp prst="textPlain">
              <a:avLst/>
            </a:prstTxWarp>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ru-RU" b="1" i="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a:ea typeface="Times New Roman"/>
              </a:rPr>
              <a:t>Нырни под воду</a:t>
            </a:r>
            <a:endParaRPr lang="ru-RU" b="1" i="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Rectangle 1"/>
          <p:cNvSpPr>
            <a:spLocks noChangeArrowheads="1"/>
          </p:cNvSpPr>
          <p:nvPr/>
        </p:nvSpPr>
        <p:spPr bwMode="auto">
          <a:xfrm rot="10800000" flipV="1">
            <a:off x="260646" y="928336"/>
            <a:ext cx="3600401"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400" b="0" i="1" u="none" strike="noStrike" cap="none" normalizeH="0" baseline="0" dirty="0" smtClean="0">
                <a:ln>
                  <a:noFill/>
                </a:ln>
                <a:solidFill>
                  <a:schemeClr val="accent2">
                    <a:lumMod val="75000"/>
                  </a:schemeClr>
                </a:solidFill>
                <a:effectLst/>
                <a:latin typeface="Cambria Math" pitchFamily="18" charset="0"/>
                <a:ea typeface="Cambria Math" pitchFamily="18" charset="0"/>
                <a:cs typeface="Times New Roman" pitchFamily="18" charset="0"/>
              </a:rPr>
              <a:t>Попробуем нырнуть в воду. Для выполнения этого упражнения не плохо иметь обруч. Объясните малышу, что сгибая кисти рук, можно погрузить себя под воду. Перед толчком необходимо согнуть кисти рук и опустить голову. Напомните, что дальность ныряния зависит от силы отталкивания. Добейтесь, чтобы малыш </a:t>
            </a:r>
            <a:r>
              <a:rPr kumimoji="0" lang="ru-RU" sz="1400" b="0" i="1" u="none" strike="noStrike" cap="none" normalizeH="0" baseline="0" dirty="0" err="1" smtClean="0">
                <a:ln>
                  <a:noFill/>
                </a:ln>
                <a:solidFill>
                  <a:schemeClr val="accent2">
                    <a:lumMod val="75000"/>
                  </a:schemeClr>
                </a:solidFill>
                <a:effectLst/>
                <a:latin typeface="Cambria Math" pitchFamily="18" charset="0"/>
                <a:ea typeface="Cambria Math" pitchFamily="18" charset="0"/>
                <a:cs typeface="Times New Roman" pitchFamily="18" charset="0"/>
              </a:rPr>
              <a:t>проскользил</a:t>
            </a:r>
            <a:r>
              <a:rPr kumimoji="0" lang="ru-RU" sz="1400" b="0" i="1" u="none" strike="noStrike" cap="none" normalizeH="0" baseline="0" dirty="0" smtClean="0">
                <a:ln>
                  <a:noFill/>
                </a:ln>
                <a:solidFill>
                  <a:schemeClr val="accent2">
                    <a:lumMod val="75000"/>
                  </a:schemeClr>
                </a:solidFill>
                <a:effectLst/>
                <a:latin typeface="Cambria Math" pitchFamily="18" charset="0"/>
                <a:ea typeface="Cambria Math" pitchFamily="18" charset="0"/>
                <a:cs typeface="Times New Roman" pitchFamily="18" charset="0"/>
              </a:rPr>
              <a:t> под водой 2-3 метра. </a:t>
            </a:r>
            <a:endParaRPr kumimoji="0" lang="ru-RU" sz="1800" b="0" i="1" u="none" strike="noStrike" cap="none" normalizeH="0" baseline="0" dirty="0" smtClean="0">
              <a:ln>
                <a:noFill/>
              </a:ln>
              <a:solidFill>
                <a:schemeClr val="accent2">
                  <a:lumMod val="75000"/>
                </a:schemeClr>
              </a:solidFill>
              <a:effectLst/>
              <a:latin typeface="Cambria Math" pitchFamily="18" charset="0"/>
              <a:ea typeface="Cambria Math" pitchFamily="18" charset="0"/>
              <a:cs typeface="Times New Roman" pitchFamily="18" charset="0"/>
            </a:endParaRPr>
          </a:p>
        </p:txBody>
      </p:sp>
      <p:pic>
        <p:nvPicPr>
          <p:cNvPr id="3074" name="Picture 2" descr="d0b87-d0bad0bed0bfd0b8d18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33056" y="1036058"/>
            <a:ext cx="2642370" cy="2139048"/>
          </a:xfrm>
          <a:prstGeom prst="roundRect">
            <a:avLst>
              <a:gd name="adj" fmla="val 16667"/>
            </a:avLst>
          </a:prstGeom>
          <a:ln/>
        </p:spPr>
        <p:style>
          <a:lnRef idx="2">
            <a:schemeClr val="accent1"/>
          </a:lnRef>
          <a:fillRef idx="1">
            <a:schemeClr val="lt1"/>
          </a:fillRef>
          <a:effectRef idx="0">
            <a:schemeClr val="accent1"/>
          </a:effectRef>
          <a:fontRef idx="minor">
            <a:schemeClr val="dk1"/>
          </a:fontRef>
        </p:style>
      </p:pic>
      <p:sp>
        <p:nvSpPr>
          <p:cNvPr id="4" name="TextBox 3"/>
          <p:cNvSpPr txBox="1"/>
          <p:nvPr/>
        </p:nvSpPr>
        <p:spPr>
          <a:xfrm>
            <a:off x="2593328" y="3307207"/>
            <a:ext cx="1699768" cy="400110"/>
          </a:xfrm>
          <a:prstGeom prst="rect">
            <a:avLst/>
          </a:prstGeom>
          <a:noFill/>
        </p:spPr>
        <p:txBody>
          <a:bodyPr wrap="none" rtlCol="0">
            <a:prstTxWarp prst="textPlain">
              <a:avLst/>
            </a:prstTxWarp>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ru-RU" sz="2000" b="1" i="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a:ea typeface="Times New Roman"/>
              </a:rPr>
              <a:t>«Торпеда»</a:t>
            </a:r>
            <a:endParaRPr lang="ru-RU" sz="2000" b="1" i="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5" name="Rectangle 3"/>
          <p:cNvSpPr>
            <a:spLocks noChangeArrowheads="1"/>
          </p:cNvSpPr>
          <p:nvPr/>
        </p:nvSpPr>
        <p:spPr bwMode="auto">
          <a:xfrm>
            <a:off x="260645" y="3923928"/>
            <a:ext cx="3456387"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400" b="0" i="1" u="none" strike="noStrike" cap="none" normalizeH="0" baseline="0" dirty="0" smtClean="0">
                <a:ln>
                  <a:noFill/>
                </a:ln>
                <a:solidFill>
                  <a:schemeClr val="accent2">
                    <a:lumMod val="75000"/>
                  </a:schemeClr>
                </a:solidFill>
                <a:effectLst/>
                <a:latin typeface="Cambria Math" pitchFamily="18" charset="0"/>
                <a:ea typeface="Cambria Math" pitchFamily="18" charset="0"/>
                <a:cs typeface="Times New Roman" pitchFamily="18" charset="0"/>
              </a:rPr>
              <a:t>Встаньте на расстоянии 2 метров от малыша и попросите его проскользить между вашими ногами. Напомните, что глаза должны быть открытыми, руки соединены за головой, а тело вытянуто. Это упражнение контрольное! Поэтому, если малыш не может с расстояния 2 метров проскользнуть у вас между ног, повторите сначала все упражнения. </a:t>
            </a:r>
            <a:endParaRPr kumimoji="0" lang="ru-RU" sz="1800" b="0" i="1" u="none" strike="noStrike" cap="none" normalizeH="0" baseline="0" dirty="0" smtClean="0">
              <a:ln>
                <a:noFill/>
              </a:ln>
              <a:solidFill>
                <a:schemeClr val="accent2">
                  <a:lumMod val="75000"/>
                </a:schemeClr>
              </a:solidFill>
              <a:effectLst/>
              <a:latin typeface="Cambria Math" pitchFamily="18" charset="0"/>
              <a:ea typeface="Cambria Math" pitchFamily="18" charset="0"/>
              <a:cs typeface="Times New Roman" pitchFamily="18" charset="0"/>
            </a:endParaRPr>
          </a:p>
        </p:txBody>
      </p:sp>
      <p:pic>
        <p:nvPicPr>
          <p:cNvPr id="3076" name="Picture 4" descr="d0b86-d0bad0bed0bfd0b8d18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99342" y="3923928"/>
            <a:ext cx="2664561" cy="2149412"/>
          </a:xfrm>
          <a:prstGeom prst="roundRect">
            <a:avLst>
              <a:gd name="adj" fmla="val 16667"/>
            </a:avLst>
          </a:prstGeom>
          <a:ln/>
        </p:spPr>
        <p:style>
          <a:lnRef idx="2">
            <a:schemeClr val="accent1"/>
          </a:lnRef>
          <a:fillRef idx="1">
            <a:schemeClr val="lt1"/>
          </a:fillRef>
          <a:effectRef idx="0">
            <a:schemeClr val="accent1"/>
          </a:effectRef>
          <a:fontRef idx="minor">
            <a:schemeClr val="dk1"/>
          </a:fontRef>
        </p:style>
      </p:pic>
      <p:sp>
        <p:nvSpPr>
          <p:cNvPr id="8" name="TextBox 7"/>
          <p:cNvSpPr txBox="1"/>
          <p:nvPr/>
        </p:nvSpPr>
        <p:spPr>
          <a:xfrm>
            <a:off x="382872" y="6300192"/>
            <a:ext cx="6120680" cy="1384995"/>
          </a:xfrm>
          <a:prstGeom prst="rect">
            <a:avLst/>
          </a:prstGeom>
          <a:noFill/>
        </p:spPr>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just"/>
            <a:r>
              <a:rPr lang="ru-RU" sz="1400" b="1" i="1" cap="all" dirty="0" smtClean="0">
                <a:ln w="0"/>
                <a:solidFill>
                  <a:schemeClr val="accent2">
                    <a:lumMod val="50000"/>
                  </a:schemeClr>
                </a:solidFill>
                <a:effectLst>
                  <a:reflection blurRad="12700" stA="50000" endPos="50000" dist="5000" dir="5400000" sy="-100000" rotWithShape="0"/>
                </a:effectLst>
                <a:latin typeface="Times New Roman" pitchFamily="18" charset="0"/>
                <a:cs typeface="Times New Roman" pitchFamily="18" charset="0"/>
              </a:rPr>
              <a:t>Все эти упражнения просты и доступны практически каждому ребенку. При регулярном их выполнении малыш совершенно иначе начинает относиться к воде и плаванию. Придя в бассейн, он уже довольно уверенно сможет держаться на воде и проплывать свои первые метры.</a:t>
            </a:r>
            <a:endParaRPr lang="ru-RU" sz="1400" b="1" i="1" cap="all" dirty="0">
              <a:ln w="0"/>
              <a:solidFill>
                <a:schemeClr val="accent2">
                  <a:lumMod val="50000"/>
                </a:schemeClr>
              </a:solidFill>
              <a:effectLst>
                <a:reflection blurRad="12700" stA="50000" endPos="50000" dist="5000" dir="5400000" sy="-100000" rotWithShape="0"/>
              </a:effectLst>
              <a:latin typeface="Times New Roman" pitchFamily="18" charset="0"/>
              <a:cs typeface="Times New Roman" pitchFamily="18" charset="0"/>
            </a:endParaRPr>
          </a:p>
        </p:txBody>
      </p:sp>
      <p:pic>
        <p:nvPicPr>
          <p:cNvPr id="3084" name="Picture 12" descr="C:\Documents and Settings\adminn\Local Settings\Temporary Internet Files\Content.IE5\AD0XWFKF\MC900191795[2].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54684" y="7497348"/>
            <a:ext cx="1991175" cy="157827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002387" y="8172400"/>
            <a:ext cx="2404954" cy="461665"/>
          </a:xfrm>
          <a:prstGeom prst="rect">
            <a:avLst/>
          </a:prstGeom>
          <a:noFill/>
        </p:spPr>
        <p:txBody>
          <a:bodyPr wrap="non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ru-RU" sz="2400" b="1" i="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ambria Math" pitchFamily="18" charset="0"/>
                <a:ea typeface="Cambria Math" pitchFamily="18" charset="0"/>
              </a:rPr>
              <a:t>Желаем успеха!</a:t>
            </a:r>
            <a:endParaRPr lang="ru-RU" sz="2400" b="1" i="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ambria Math" pitchFamily="18" charset="0"/>
              <a:ea typeface="Cambria Math" pitchFamily="18" charset="0"/>
            </a:endParaRPr>
          </a:p>
        </p:txBody>
      </p:sp>
    </p:spTree>
    <p:extLst>
      <p:ext uri="{BB962C8B-B14F-4D97-AF65-F5344CB8AC3E}">
        <p14:creationId xmlns:p14="http://schemas.microsoft.com/office/powerpoint/2010/main" val="237397963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182</TotalTime>
  <Words>851</Words>
  <Application>Microsoft Office PowerPoint</Application>
  <PresentationFormat>Экран (4:3)</PresentationFormat>
  <Paragraphs>33</Paragraphs>
  <Slides>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Волна</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dc:creator>
  <cp:lastModifiedBy>.</cp:lastModifiedBy>
  <cp:revision>19</cp:revision>
  <cp:lastPrinted>2012-12-04T20:16:31Z</cp:lastPrinted>
  <dcterms:created xsi:type="dcterms:W3CDTF">2012-12-04T17:42:21Z</dcterms:created>
  <dcterms:modified xsi:type="dcterms:W3CDTF">2013-03-19T18:04:58Z</dcterms:modified>
</cp:coreProperties>
</file>