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1" r:id="rId4"/>
    <p:sldId id="262" r:id="rId5"/>
    <p:sldId id="258" r:id="rId6"/>
    <p:sldId id="267" r:id="rId7"/>
    <p:sldId id="259" r:id="rId8"/>
    <p:sldId id="264" r:id="rId9"/>
    <p:sldId id="260"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0"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216"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9" d="100"/>
          <a:sy n="69" d="100"/>
        </p:scale>
        <p:origin x="-279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350D72-3257-451E-992F-49B0856B41D1}" type="datetimeFigureOut">
              <a:rPr lang="ru-RU" smtClean="0"/>
              <a:pPr/>
              <a:t>22.12.2011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4C019-DD62-41E9-B392-89D23FBCA53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114C019-DD62-41E9-B392-89D23FBCA532}"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D3396F-B5AD-4A86-908E-22B03A2597EB}" type="datetimeFigureOut">
              <a:rPr lang="ru-RU" smtClean="0"/>
              <a:pPr/>
              <a:t>22.12.2011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D7E18C-F852-4F7F-B85A-6F42789A9605}" type="slidenum">
              <a:rPr lang="ru-RU" smtClean="0"/>
              <a:pPr/>
              <a:t>‹#›</a:t>
            </a:fld>
            <a:endParaRPr lang="ru-RU"/>
          </a:p>
        </p:txBody>
      </p:sp>
    </p:spTree>
    <p:extLst>
      <p:ext uri="{BB962C8B-B14F-4D97-AF65-F5344CB8AC3E}">
        <p14:creationId xmlns="" xmlns:p14="http://schemas.microsoft.com/office/powerpoint/2010/main" val="346629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D3396F-B5AD-4A86-908E-22B03A2597EB}" type="datetimeFigureOut">
              <a:rPr lang="ru-RU" smtClean="0"/>
              <a:pPr/>
              <a:t>22.12.2011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D7E18C-F852-4F7F-B85A-6F42789A9605}" type="slidenum">
              <a:rPr lang="ru-RU" smtClean="0"/>
              <a:pPr/>
              <a:t>‹#›</a:t>
            </a:fld>
            <a:endParaRPr lang="ru-RU"/>
          </a:p>
        </p:txBody>
      </p:sp>
    </p:spTree>
    <p:extLst>
      <p:ext uri="{BB962C8B-B14F-4D97-AF65-F5344CB8AC3E}">
        <p14:creationId xmlns="" xmlns:p14="http://schemas.microsoft.com/office/powerpoint/2010/main" val="124467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D3396F-B5AD-4A86-908E-22B03A2597EB}" type="datetimeFigureOut">
              <a:rPr lang="ru-RU" smtClean="0"/>
              <a:pPr/>
              <a:t>22.12.2011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D7E18C-F852-4F7F-B85A-6F42789A9605}" type="slidenum">
              <a:rPr lang="ru-RU" smtClean="0"/>
              <a:pPr/>
              <a:t>‹#›</a:t>
            </a:fld>
            <a:endParaRPr lang="ru-RU"/>
          </a:p>
        </p:txBody>
      </p:sp>
    </p:spTree>
    <p:extLst>
      <p:ext uri="{BB962C8B-B14F-4D97-AF65-F5344CB8AC3E}">
        <p14:creationId xmlns="" xmlns:p14="http://schemas.microsoft.com/office/powerpoint/2010/main" val="73983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D3396F-B5AD-4A86-908E-22B03A2597EB}" type="datetimeFigureOut">
              <a:rPr lang="ru-RU" smtClean="0"/>
              <a:pPr/>
              <a:t>22.12.2011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D7E18C-F852-4F7F-B85A-6F42789A9605}" type="slidenum">
              <a:rPr lang="ru-RU" smtClean="0"/>
              <a:pPr/>
              <a:t>‹#›</a:t>
            </a:fld>
            <a:endParaRPr lang="ru-RU"/>
          </a:p>
        </p:txBody>
      </p:sp>
    </p:spTree>
    <p:extLst>
      <p:ext uri="{BB962C8B-B14F-4D97-AF65-F5344CB8AC3E}">
        <p14:creationId xmlns="" xmlns:p14="http://schemas.microsoft.com/office/powerpoint/2010/main" val="247545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9D3396F-B5AD-4A86-908E-22B03A2597EB}" type="datetimeFigureOut">
              <a:rPr lang="ru-RU" smtClean="0"/>
              <a:pPr/>
              <a:t>22.12.2011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D7E18C-F852-4F7F-B85A-6F42789A9605}" type="slidenum">
              <a:rPr lang="ru-RU" smtClean="0"/>
              <a:pPr/>
              <a:t>‹#›</a:t>
            </a:fld>
            <a:endParaRPr lang="ru-RU"/>
          </a:p>
        </p:txBody>
      </p:sp>
    </p:spTree>
    <p:extLst>
      <p:ext uri="{BB962C8B-B14F-4D97-AF65-F5344CB8AC3E}">
        <p14:creationId xmlns="" xmlns:p14="http://schemas.microsoft.com/office/powerpoint/2010/main" val="206404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9D3396F-B5AD-4A86-908E-22B03A2597EB}" type="datetimeFigureOut">
              <a:rPr lang="ru-RU" smtClean="0"/>
              <a:pPr/>
              <a:t>22.12.2011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D7E18C-F852-4F7F-B85A-6F42789A9605}" type="slidenum">
              <a:rPr lang="ru-RU" smtClean="0"/>
              <a:pPr/>
              <a:t>‹#›</a:t>
            </a:fld>
            <a:endParaRPr lang="ru-RU"/>
          </a:p>
        </p:txBody>
      </p:sp>
    </p:spTree>
    <p:extLst>
      <p:ext uri="{BB962C8B-B14F-4D97-AF65-F5344CB8AC3E}">
        <p14:creationId xmlns="" xmlns:p14="http://schemas.microsoft.com/office/powerpoint/2010/main" val="108328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9D3396F-B5AD-4A86-908E-22B03A2597EB}" type="datetimeFigureOut">
              <a:rPr lang="ru-RU" smtClean="0"/>
              <a:pPr/>
              <a:t>22.12.2011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4D7E18C-F852-4F7F-B85A-6F42789A9605}" type="slidenum">
              <a:rPr lang="ru-RU" smtClean="0"/>
              <a:pPr/>
              <a:t>‹#›</a:t>
            </a:fld>
            <a:endParaRPr lang="ru-RU"/>
          </a:p>
        </p:txBody>
      </p:sp>
    </p:spTree>
    <p:extLst>
      <p:ext uri="{BB962C8B-B14F-4D97-AF65-F5344CB8AC3E}">
        <p14:creationId xmlns="" xmlns:p14="http://schemas.microsoft.com/office/powerpoint/2010/main" val="208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9D3396F-B5AD-4A86-908E-22B03A2597EB}" type="datetimeFigureOut">
              <a:rPr lang="ru-RU" smtClean="0"/>
              <a:pPr/>
              <a:t>22.12.2011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4D7E18C-F852-4F7F-B85A-6F42789A9605}" type="slidenum">
              <a:rPr lang="ru-RU" smtClean="0"/>
              <a:pPr/>
              <a:t>‹#›</a:t>
            </a:fld>
            <a:endParaRPr lang="ru-RU"/>
          </a:p>
        </p:txBody>
      </p:sp>
    </p:spTree>
    <p:extLst>
      <p:ext uri="{BB962C8B-B14F-4D97-AF65-F5344CB8AC3E}">
        <p14:creationId xmlns="" xmlns:p14="http://schemas.microsoft.com/office/powerpoint/2010/main" val="174308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D3396F-B5AD-4A86-908E-22B03A2597EB}" type="datetimeFigureOut">
              <a:rPr lang="ru-RU" smtClean="0"/>
              <a:pPr/>
              <a:t>22.12.2011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4D7E18C-F852-4F7F-B85A-6F42789A9605}" type="slidenum">
              <a:rPr lang="ru-RU" smtClean="0"/>
              <a:pPr/>
              <a:t>‹#›</a:t>
            </a:fld>
            <a:endParaRPr lang="ru-RU"/>
          </a:p>
        </p:txBody>
      </p:sp>
    </p:spTree>
    <p:extLst>
      <p:ext uri="{BB962C8B-B14F-4D97-AF65-F5344CB8AC3E}">
        <p14:creationId xmlns="" xmlns:p14="http://schemas.microsoft.com/office/powerpoint/2010/main" val="271674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D3396F-B5AD-4A86-908E-22B03A2597EB}" type="datetimeFigureOut">
              <a:rPr lang="ru-RU" smtClean="0"/>
              <a:pPr/>
              <a:t>22.12.2011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D7E18C-F852-4F7F-B85A-6F42789A9605}" type="slidenum">
              <a:rPr lang="ru-RU" smtClean="0"/>
              <a:pPr/>
              <a:t>‹#›</a:t>
            </a:fld>
            <a:endParaRPr lang="ru-RU"/>
          </a:p>
        </p:txBody>
      </p:sp>
    </p:spTree>
    <p:extLst>
      <p:ext uri="{BB962C8B-B14F-4D97-AF65-F5344CB8AC3E}">
        <p14:creationId xmlns="" xmlns:p14="http://schemas.microsoft.com/office/powerpoint/2010/main" val="308993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D3396F-B5AD-4A86-908E-22B03A2597EB}" type="datetimeFigureOut">
              <a:rPr lang="ru-RU" smtClean="0"/>
              <a:pPr/>
              <a:t>22.12.2011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D7E18C-F852-4F7F-B85A-6F42789A9605}" type="slidenum">
              <a:rPr lang="ru-RU" smtClean="0"/>
              <a:pPr/>
              <a:t>‹#›</a:t>
            </a:fld>
            <a:endParaRPr lang="ru-RU"/>
          </a:p>
        </p:txBody>
      </p:sp>
    </p:spTree>
    <p:extLst>
      <p:ext uri="{BB962C8B-B14F-4D97-AF65-F5344CB8AC3E}">
        <p14:creationId xmlns="" xmlns:p14="http://schemas.microsoft.com/office/powerpoint/2010/main" val="426856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3396F-B5AD-4A86-908E-22B03A2597EB}" type="datetimeFigureOut">
              <a:rPr lang="ru-RU" smtClean="0"/>
              <a:pPr/>
              <a:t>22.12.2011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7E18C-F852-4F7F-B85A-6F42789A9605}" type="slidenum">
              <a:rPr lang="ru-RU" smtClean="0"/>
              <a:pPr/>
              <a:t>‹#›</a:t>
            </a:fld>
            <a:endParaRPr lang="ru-RU"/>
          </a:p>
        </p:txBody>
      </p:sp>
    </p:spTree>
    <p:extLst>
      <p:ext uri="{BB962C8B-B14F-4D97-AF65-F5344CB8AC3E}">
        <p14:creationId xmlns="" xmlns:p14="http://schemas.microsoft.com/office/powerpoint/2010/main" val="553659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1053;&#1080;&#1082;&#1086;&#1083;&#1072;&#1081;\Documents\&#1085;&#1072;&#1089;&#1077;&#1082;&#1086;&#1084;&#1099;&#1077;\&#1079;&#1074;&#1091;&#1082;&#1080;%20&#1087;&#1088;&#1080;&#1088;&#1086;&#1076;&#1099;.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6.png"/><Relationship Id="rId7" Type="http://schemas.openxmlformats.org/officeDocument/2006/relationships/hyperlink" Target="http://www.public-domain-photos.com/free-stock-photos-4/insects/fly.jpg" TargetMode="External"/><Relationship Id="rId2" Type="http://schemas.openxmlformats.org/officeDocument/2006/relationships/hyperlink" Target="http://www.chitalnya.ru/upload/433/5891389166936278.png" TargetMode="Externa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ziuadecj.realitatea.net/Images/Articole/00050078/00023296_large.jpg" TargetMode="External"/><Relationship Id="rId4" Type="http://schemas.openxmlformats.org/officeDocument/2006/relationships/image" Target="../media/image37.png"/><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chitalnya.ru/upload/433/5891389166936278.p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hitalnya.ru/upload/433/5891389166936278.pn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hyperlink" Target="http://img-fotki.yandex.ru/get/7/inqwerty.0/0_7af2_c8cd7499_XL" TargetMode="External"/><Relationship Id="rId2" Type="http://schemas.openxmlformats.org/officeDocument/2006/relationships/hyperlink" Target="http://www.chitalnya.ru/upload/433/5891389166936278.png"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img-fotki.yandex.ru/get/5407/yura-90.191/0_5ff41_715ae827_XL"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hyperlink" Target="http://img.internethaber.com/gallery/543/7.jpg" TargetMode="External"/><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hyperlink" Target="http://www.chitalnya.ru/upload/433/5891389166936278.png" TargetMode="External"/><Relationship Id="rId1" Type="http://schemas.openxmlformats.org/officeDocument/2006/relationships/slideLayout" Target="../slideLayouts/slideLayout2.xml"/><Relationship Id="rId6" Type="http://schemas.openxmlformats.org/officeDocument/2006/relationships/hyperlink" Target="http://www.extension.umn.edu/gardeninfo/diagnostics/images/tomato/insects/tomatohornworm1_600px.jpg" TargetMode="External"/><Relationship Id="rId5" Type="http://schemas.openxmlformats.org/officeDocument/2006/relationships/image" Target="../media/image10.jpeg"/><Relationship Id="rId4" Type="http://schemas.openxmlformats.org/officeDocument/2006/relationships/hyperlink" Target="http://mariz.ru/wp-content/uploads/2009/06/1214-289x420.jpg" TargetMode="Externa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hyperlink" Target="http://www.chitalnya.ru/upload/433/5891389166936278.png" TargetMode="External"/><Relationship Id="rId3" Type="http://schemas.openxmlformats.org/officeDocument/2006/relationships/hyperlink" Target="http://www.mobilepics.ru/uploads/iphone/nature/nature-3568.jpg" TargetMode="External"/><Relationship Id="rId7"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img-fotki.yandex.ru/get/5111/vyprina.0/0_66c72_191d7c88_XL" TargetMode="External"/><Relationship Id="rId4" Type="http://schemas.openxmlformats.org/officeDocument/2006/relationships/image" Target="../media/image14.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hyperlink" Target="http://photozone.com.ua/custom/image/photos/02d8cae8a9c6c8366e6fc277f24ce409_medium.jpg" TargetMode="External"/><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hyperlink" Target="http://www.chitalnya.ru/upload/433/5891389166936278.png" TargetMode="External"/><Relationship Id="rId1" Type="http://schemas.openxmlformats.org/officeDocument/2006/relationships/slideLayout" Target="../slideLayouts/slideLayout2.xml"/><Relationship Id="rId6" Type="http://schemas.openxmlformats.org/officeDocument/2006/relationships/hyperlink" Target="http://tapety-na-telefon.com.pl/gallery/photos/Owad-o-4-skrzydlach/Owad-o-4-skrzydlach_240x400.jpg" TargetMode="External"/><Relationship Id="rId5" Type="http://schemas.openxmlformats.org/officeDocument/2006/relationships/image" Target="../media/image19.jpeg"/><Relationship Id="rId4" Type="http://schemas.openxmlformats.org/officeDocument/2006/relationships/hyperlink" Target="http://upload.wikimedia.org/wikipedia/commons/9/9a/Dragonfly_eye_3811.jpg" TargetMode="External"/><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hyperlink" Target="http://www.chitalnya.ru/upload/433/5891389166936278.png" TargetMode="External"/><Relationship Id="rId7"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entoplp.okstate.edu/4H-FFA/images/differentialgh.jpg"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hyperlink" Target="http://img-fotki.yandex.ru/get/5811/49663620.75/0_6e0dc_82cdaa45_L.jpg"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i076.radikal.ru/1005/f5/f75725796053.jpg" TargetMode="External"/><Relationship Id="rId1" Type="http://schemas.openxmlformats.org/officeDocument/2006/relationships/slideLayout" Target="../slideLayouts/slideLayout2.xml"/><Relationship Id="rId6" Type="http://schemas.openxmlformats.org/officeDocument/2006/relationships/hyperlink" Target="http://www.photohost.ru/t/600/400/112570.jpg" TargetMode="External"/><Relationship Id="rId5" Type="http://schemas.openxmlformats.org/officeDocument/2006/relationships/image" Target="../media/image27.png"/><Relationship Id="rId4" Type="http://schemas.openxmlformats.org/officeDocument/2006/relationships/hyperlink" Target="http://www.chitalnya.ru/upload/433/5891389166936278.png" TargetMode="External"/><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jpeg"/><Relationship Id="rId7" Type="http://schemas.openxmlformats.org/officeDocument/2006/relationships/image" Target="../media/image33.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hyperlink" Target="http://www.chitalnya.ru/upload/433/5891389166936278.png" TargetMode="External"/><Relationship Id="rId5" Type="http://schemas.openxmlformats.org/officeDocument/2006/relationships/image" Target="../media/image32.jpeg"/><Relationship Id="rId4" Type="http://schemas.openxmlformats.org/officeDocument/2006/relationships/hyperlink" Target="http://www.fisnyak.ru/_nw/44/05659598.jpg" TargetMode="External"/><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smtClean="0"/>
          </a:p>
          <a:p>
            <a:endParaRPr lang="ru-RU" dirty="0"/>
          </a:p>
        </p:txBody>
      </p:sp>
      <p:sp>
        <p:nvSpPr>
          <p:cNvPr id="6" name="Прямоугольник 5"/>
          <p:cNvSpPr/>
          <p:nvPr/>
        </p:nvSpPr>
        <p:spPr>
          <a:xfrm>
            <a:off x="655064" y="4813994"/>
            <a:ext cx="7833876" cy="923330"/>
          </a:xfrm>
          <a:prstGeom prst="rect">
            <a:avLst/>
          </a:prstGeom>
          <a:noFill/>
        </p:spPr>
        <p:txBody>
          <a:bodyPr wrap="squar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Такие разные букашки</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звуки природы.mp3">
            <a:hlinkClick r:id="" action="ppaction://media"/>
          </p:cNvPr>
          <p:cNvPicPr>
            <a:picLocks noRot="1" noChangeAspect="1"/>
          </p:cNvPicPr>
          <p:nvPr>
            <a:audioFile r:link="rId1"/>
          </p:nvPr>
        </p:nvPicPr>
        <p:blipFill>
          <a:blip r:embed="rId4" cstate="email"/>
          <a:stretch>
            <a:fillRect/>
          </a:stretch>
        </p:blipFill>
        <p:spPr>
          <a:xfrm>
            <a:off x="8429652" y="6143644"/>
            <a:ext cx="304800" cy="304800"/>
          </a:xfrm>
          <a:prstGeom prst="rect">
            <a:avLst/>
          </a:prstGeom>
        </p:spPr>
      </p:pic>
    </p:spTree>
    <p:extLst>
      <p:ext uri="{BB962C8B-B14F-4D97-AF65-F5344CB8AC3E}">
        <p14:creationId xmlns="" xmlns:p14="http://schemas.microsoft.com/office/powerpoint/2010/main" val="389098223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i-main-pic" descr="Картинка 2 из 1333">
            <a:hlinkClick r:id="rId2" tgtFrame="_blank"/>
          </p:cNvPr>
          <p:cNvPicPr>
            <a:picLocks noGrp="1"/>
          </p:cNvPicPr>
          <p:nvPr>
            <p:ph idx="1"/>
          </p:nvPr>
        </p:nvPicPr>
        <p:blipFill>
          <a:blip r:embed="rId3" cstate="email"/>
          <a:srcRect/>
          <a:stretch>
            <a:fillRect/>
          </a:stretch>
        </p:blipFill>
        <p:spPr bwMode="auto">
          <a:xfrm flipH="1">
            <a:off x="7020272" y="1268760"/>
            <a:ext cx="1918352" cy="2548879"/>
          </a:xfrm>
          <a:prstGeom prst="rect">
            <a:avLst/>
          </a:prstGeom>
          <a:noFill/>
          <a:ln w="9525">
            <a:noFill/>
            <a:miter lim="800000"/>
            <a:headEnd/>
            <a:tailEnd/>
          </a:ln>
        </p:spPr>
      </p:pic>
      <p:sp>
        <p:nvSpPr>
          <p:cNvPr id="5" name="Выноска-облако 4"/>
          <p:cNvSpPr/>
          <p:nvPr/>
        </p:nvSpPr>
        <p:spPr>
          <a:xfrm flipH="1">
            <a:off x="3923928" y="188640"/>
            <a:ext cx="4032448" cy="1872208"/>
          </a:xfrm>
          <a:prstGeom prst="cloudCallout">
            <a:avLst>
              <a:gd name="adj1" fmla="val -31743"/>
              <a:gd name="adj2" fmla="val 698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Защищаться нужно и от комаров, их укусы очень опасны. Для защиты надо пользоваться специальными мазями. Никогда не расчесывай места укусов, чтобы не занести в организм инфекцию.</a:t>
            </a:r>
            <a:endParaRPr lang="ru-RU" sz="1400" dirty="0"/>
          </a:p>
        </p:txBody>
      </p:sp>
      <p:pic>
        <p:nvPicPr>
          <p:cNvPr id="6" name="i-main-pic" descr="Картинка 2 из 1333">
            <a:hlinkClick r:id="rId2" tgtFrame="_blank"/>
          </p:cNvPr>
          <p:cNvPicPr>
            <a:picLocks/>
          </p:cNvPicPr>
          <p:nvPr/>
        </p:nvPicPr>
        <p:blipFill>
          <a:blip r:embed="rId4" cstate="email"/>
          <a:srcRect/>
          <a:stretch>
            <a:fillRect/>
          </a:stretch>
        </p:blipFill>
        <p:spPr bwMode="auto">
          <a:xfrm>
            <a:off x="251520" y="4481736"/>
            <a:ext cx="1630320" cy="2376264"/>
          </a:xfrm>
          <a:prstGeom prst="rect">
            <a:avLst/>
          </a:prstGeom>
          <a:noFill/>
          <a:ln w="9525">
            <a:noFill/>
            <a:miter lim="800000"/>
            <a:headEnd/>
            <a:tailEnd/>
          </a:ln>
        </p:spPr>
      </p:pic>
      <p:sp>
        <p:nvSpPr>
          <p:cNvPr id="8" name="Выноска-облако 7"/>
          <p:cNvSpPr/>
          <p:nvPr/>
        </p:nvSpPr>
        <p:spPr>
          <a:xfrm>
            <a:off x="1691680" y="3501008"/>
            <a:ext cx="3240360" cy="1800200"/>
          </a:xfrm>
          <a:prstGeom prst="cloudCallout">
            <a:avLst>
              <a:gd name="adj1" fmla="val -49322"/>
              <a:gd name="adj2" fmla="val 65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А чтобы избавиться от мух, не оставляйте гниющие продукты, которые пригодны для развития личинок мух, соблюдайте чистоту в помещениях.</a:t>
            </a:r>
            <a:endParaRPr lang="ru-RU" sz="1400" dirty="0"/>
          </a:p>
        </p:txBody>
      </p:sp>
      <p:pic>
        <p:nvPicPr>
          <p:cNvPr id="2050" name="Picture 2" descr="Картинка 212 из 97914">
            <a:hlinkClick r:id="rId5"/>
          </p:cNvPr>
          <p:cNvPicPr>
            <a:picLocks noChangeAspect="1" noChangeArrowheads="1"/>
          </p:cNvPicPr>
          <p:nvPr/>
        </p:nvPicPr>
        <p:blipFill>
          <a:blip r:embed="rId6" cstate="email"/>
          <a:srcRect/>
          <a:stretch>
            <a:fillRect/>
          </a:stretch>
        </p:blipFill>
        <p:spPr bwMode="auto">
          <a:xfrm>
            <a:off x="323528" y="260648"/>
            <a:ext cx="3564657" cy="2668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Картинка 1105 из 97912">
            <a:hlinkClick r:id="rId7"/>
          </p:cNvPr>
          <p:cNvPicPr>
            <a:picLocks noChangeAspect="1" noChangeArrowheads="1"/>
          </p:cNvPicPr>
          <p:nvPr/>
        </p:nvPicPr>
        <p:blipFill>
          <a:blip r:embed="rId8" cstate="email"/>
          <a:srcRect/>
          <a:stretch>
            <a:fillRect/>
          </a:stretch>
        </p:blipFill>
        <p:spPr bwMode="auto">
          <a:xfrm>
            <a:off x="5220072" y="3861048"/>
            <a:ext cx="3655804" cy="2736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descr="Картинка 242 из 1375"/>
          <p:cNvPicPr/>
          <p:nvPr/>
        </p:nvPicPr>
        <p:blipFill>
          <a:blip r:embed="rId9" cstate="email"/>
          <a:srcRect/>
          <a:stretch>
            <a:fillRect/>
          </a:stretch>
        </p:blipFill>
        <p:spPr bwMode="auto">
          <a:xfrm rot="20182072">
            <a:off x="6697449" y="2089412"/>
            <a:ext cx="504056" cy="1728192"/>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600" decel="100000"/>
                                        <p:tgtEl>
                                          <p:spTgt spid="2050"/>
                                        </p:tgtEl>
                                      </p:cBhvr>
                                    </p:animEffect>
                                    <p:anim calcmode="lin" valueType="num">
                                      <p:cBhvr>
                                        <p:cTn id="8" dur="1600" decel="100000" fill="hold"/>
                                        <p:tgtEl>
                                          <p:spTgt spid="2050"/>
                                        </p:tgtEl>
                                        <p:attrNameLst>
                                          <p:attrName>style.rotation</p:attrName>
                                        </p:attrNameLst>
                                      </p:cBhvr>
                                      <p:tavLst>
                                        <p:tav tm="0">
                                          <p:val>
                                            <p:fltVal val="-90"/>
                                          </p:val>
                                        </p:tav>
                                        <p:tav tm="100000">
                                          <p:val>
                                            <p:fltVal val="0"/>
                                          </p:val>
                                        </p:tav>
                                      </p:tavLst>
                                    </p:anim>
                                    <p:anim calcmode="lin" valueType="num">
                                      <p:cBhvr>
                                        <p:cTn id="9" dur="1600" decel="100000" fill="hold"/>
                                        <p:tgtEl>
                                          <p:spTgt spid="2050"/>
                                        </p:tgtEl>
                                        <p:attrNameLst>
                                          <p:attrName>ppt_x</p:attrName>
                                        </p:attrNameLst>
                                      </p:cBhvr>
                                      <p:tavLst>
                                        <p:tav tm="0">
                                          <p:val>
                                            <p:strVal val="#ppt_x+0.4"/>
                                          </p:val>
                                        </p:tav>
                                        <p:tav tm="100000">
                                          <p:val>
                                            <p:strVal val="#ppt_x-0.05"/>
                                          </p:val>
                                        </p:tav>
                                      </p:tavLst>
                                    </p:anim>
                                    <p:anim calcmode="lin" valueType="num">
                                      <p:cBhvr>
                                        <p:cTn id="10" dur="1600" decel="100000" fill="hold"/>
                                        <p:tgtEl>
                                          <p:spTgt spid="2050"/>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050"/>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050"/>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30" presetClass="entr" presetSubtype="0" fill="hold" nodeType="after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1600" decel="100000"/>
                                        <p:tgtEl>
                                          <p:spTgt spid="2052"/>
                                        </p:tgtEl>
                                      </p:cBhvr>
                                    </p:animEffect>
                                    <p:anim calcmode="lin" valueType="num">
                                      <p:cBhvr>
                                        <p:cTn id="17" dur="1600" decel="100000" fill="hold"/>
                                        <p:tgtEl>
                                          <p:spTgt spid="2052"/>
                                        </p:tgtEl>
                                        <p:attrNameLst>
                                          <p:attrName>style.rotation</p:attrName>
                                        </p:attrNameLst>
                                      </p:cBhvr>
                                      <p:tavLst>
                                        <p:tav tm="0">
                                          <p:val>
                                            <p:fltVal val="-90"/>
                                          </p:val>
                                        </p:tav>
                                        <p:tav tm="100000">
                                          <p:val>
                                            <p:fltVal val="0"/>
                                          </p:val>
                                        </p:tav>
                                      </p:tavLst>
                                    </p:anim>
                                    <p:anim calcmode="lin" valueType="num">
                                      <p:cBhvr>
                                        <p:cTn id="18" dur="1600" decel="100000" fill="hold"/>
                                        <p:tgtEl>
                                          <p:spTgt spid="2052"/>
                                        </p:tgtEl>
                                        <p:attrNameLst>
                                          <p:attrName>ppt_x</p:attrName>
                                        </p:attrNameLst>
                                      </p:cBhvr>
                                      <p:tavLst>
                                        <p:tav tm="0">
                                          <p:val>
                                            <p:strVal val="#ppt_x+0.4"/>
                                          </p:val>
                                        </p:tav>
                                        <p:tav tm="100000">
                                          <p:val>
                                            <p:strVal val="#ppt_x-0.05"/>
                                          </p:val>
                                        </p:tav>
                                      </p:tavLst>
                                    </p:anim>
                                    <p:anim calcmode="lin" valueType="num">
                                      <p:cBhvr>
                                        <p:cTn id="19" dur="1600" decel="100000" fill="hold"/>
                                        <p:tgtEl>
                                          <p:spTgt spid="2052"/>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2052"/>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205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428066" y="2967335"/>
            <a:ext cx="228787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КОНЕЦ</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Выноска-облако 5"/>
          <p:cNvSpPr/>
          <p:nvPr/>
        </p:nvSpPr>
        <p:spPr>
          <a:xfrm>
            <a:off x="2195736" y="1196752"/>
            <a:ext cx="5616624" cy="2880320"/>
          </a:xfrm>
          <a:prstGeom prst="cloudCallout">
            <a:avLst>
              <a:gd name="adj1" fmla="val -42953"/>
              <a:gd name="adj2" fmla="val 721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 природе все взаимосвязано. Каждое насекомое, даже если оно опасно для нас, может приносить пользу окружающей среде. Будьте внимательны и осторожны при встрече с обитателями природы.</a:t>
            </a:r>
          </a:p>
          <a:p>
            <a:pPr algn="ctr"/>
            <a:r>
              <a:rPr lang="ru-RU" dirty="0" smtClean="0"/>
              <a:t>До новых встреч, друзья!</a:t>
            </a:r>
            <a:endParaRPr lang="ru-RU" dirty="0"/>
          </a:p>
        </p:txBody>
      </p:sp>
      <p:pic>
        <p:nvPicPr>
          <p:cNvPr id="5" name="i-main-pic" descr="Картинка 2 из 1333">
            <a:hlinkClick r:id="rId2" tgtFrame="_blank"/>
          </p:cNvPr>
          <p:cNvPicPr>
            <a:picLocks/>
          </p:cNvPicPr>
          <p:nvPr/>
        </p:nvPicPr>
        <p:blipFill>
          <a:blip r:embed="rId3" cstate="email"/>
          <a:srcRect/>
          <a:stretch>
            <a:fillRect/>
          </a:stretch>
        </p:blipFill>
        <p:spPr bwMode="auto">
          <a:xfrm>
            <a:off x="179512" y="2780928"/>
            <a:ext cx="2952328" cy="386104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5"/>
                                        </p:tgtEl>
                                      </p:cBhvr>
                                    </p:animEffect>
                                    <p:set>
                                      <p:cBhvr>
                                        <p:cTn id="7" dur="1" fill="hold">
                                          <p:stCondLst>
                                            <p:cond delay="4999"/>
                                          </p:stCondLst>
                                        </p:cTn>
                                        <p:tgtEl>
                                          <p:spTgt spid="5"/>
                                        </p:tgtEl>
                                        <p:attrNameLst>
                                          <p:attrName>style.visibility</p:attrName>
                                        </p:attrNameLst>
                                      </p:cBhvr>
                                      <p:to>
                                        <p:strVal val="hidden"/>
                                      </p:to>
                                    </p:set>
                                  </p:childTnLst>
                                </p:cTn>
                              </p:par>
                            </p:childTnLst>
                          </p:cTn>
                        </p:par>
                        <p:par>
                          <p:cTn id="8" fill="hold">
                            <p:stCondLst>
                              <p:cond delay="5000"/>
                            </p:stCondLst>
                            <p:childTnLst>
                              <p:par>
                                <p:cTn id="9" presetID="9" presetClass="exit" presetSubtype="0" fill="hold" grpId="0" nodeType="afterEffect">
                                  <p:stCondLst>
                                    <p:cond delay="0"/>
                                  </p:stCondLst>
                                  <p:childTnLst>
                                    <p:animEffect transition="out" filter="dissolve">
                                      <p:cBhvr>
                                        <p:cTn id="10" dur="5000"/>
                                        <p:tgtEl>
                                          <p:spTgt spid="6"/>
                                        </p:tgtEl>
                                      </p:cBhvr>
                                    </p:animEffect>
                                    <p:set>
                                      <p:cBhvr>
                                        <p:cTn id="11"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4" name="i-main-pic" descr="Картинка 2 из 1333">
            <a:hlinkClick r:id="rId3" tgtFrame="_blank"/>
          </p:cNvPr>
          <p:cNvPicPr>
            <a:picLocks noGrp="1"/>
          </p:cNvPicPr>
          <p:nvPr>
            <p:ph idx="1"/>
          </p:nvPr>
        </p:nvPicPr>
        <p:blipFill>
          <a:blip r:embed="rId4" cstate="email"/>
          <a:srcRect/>
          <a:stretch>
            <a:fillRect/>
          </a:stretch>
        </p:blipFill>
        <p:spPr bwMode="auto">
          <a:xfrm flipH="1">
            <a:off x="6300192" y="2852936"/>
            <a:ext cx="2474136" cy="3777283"/>
          </a:xfrm>
          <a:prstGeom prst="rect">
            <a:avLst/>
          </a:prstGeom>
          <a:noFill/>
          <a:ln w="9525">
            <a:noFill/>
            <a:miter lim="800000"/>
            <a:headEnd/>
            <a:tailEnd/>
          </a:ln>
        </p:spPr>
      </p:pic>
      <p:sp>
        <p:nvSpPr>
          <p:cNvPr id="5" name="Выноска-облако 4"/>
          <p:cNvSpPr/>
          <p:nvPr/>
        </p:nvSpPr>
        <p:spPr>
          <a:xfrm flipH="1">
            <a:off x="899592" y="260648"/>
            <a:ext cx="6480720" cy="3384376"/>
          </a:xfrm>
          <a:prstGeom prst="cloudCallout">
            <a:avLst>
              <a:gd name="adj1" fmla="val -36897"/>
              <a:gd name="adj2" fmla="val 72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Здравствуйте! Я – </a:t>
            </a:r>
            <a:r>
              <a:rPr lang="ru-RU" dirty="0" err="1" smtClean="0"/>
              <a:t>Муравьишка</a:t>
            </a:r>
            <a:r>
              <a:rPr lang="ru-RU" dirty="0" smtClean="0"/>
              <a:t>. Мы встречались с вами. Спросите где? Куда бы вы ни пошли – в сад, на луг, в лес – всюду вас  окружаем мы - насекомые: в траве ползет жук, стрекочут кузнечики, над цветами вьются пчелы и бабочки, шуршат крыльями стрекозы. Вспомнили? Предлагаю вам познакомиться с нами поближе? </a:t>
            </a:r>
            <a:endParaRPr lang="ru-RU" dirty="0"/>
          </a:p>
        </p:txBody>
      </p:sp>
    </p:spTree>
    <p:extLst>
      <p:ext uri="{BB962C8B-B14F-4D97-AF65-F5344CB8AC3E}">
        <p14:creationId xmlns="" xmlns:p14="http://schemas.microsoft.com/office/powerpoint/2010/main" val="48431696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4" presetClass="entr" presetSubtype="0" ac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0.05"/>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 calcmode="lin" valueType="num">
                                      <p:cBhvr>
                                        <p:cTn id="15" dur="500" fill="hold"/>
                                        <p:tgtEl>
                                          <p:spTgt spid="5"/>
                                        </p:tgtEl>
                                        <p:attrNameLst>
                                          <p:attrName>ppt_x</p:attrName>
                                        </p:attrNameLst>
                                      </p:cBhvr>
                                      <p:tavLst>
                                        <p:tav tm="0">
                                          <p:val>
                                            <p:strVal val="#ppt_x-.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in-pic" descr="Картинка 2 из 1333">
            <a:hlinkClick r:id="rId2" tgtFrame="_blank"/>
          </p:cNvPr>
          <p:cNvPicPr>
            <a:picLocks noGrp="1"/>
          </p:cNvPicPr>
          <p:nvPr>
            <p:ph idx="1"/>
          </p:nvPr>
        </p:nvPicPr>
        <p:blipFill>
          <a:blip r:embed="rId3" cstate="email"/>
          <a:srcRect/>
          <a:stretch>
            <a:fillRect/>
          </a:stretch>
        </p:blipFill>
        <p:spPr bwMode="auto">
          <a:xfrm flipH="1">
            <a:off x="6804248" y="2852936"/>
            <a:ext cx="2468552" cy="3329211"/>
          </a:xfrm>
          <a:prstGeom prst="rect">
            <a:avLst/>
          </a:prstGeom>
          <a:noFill/>
          <a:ln w="9525">
            <a:noFill/>
            <a:miter lim="800000"/>
            <a:headEnd/>
            <a:tailEnd/>
          </a:ln>
        </p:spPr>
      </p:pic>
      <p:sp>
        <p:nvSpPr>
          <p:cNvPr id="5" name="Выноска-облако 4"/>
          <p:cNvSpPr/>
          <p:nvPr/>
        </p:nvSpPr>
        <p:spPr>
          <a:xfrm flipH="1">
            <a:off x="3851920" y="332656"/>
            <a:ext cx="4724360" cy="2880320"/>
          </a:xfrm>
          <a:prstGeom prst="cloudCallout">
            <a:avLst>
              <a:gd name="adj1" fmla="val -16563"/>
              <a:gd name="adj2" fmla="val 77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Когда распускаются первые цветы, появляется множество бабочек. Они ласкают взор, являясь украшением природы. Их крылья покрыты маленькими разноцветными чешуйками, похожими на блестящую пыль, которые помогают бабочкам летать. Эти насекомые питаются сладким нектаром цветов.</a:t>
            </a:r>
            <a:endParaRPr lang="ru-RU" sz="1400" dirty="0"/>
          </a:p>
        </p:txBody>
      </p:sp>
      <p:pic>
        <p:nvPicPr>
          <p:cNvPr id="6" name="Рисунок 5" descr="Картинка 76 из 1375"/>
          <p:cNvPicPr/>
          <p:nvPr/>
        </p:nvPicPr>
        <p:blipFill>
          <a:blip r:embed="rId4" cstate="email"/>
          <a:srcRect/>
          <a:stretch>
            <a:fillRect/>
          </a:stretch>
        </p:blipFill>
        <p:spPr bwMode="auto">
          <a:xfrm>
            <a:off x="323528" y="332656"/>
            <a:ext cx="3387987" cy="2424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4" name="Picture 2" descr="Картинка 756 из 96485">
            <a:hlinkClick r:id="rId5"/>
          </p:cNvPr>
          <p:cNvPicPr>
            <a:picLocks noChangeAspect="1" noChangeArrowheads="1"/>
          </p:cNvPicPr>
          <p:nvPr/>
        </p:nvPicPr>
        <p:blipFill>
          <a:blip r:embed="rId6" cstate="email"/>
          <a:srcRect/>
          <a:stretch>
            <a:fillRect/>
          </a:stretch>
        </p:blipFill>
        <p:spPr bwMode="auto">
          <a:xfrm>
            <a:off x="1235990" y="2348880"/>
            <a:ext cx="3174307"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in-pic" descr="Картинка 89 из 97142">
            <a:hlinkClick r:id="rId7" tgtFrame="_blank"/>
          </p:cNvPr>
          <p:cNvPicPr/>
          <p:nvPr/>
        </p:nvPicPr>
        <p:blipFill>
          <a:blip r:embed="rId8" cstate="email"/>
          <a:srcRect/>
          <a:stretch>
            <a:fillRect/>
          </a:stretch>
        </p:blipFill>
        <p:spPr bwMode="auto">
          <a:xfrm>
            <a:off x="3491880" y="4293096"/>
            <a:ext cx="3384377"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style.rotation</p:attrName>
                                        </p:attrNameLst>
                                      </p:cBhvr>
                                      <p:tavLst>
                                        <p:tav tm="0">
                                          <p:val>
                                            <p:fltVal val="720"/>
                                          </p:val>
                                        </p:tav>
                                        <p:tav tm="100000">
                                          <p:val>
                                            <p:fltVal val="0"/>
                                          </p:val>
                                        </p:tav>
                                      </p:tavLst>
                                    </p:anim>
                                    <p:anim calcmode="lin" valueType="num">
                                      <p:cBhvr>
                                        <p:cTn id="9" dur="3000" fill="hold"/>
                                        <p:tgtEl>
                                          <p:spTgt spid="6"/>
                                        </p:tgtEl>
                                        <p:attrNameLst>
                                          <p:attrName>ppt_h</p:attrName>
                                        </p:attrNameLst>
                                      </p:cBhvr>
                                      <p:tavLst>
                                        <p:tav tm="0">
                                          <p:val>
                                            <p:fltVal val="0"/>
                                          </p:val>
                                        </p:tav>
                                        <p:tav tm="100000">
                                          <p:val>
                                            <p:strVal val="#ppt_h"/>
                                          </p:val>
                                        </p:tav>
                                      </p:tavLst>
                                    </p:anim>
                                    <p:anim calcmode="lin" valueType="num">
                                      <p:cBhvr>
                                        <p:cTn id="10" dur="3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3000"/>
                            </p:stCondLst>
                            <p:childTnLst>
                              <p:par>
                                <p:cTn id="12" presetID="35" presetClass="entr" presetSubtype="0" fill="hold" nodeType="after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3000"/>
                                        <p:tgtEl>
                                          <p:spTgt spid="8194"/>
                                        </p:tgtEl>
                                      </p:cBhvr>
                                    </p:animEffect>
                                    <p:anim calcmode="lin" valueType="num">
                                      <p:cBhvr>
                                        <p:cTn id="15" dur="3000" fill="hold"/>
                                        <p:tgtEl>
                                          <p:spTgt spid="8194"/>
                                        </p:tgtEl>
                                        <p:attrNameLst>
                                          <p:attrName>style.rotation</p:attrName>
                                        </p:attrNameLst>
                                      </p:cBhvr>
                                      <p:tavLst>
                                        <p:tav tm="0">
                                          <p:val>
                                            <p:fltVal val="720"/>
                                          </p:val>
                                        </p:tav>
                                        <p:tav tm="100000">
                                          <p:val>
                                            <p:fltVal val="0"/>
                                          </p:val>
                                        </p:tav>
                                      </p:tavLst>
                                    </p:anim>
                                    <p:anim calcmode="lin" valueType="num">
                                      <p:cBhvr>
                                        <p:cTn id="16" dur="3000" fill="hold"/>
                                        <p:tgtEl>
                                          <p:spTgt spid="8194"/>
                                        </p:tgtEl>
                                        <p:attrNameLst>
                                          <p:attrName>ppt_h</p:attrName>
                                        </p:attrNameLst>
                                      </p:cBhvr>
                                      <p:tavLst>
                                        <p:tav tm="0">
                                          <p:val>
                                            <p:fltVal val="0"/>
                                          </p:val>
                                        </p:tav>
                                        <p:tav tm="100000">
                                          <p:val>
                                            <p:strVal val="#ppt_h"/>
                                          </p:val>
                                        </p:tav>
                                      </p:tavLst>
                                    </p:anim>
                                    <p:anim calcmode="lin" valueType="num">
                                      <p:cBhvr>
                                        <p:cTn id="17" dur="3000" fill="hold"/>
                                        <p:tgtEl>
                                          <p:spTgt spid="8194"/>
                                        </p:tgtEl>
                                        <p:attrNameLst>
                                          <p:attrName>ppt_w</p:attrName>
                                        </p:attrNameLst>
                                      </p:cBhvr>
                                      <p:tavLst>
                                        <p:tav tm="0">
                                          <p:val>
                                            <p:fltVal val="0"/>
                                          </p:val>
                                        </p:tav>
                                        <p:tav tm="100000">
                                          <p:val>
                                            <p:strVal val="#ppt_w"/>
                                          </p:val>
                                        </p:tav>
                                      </p:tavLst>
                                    </p:anim>
                                  </p:childTnLst>
                                </p:cTn>
                              </p:par>
                            </p:childTnLst>
                          </p:cTn>
                        </p:par>
                        <p:par>
                          <p:cTn id="18" fill="hold">
                            <p:stCondLst>
                              <p:cond delay="6000"/>
                            </p:stCondLst>
                            <p:childTnLst>
                              <p:par>
                                <p:cTn id="19" presetID="3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3000"/>
                                        <p:tgtEl>
                                          <p:spTgt spid="7"/>
                                        </p:tgtEl>
                                      </p:cBhvr>
                                    </p:animEffect>
                                    <p:anim calcmode="lin" valueType="num">
                                      <p:cBhvr>
                                        <p:cTn id="22" dur="3000" fill="hold"/>
                                        <p:tgtEl>
                                          <p:spTgt spid="7"/>
                                        </p:tgtEl>
                                        <p:attrNameLst>
                                          <p:attrName>style.rotation</p:attrName>
                                        </p:attrNameLst>
                                      </p:cBhvr>
                                      <p:tavLst>
                                        <p:tav tm="0">
                                          <p:val>
                                            <p:fltVal val="720"/>
                                          </p:val>
                                        </p:tav>
                                        <p:tav tm="100000">
                                          <p:val>
                                            <p:fltVal val="0"/>
                                          </p:val>
                                        </p:tav>
                                      </p:tavLst>
                                    </p:anim>
                                    <p:anim calcmode="lin" valueType="num">
                                      <p:cBhvr>
                                        <p:cTn id="23" dur="3000" fill="hold"/>
                                        <p:tgtEl>
                                          <p:spTgt spid="7"/>
                                        </p:tgtEl>
                                        <p:attrNameLst>
                                          <p:attrName>ppt_h</p:attrName>
                                        </p:attrNameLst>
                                      </p:cBhvr>
                                      <p:tavLst>
                                        <p:tav tm="0">
                                          <p:val>
                                            <p:fltVal val="0"/>
                                          </p:val>
                                        </p:tav>
                                        <p:tav tm="100000">
                                          <p:val>
                                            <p:strVal val="#ppt_h"/>
                                          </p:val>
                                        </p:tav>
                                      </p:tavLst>
                                    </p:anim>
                                    <p:anim calcmode="lin" valueType="num">
                                      <p:cBhvr>
                                        <p:cTn id="24" dur="3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in-pic" descr="Картинка 2 из 1333">
            <a:hlinkClick r:id="rId2" tgtFrame="_blank"/>
          </p:cNvPr>
          <p:cNvPicPr>
            <a:picLocks noGrp="1"/>
          </p:cNvPicPr>
          <p:nvPr>
            <p:ph idx="1"/>
          </p:nvPr>
        </p:nvPicPr>
        <p:blipFill>
          <a:blip r:embed="rId3" cstate="email"/>
          <a:srcRect/>
          <a:stretch>
            <a:fillRect/>
          </a:stretch>
        </p:blipFill>
        <p:spPr bwMode="auto">
          <a:xfrm flipH="1">
            <a:off x="7380312" y="188640"/>
            <a:ext cx="1656184" cy="2548879"/>
          </a:xfrm>
          <a:prstGeom prst="rect">
            <a:avLst/>
          </a:prstGeom>
          <a:noFill/>
          <a:ln w="9525">
            <a:noFill/>
            <a:miter lim="800000"/>
            <a:headEnd/>
            <a:tailEnd/>
          </a:ln>
        </p:spPr>
      </p:pic>
      <p:sp>
        <p:nvSpPr>
          <p:cNvPr id="5" name="Выноска-облако 4"/>
          <p:cNvSpPr/>
          <p:nvPr/>
        </p:nvSpPr>
        <p:spPr>
          <a:xfrm flipH="1">
            <a:off x="2843808" y="0"/>
            <a:ext cx="4320480" cy="1988840"/>
          </a:xfrm>
          <a:prstGeom prst="cloudCallout">
            <a:avLst>
              <a:gd name="adj1" fmla="val -65502"/>
              <a:gd name="adj2" fmla="val 23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Гусеница – это личинка бабочки. У неё мягкое вытянутое тело. Питается листочками. У гусеницы много врагов. Она является лакомством для птиц, но с помощью уловок ей удается спасаться от гибели.</a:t>
            </a:r>
            <a:endParaRPr lang="ru-RU" sz="1400" dirty="0"/>
          </a:p>
        </p:txBody>
      </p:sp>
      <p:pic>
        <p:nvPicPr>
          <p:cNvPr id="6" name="i-main-pic" descr="Картинка 66 из 97914">
            <a:hlinkClick r:id="rId4" tgtFrame="_blank"/>
          </p:cNvPr>
          <p:cNvPicPr/>
          <p:nvPr/>
        </p:nvPicPr>
        <p:blipFill>
          <a:blip r:embed="rId5" cstate="email"/>
          <a:srcRect/>
          <a:stretch>
            <a:fillRect/>
          </a:stretch>
        </p:blipFill>
        <p:spPr bwMode="auto">
          <a:xfrm>
            <a:off x="251520" y="260648"/>
            <a:ext cx="2619375"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in-pic" descr="Картинка 1886 из 96482">
            <a:hlinkClick r:id="rId6" tgtFrame="_blank"/>
          </p:cNvPr>
          <p:cNvPicPr/>
          <p:nvPr/>
        </p:nvPicPr>
        <p:blipFill>
          <a:blip r:embed="rId7" cstate="email"/>
          <a:srcRect/>
          <a:stretch>
            <a:fillRect/>
          </a:stretch>
        </p:blipFill>
        <p:spPr bwMode="auto">
          <a:xfrm>
            <a:off x="4788024" y="3501008"/>
            <a:ext cx="4019178"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in-pic" descr="Картинка 214 из 97914">
            <a:hlinkClick r:id="rId8" tgtFrame="_blank"/>
          </p:cNvPr>
          <p:cNvPicPr/>
          <p:nvPr/>
        </p:nvPicPr>
        <p:blipFill>
          <a:blip r:embed="rId9" cstate="email"/>
          <a:srcRect/>
          <a:stretch>
            <a:fillRect/>
          </a:stretch>
        </p:blipFill>
        <p:spPr bwMode="auto">
          <a:xfrm>
            <a:off x="1403648" y="2924944"/>
            <a:ext cx="28194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0" fill="hold"/>
                                        <p:tgtEl>
                                          <p:spTgt spid="8"/>
                                        </p:tgtEl>
                                        <p:attrNameLst>
                                          <p:attrName>ppt_w</p:attrName>
                                        </p:attrNameLst>
                                      </p:cBhvr>
                                      <p:tavLst>
                                        <p:tav tm="0">
                                          <p:val>
                                            <p:fltVal val="0"/>
                                          </p:val>
                                        </p:tav>
                                        <p:tav tm="100000">
                                          <p:val>
                                            <p:strVal val="#ppt_w"/>
                                          </p:val>
                                        </p:tav>
                                      </p:tavLst>
                                    </p:anim>
                                    <p:anim calcmode="lin" valueType="num">
                                      <p:cBhvr>
                                        <p:cTn id="14" dur="3000" fill="hold"/>
                                        <p:tgtEl>
                                          <p:spTgt spid="8"/>
                                        </p:tgtEl>
                                        <p:attrNameLst>
                                          <p:attrName>ppt_h</p:attrName>
                                        </p:attrNameLst>
                                      </p:cBhvr>
                                      <p:tavLst>
                                        <p:tav tm="0">
                                          <p:val>
                                            <p:fltVal val="0"/>
                                          </p:val>
                                        </p:tav>
                                        <p:tav tm="100000">
                                          <p:val>
                                            <p:strVal val="#ppt_h"/>
                                          </p:val>
                                        </p:tav>
                                      </p:tavLst>
                                    </p:anim>
                                    <p:animEffect transition="in" filter="fade">
                                      <p:cBhvr>
                                        <p:cTn id="15" dur="3000"/>
                                        <p:tgtEl>
                                          <p:spTgt spid="8"/>
                                        </p:tgtEl>
                                      </p:cBhvr>
                                    </p:animEffect>
                                  </p:childTnLst>
                                </p:cTn>
                              </p:par>
                            </p:childTnLst>
                          </p:cTn>
                        </p:par>
                        <p:par>
                          <p:cTn id="16" fill="hold">
                            <p:stCondLst>
                              <p:cond delay="6000"/>
                            </p:stCondLst>
                            <p:childTnLst>
                              <p:par>
                                <p:cTn id="17" presetID="53"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0" fill="hold"/>
                                        <p:tgtEl>
                                          <p:spTgt spid="9"/>
                                        </p:tgtEl>
                                        <p:attrNameLst>
                                          <p:attrName>ppt_w</p:attrName>
                                        </p:attrNameLst>
                                      </p:cBhvr>
                                      <p:tavLst>
                                        <p:tav tm="0">
                                          <p:val>
                                            <p:fltVal val="0"/>
                                          </p:val>
                                        </p:tav>
                                        <p:tav tm="100000">
                                          <p:val>
                                            <p:strVal val="#ppt_w"/>
                                          </p:val>
                                        </p:tav>
                                      </p:tavLst>
                                    </p:anim>
                                    <p:anim calcmode="lin" valueType="num">
                                      <p:cBhvr>
                                        <p:cTn id="20" dur="3000" fill="hold"/>
                                        <p:tgtEl>
                                          <p:spTgt spid="9"/>
                                        </p:tgtEl>
                                        <p:attrNameLst>
                                          <p:attrName>ppt_h</p:attrName>
                                        </p:attrNameLst>
                                      </p:cBhvr>
                                      <p:tavLst>
                                        <p:tav tm="0">
                                          <p:val>
                                            <p:fltVal val="0"/>
                                          </p:val>
                                        </p:tav>
                                        <p:tav tm="100000">
                                          <p:val>
                                            <p:strVal val="#ppt_h"/>
                                          </p:val>
                                        </p:tav>
                                      </p:tavLst>
                                    </p:anim>
                                    <p:animEffect transition="in" filter="fade">
                                      <p:cBhvr>
                                        <p:cTn id="2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7170" name="Picture 2" descr="Картинка 1282 из 97911">
            <a:hlinkClick r:id="rId3"/>
          </p:cNvPr>
          <p:cNvPicPr>
            <a:picLocks noChangeAspect="1" noChangeArrowheads="1"/>
          </p:cNvPicPr>
          <p:nvPr/>
        </p:nvPicPr>
        <p:blipFill>
          <a:blip r:embed="rId4" cstate="email"/>
          <a:srcRect/>
          <a:stretch>
            <a:fillRect/>
          </a:stretch>
        </p:blipFill>
        <p:spPr bwMode="auto">
          <a:xfrm>
            <a:off x="6084168" y="332656"/>
            <a:ext cx="2533650"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in-pic" descr="Картинка 24 из 97914">
            <a:hlinkClick r:id="rId5" tgtFrame="_blank"/>
          </p:cNvPr>
          <p:cNvPicPr/>
          <p:nvPr/>
        </p:nvPicPr>
        <p:blipFill>
          <a:blip r:embed="rId6" cstate="email"/>
          <a:srcRect/>
          <a:stretch>
            <a:fillRect/>
          </a:stretch>
        </p:blipFill>
        <p:spPr bwMode="auto">
          <a:xfrm>
            <a:off x="5508104" y="2708920"/>
            <a:ext cx="2669282" cy="2409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Выноска-облако 4"/>
          <p:cNvSpPr/>
          <p:nvPr/>
        </p:nvSpPr>
        <p:spPr>
          <a:xfrm>
            <a:off x="1331640" y="404664"/>
            <a:ext cx="4104456" cy="2808312"/>
          </a:xfrm>
          <a:prstGeom prst="cloudCallout">
            <a:avLst>
              <a:gd name="adj1" fmla="val -29217"/>
              <a:gd name="adj2" fmla="val 707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Всех жучков она милей, спинка алая у ней, а на ней кружочки – черненькие точки. Узнали? На самом деле божья коровка – прожорливый хищник. Она уничтожает вредителей полей и садов. Сама же несъедобна для большинства птиц и животных.</a:t>
            </a:r>
            <a:endParaRPr lang="ru-RU" sz="1400" dirty="0"/>
          </a:p>
        </p:txBody>
      </p:sp>
      <p:pic>
        <p:nvPicPr>
          <p:cNvPr id="7" name="Рисунок 6" descr="Картинка 72 из 1375"/>
          <p:cNvPicPr/>
          <p:nvPr/>
        </p:nvPicPr>
        <p:blipFill>
          <a:blip r:embed="rId7" cstate="email"/>
          <a:srcRect/>
          <a:stretch>
            <a:fillRect/>
          </a:stretch>
        </p:blipFill>
        <p:spPr bwMode="auto">
          <a:xfrm>
            <a:off x="2123729" y="3933056"/>
            <a:ext cx="3744416"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in-pic" descr="Картинка 2 из 1333">
            <a:hlinkClick r:id="rId8" tgtFrame="_blank"/>
          </p:cNvPr>
          <p:cNvPicPr>
            <a:picLocks noGrp="1"/>
          </p:cNvPicPr>
          <p:nvPr>
            <p:ph idx="1"/>
          </p:nvPr>
        </p:nvPicPr>
        <p:blipFill>
          <a:blip r:embed="rId9" cstate="email"/>
          <a:srcRect/>
          <a:stretch>
            <a:fillRect/>
          </a:stretch>
        </p:blipFill>
        <p:spPr bwMode="auto">
          <a:xfrm>
            <a:off x="179512" y="3068960"/>
            <a:ext cx="1800200" cy="2985195"/>
          </a:xfrm>
          <a:prstGeom prst="rect">
            <a:avLst/>
          </a:prstGeom>
          <a:noFill/>
          <a:ln w="9525">
            <a:noFill/>
            <a:miter lim="800000"/>
            <a:headEnd/>
            <a:tailEnd/>
          </a:ln>
        </p:spPr>
      </p:pic>
    </p:spTree>
    <p:extLst>
      <p:ext uri="{BB962C8B-B14F-4D97-AF65-F5344CB8AC3E}">
        <p14:creationId xmlns="" xmlns:p14="http://schemas.microsoft.com/office/powerpoint/2010/main" val="2148244200"/>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ppt_x</p:attrName>
                                        </p:attrNameLst>
                                      </p:cBhvr>
                                      <p:tavLst>
                                        <p:tav tm="0">
                                          <p:val>
                                            <p:strVal val="#ppt_x"/>
                                          </p:val>
                                        </p:tav>
                                        <p:tav tm="100000">
                                          <p:val>
                                            <p:strVal val="#ppt_x"/>
                                          </p:val>
                                        </p:tav>
                                      </p:tavLst>
                                    </p:anim>
                                    <p:anim calcmode="lin" valueType="num">
                                      <p:cBhvr>
                                        <p:cTn id="9" dur="2000" fill="hold"/>
                                        <p:tgtEl>
                                          <p:spTgt spid="717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ppt_x</p:attrName>
                                        </p:attrNameLst>
                                      </p:cBhvr>
                                      <p:tavLst>
                                        <p:tav tm="0">
                                          <p:val>
                                            <p:strVal val="#ppt_x"/>
                                          </p:val>
                                        </p:tav>
                                        <p:tav tm="100000">
                                          <p:val>
                                            <p:strVal val="#ppt_x"/>
                                          </p:val>
                                        </p:tav>
                                      </p:tavLst>
                                    </p:anim>
                                    <p:anim calcmode="lin" valueType="num">
                                      <p:cBhvr>
                                        <p:cTn id="15" dur="2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ppt_x</p:attrName>
                                        </p:attrNameLst>
                                      </p:cBhvr>
                                      <p:tavLst>
                                        <p:tav tm="0">
                                          <p:val>
                                            <p:strVal val="#ppt_x"/>
                                          </p:val>
                                        </p:tav>
                                        <p:tav tm="100000">
                                          <p:val>
                                            <p:strVal val="#ppt_x"/>
                                          </p:val>
                                        </p:tav>
                                      </p:tavLst>
                                    </p:anim>
                                    <p:anim calcmode="lin" valueType="num">
                                      <p:cBhvr>
                                        <p:cTn id="21"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носка-облако 4"/>
          <p:cNvSpPr/>
          <p:nvPr/>
        </p:nvSpPr>
        <p:spPr>
          <a:xfrm flipH="1">
            <a:off x="755576" y="548680"/>
            <a:ext cx="4464496" cy="2124816"/>
          </a:xfrm>
          <a:prstGeom prst="cloudCallout">
            <a:avLst>
              <a:gd name="adj1" fmla="val -28766"/>
              <a:gd name="adj2" fmla="val 69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У этих существ вытянутое тело, голова с большими глазами и две пары прозрачных крыльев. Стрекозы –дневные хищники. Они быстро снуют в погоне за более мелкими насекомыми.</a:t>
            </a:r>
            <a:endParaRPr lang="ru-RU" sz="1400" dirty="0"/>
          </a:p>
        </p:txBody>
      </p:sp>
      <p:pic>
        <p:nvPicPr>
          <p:cNvPr id="4" name="i-main-pic" descr="Картинка 2 из 1333">
            <a:hlinkClick r:id="rId2" tgtFrame="_blank"/>
          </p:cNvPr>
          <p:cNvPicPr>
            <a:picLocks noGrp="1"/>
          </p:cNvPicPr>
          <p:nvPr>
            <p:ph idx="1"/>
          </p:nvPr>
        </p:nvPicPr>
        <p:blipFill>
          <a:blip r:embed="rId3" cstate="email"/>
          <a:srcRect/>
          <a:stretch>
            <a:fillRect/>
          </a:stretch>
        </p:blipFill>
        <p:spPr bwMode="auto">
          <a:xfrm flipH="1">
            <a:off x="4067944" y="1772816"/>
            <a:ext cx="2016224" cy="2880321"/>
          </a:xfrm>
          <a:prstGeom prst="rect">
            <a:avLst/>
          </a:prstGeom>
          <a:noFill/>
          <a:ln w="9525">
            <a:noFill/>
            <a:miter lim="800000"/>
            <a:headEnd/>
            <a:tailEnd/>
          </a:ln>
        </p:spPr>
      </p:pic>
      <p:pic>
        <p:nvPicPr>
          <p:cNvPr id="6" name="i-main-pic" descr="Картинка 981 из 97912">
            <a:hlinkClick r:id="rId4" tgtFrame="_blank"/>
          </p:cNvPr>
          <p:cNvPicPr/>
          <p:nvPr/>
        </p:nvPicPr>
        <p:blipFill>
          <a:blip r:embed="rId5" cstate="email"/>
          <a:srcRect/>
          <a:stretch>
            <a:fillRect/>
          </a:stretch>
        </p:blipFill>
        <p:spPr bwMode="auto">
          <a:xfrm>
            <a:off x="755576" y="2924944"/>
            <a:ext cx="2808312" cy="3593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in-pic" descr="Картинка 415 из 97914">
            <a:hlinkClick r:id="rId6" tgtFrame="_blank"/>
          </p:cNvPr>
          <p:cNvPicPr/>
          <p:nvPr/>
        </p:nvPicPr>
        <p:blipFill>
          <a:blip r:embed="rId7" cstate="email"/>
          <a:srcRect/>
          <a:stretch>
            <a:fillRect/>
          </a:stretch>
        </p:blipFill>
        <p:spPr bwMode="auto">
          <a:xfrm>
            <a:off x="6732240" y="260648"/>
            <a:ext cx="2069976"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in-pic" descr="Картинка 658 из 97912">
            <a:hlinkClick r:id="rId8" tgtFrame="_blank"/>
          </p:cNvPr>
          <p:cNvPicPr/>
          <p:nvPr/>
        </p:nvPicPr>
        <p:blipFill>
          <a:blip r:embed="rId9" cstate="email"/>
          <a:srcRect/>
          <a:stretch>
            <a:fillRect/>
          </a:stretch>
        </p:blipFill>
        <p:spPr bwMode="auto">
          <a:xfrm>
            <a:off x="5652120" y="4221088"/>
            <a:ext cx="3258492"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70" decel="100000"/>
                                        <p:tgtEl>
                                          <p:spTgt spid="6"/>
                                        </p:tgtEl>
                                      </p:cBhvr>
                                    </p:animEffect>
                                    <p:animScale>
                                      <p:cBhvr>
                                        <p:cTn id="18" dur="770" decel="100000"/>
                                        <p:tgtEl>
                                          <p:spTgt spid="6"/>
                                        </p:tgtEl>
                                      </p:cBhvr>
                                      <p:from x="10000" y="10000"/>
                                      <p:to x="200000" y="450000"/>
                                    </p:animScale>
                                    <p:animScale>
                                      <p:cBhvr>
                                        <p:cTn id="19" dur="1230" accel="100000" fill="hold">
                                          <p:stCondLst>
                                            <p:cond delay="770"/>
                                          </p:stCondLst>
                                        </p:cTn>
                                        <p:tgtEl>
                                          <p:spTgt spid="6"/>
                                        </p:tgtEl>
                                      </p:cBhvr>
                                      <p:from x="200000" y="450000"/>
                                      <p:to x="100000" y="100000"/>
                                    </p:animScale>
                                    <p:set>
                                      <p:cBhvr>
                                        <p:cTn id="20" dur="770" fill="hold"/>
                                        <p:tgtEl>
                                          <p:spTgt spid="6"/>
                                        </p:tgtEl>
                                        <p:attrNameLst>
                                          <p:attrName>ppt_x</p:attrName>
                                        </p:attrNameLst>
                                      </p:cBhvr>
                                      <p:to>
                                        <p:strVal val="(0.5)"/>
                                      </p:to>
                                    </p:set>
                                    <p:anim from="(0.5)" to="(#ppt_x)" calcmode="lin" valueType="num">
                                      <p:cBhvr>
                                        <p:cTn id="21" dur="1230" accel="100000" fill="hold">
                                          <p:stCondLst>
                                            <p:cond delay="770"/>
                                          </p:stCondLst>
                                        </p:cTn>
                                        <p:tgtEl>
                                          <p:spTgt spid="6"/>
                                        </p:tgtEl>
                                        <p:attrNameLst>
                                          <p:attrName>ppt_x</p:attrName>
                                        </p:attrNameLst>
                                      </p:cBhvr>
                                    </p:anim>
                                    <p:set>
                                      <p:cBhvr>
                                        <p:cTn id="22" dur="770" fill="hold"/>
                                        <p:tgtEl>
                                          <p:spTgt spid="6"/>
                                        </p:tgtEl>
                                        <p:attrNameLst>
                                          <p:attrName>ppt_y</p:attrName>
                                        </p:attrNameLst>
                                      </p:cBhvr>
                                      <p:to>
                                        <p:strVal val="(#ppt_y+0.4)"/>
                                      </p:to>
                                    </p:set>
                                    <p:anim from="(#ppt_y+0.4)" to="(#ppt_y)" calcmode="lin" valueType="num">
                                      <p:cBhvr>
                                        <p:cTn id="23" dur="1230" accel="100000" fill="hold">
                                          <p:stCondLst>
                                            <p:cond delay="770"/>
                                          </p:stCondLst>
                                        </p:cTn>
                                        <p:tgtEl>
                                          <p:spTgt spid="6"/>
                                        </p:tgtEl>
                                        <p:attrNameLst>
                                          <p:attrName>ppt_y</p:attrName>
                                        </p:attrNameLst>
                                      </p:cBhvr>
                                    </p:anim>
                                  </p:childTnLst>
                                </p:cTn>
                              </p:par>
                            </p:childTnLst>
                          </p:cTn>
                        </p:par>
                        <p:par>
                          <p:cTn id="24" fill="hold">
                            <p:stCondLst>
                              <p:cond delay="4000"/>
                            </p:stCondLst>
                            <p:childTnLst>
                              <p:par>
                                <p:cTn id="25" presetID="5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70" decel="100000"/>
                                        <p:tgtEl>
                                          <p:spTgt spid="8"/>
                                        </p:tgtEl>
                                      </p:cBhvr>
                                    </p:animEffect>
                                    <p:animScale>
                                      <p:cBhvr>
                                        <p:cTn id="28" dur="770" decel="100000"/>
                                        <p:tgtEl>
                                          <p:spTgt spid="8"/>
                                        </p:tgtEl>
                                      </p:cBhvr>
                                      <p:from x="10000" y="10000"/>
                                      <p:to x="200000" y="450000"/>
                                    </p:animScale>
                                    <p:animScale>
                                      <p:cBhvr>
                                        <p:cTn id="29" dur="1230" accel="100000" fill="hold">
                                          <p:stCondLst>
                                            <p:cond delay="770"/>
                                          </p:stCondLst>
                                        </p:cTn>
                                        <p:tgtEl>
                                          <p:spTgt spid="8"/>
                                        </p:tgtEl>
                                      </p:cBhvr>
                                      <p:from x="200000" y="450000"/>
                                      <p:to x="100000" y="100000"/>
                                    </p:animScale>
                                    <p:set>
                                      <p:cBhvr>
                                        <p:cTn id="30" dur="770" fill="hold"/>
                                        <p:tgtEl>
                                          <p:spTgt spid="8"/>
                                        </p:tgtEl>
                                        <p:attrNameLst>
                                          <p:attrName>ppt_x</p:attrName>
                                        </p:attrNameLst>
                                      </p:cBhvr>
                                      <p:to>
                                        <p:strVal val="(0.5)"/>
                                      </p:to>
                                    </p:set>
                                    <p:anim from="(0.5)" to="(#ppt_x)" calcmode="lin" valueType="num">
                                      <p:cBhvr>
                                        <p:cTn id="31" dur="1230" accel="100000" fill="hold">
                                          <p:stCondLst>
                                            <p:cond delay="770"/>
                                          </p:stCondLst>
                                        </p:cTn>
                                        <p:tgtEl>
                                          <p:spTgt spid="8"/>
                                        </p:tgtEl>
                                        <p:attrNameLst>
                                          <p:attrName>ppt_x</p:attrName>
                                        </p:attrNameLst>
                                      </p:cBhvr>
                                    </p:anim>
                                    <p:set>
                                      <p:cBhvr>
                                        <p:cTn id="32" dur="770" fill="hold"/>
                                        <p:tgtEl>
                                          <p:spTgt spid="8"/>
                                        </p:tgtEl>
                                        <p:attrNameLst>
                                          <p:attrName>ppt_y</p:attrName>
                                        </p:attrNameLst>
                                      </p:cBhvr>
                                      <p:to>
                                        <p:strVal val="(#ppt_y+0.4)"/>
                                      </p:to>
                                    </p:set>
                                    <p:anim from="(#ppt_y+0.4)" to="(#ppt_y)" calcmode="lin" valueType="num">
                                      <p:cBhvr>
                                        <p:cTn id="33"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4" name="i-main-pic" descr="Картинка 2 из 1333">
            <a:hlinkClick r:id="rId3" tgtFrame="_blank"/>
          </p:cNvPr>
          <p:cNvPicPr>
            <a:picLocks noGrp="1"/>
          </p:cNvPicPr>
          <p:nvPr>
            <p:ph idx="1"/>
          </p:nvPr>
        </p:nvPicPr>
        <p:blipFill>
          <a:blip r:embed="rId4" cstate="email"/>
          <a:srcRect/>
          <a:stretch>
            <a:fillRect/>
          </a:stretch>
        </p:blipFill>
        <p:spPr bwMode="auto">
          <a:xfrm>
            <a:off x="0" y="1124744"/>
            <a:ext cx="1846344" cy="2404864"/>
          </a:xfrm>
          <a:prstGeom prst="rect">
            <a:avLst/>
          </a:prstGeom>
          <a:noFill/>
          <a:ln w="9525">
            <a:noFill/>
            <a:miter lim="800000"/>
            <a:headEnd/>
            <a:tailEnd/>
          </a:ln>
        </p:spPr>
      </p:pic>
      <p:sp>
        <p:nvSpPr>
          <p:cNvPr id="5" name="Выноска-облако 4"/>
          <p:cNvSpPr/>
          <p:nvPr/>
        </p:nvSpPr>
        <p:spPr>
          <a:xfrm>
            <a:off x="1619672" y="0"/>
            <a:ext cx="5184576" cy="1988840"/>
          </a:xfrm>
          <a:prstGeom prst="cloudCallout">
            <a:avLst>
              <a:gd name="adj1" fmla="val -48951"/>
              <a:gd name="adj2" fmla="val 61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Скрываясь среди травы, это насекомое дает о себе знать своеобразным звуком. Окраска кузнечика – зеленая, сразу и не обнаружишь его. Он отлично прыгает, может перелетать при помощи крыльев. Питается мелкими насекомыми.</a:t>
            </a:r>
            <a:endParaRPr lang="ru-RU" sz="1400" dirty="0"/>
          </a:p>
        </p:txBody>
      </p:sp>
      <p:pic>
        <p:nvPicPr>
          <p:cNvPr id="7" name="i-main-pic" descr="Картинка 793 из 96485">
            <a:hlinkClick r:id="rId5" tgtFrame="_blank"/>
          </p:cNvPr>
          <p:cNvPicPr/>
          <p:nvPr/>
        </p:nvPicPr>
        <p:blipFill>
          <a:blip r:embed="rId6" cstate="email"/>
          <a:srcRect/>
          <a:stretch>
            <a:fillRect/>
          </a:stretch>
        </p:blipFill>
        <p:spPr bwMode="auto">
          <a:xfrm>
            <a:off x="611561" y="3573016"/>
            <a:ext cx="4752528" cy="2907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Картинка 407 из 1375"/>
          <p:cNvPicPr/>
          <p:nvPr/>
        </p:nvPicPr>
        <p:blipFill>
          <a:blip r:embed="rId7" cstate="email"/>
          <a:srcRect/>
          <a:stretch>
            <a:fillRect/>
          </a:stretch>
        </p:blipFill>
        <p:spPr bwMode="auto">
          <a:xfrm>
            <a:off x="5148064" y="2348880"/>
            <a:ext cx="3492153"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75496197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90">
                                          <p:stCondLst>
                                            <p:cond delay="0"/>
                                          </p:stCondLst>
                                        </p:cTn>
                                        <p:tgtEl>
                                          <p:spTgt spid="7"/>
                                        </p:tgtEl>
                                      </p:cBhvr>
                                    </p:animEffect>
                                    <p:anim calcmode="lin" valueType="num">
                                      <p:cBhvr>
                                        <p:cTn id="8"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gtEl>
                                      </p:cBhvr>
                                      <p:to x="100000" y="60000"/>
                                    </p:animScale>
                                    <p:animScale>
                                      <p:cBhvr>
                                        <p:cTn id="14" dur="83" decel="50000">
                                          <p:stCondLst>
                                            <p:cond delay="338"/>
                                          </p:stCondLst>
                                        </p:cTn>
                                        <p:tgtEl>
                                          <p:spTgt spid="7"/>
                                        </p:tgtEl>
                                      </p:cBhvr>
                                      <p:to x="100000" y="100000"/>
                                    </p:animScale>
                                    <p:animScale>
                                      <p:cBhvr>
                                        <p:cTn id="15" dur="13">
                                          <p:stCondLst>
                                            <p:cond delay="656"/>
                                          </p:stCondLst>
                                        </p:cTn>
                                        <p:tgtEl>
                                          <p:spTgt spid="7"/>
                                        </p:tgtEl>
                                      </p:cBhvr>
                                      <p:to x="100000" y="80000"/>
                                    </p:animScale>
                                    <p:animScale>
                                      <p:cBhvr>
                                        <p:cTn id="16" dur="83" decel="50000">
                                          <p:stCondLst>
                                            <p:cond delay="669"/>
                                          </p:stCondLst>
                                        </p:cTn>
                                        <p:tgtEl>
                                          <p:spTgt spid="7"/>
                                        </p:tgtEl>
                                      </p:cBhvr>
                                      <p:to x="100000" y="100000"/>
                                    </p:animScale>
                                    <p:animScale>
                                      <p:cBhvr>
                                        <p:cTn id="17" dur="13">
                                          <p:stCondLst>
                                            <p:cond delay="821"/>
                                          </p:stCondLst>
                                        </p:cTn>
                                        <p:tgtEl>
                                          <p:spTgt spid="7"/>
                                        </p:tgtEl>
                                      </p:cBhvr>
                                      <p:to x="100000" y="90000"/>
                                    </p:animScale>
                                    <p:animScale>
                                      <p:cBhvr>
                                        <p:cTn id="18" dur="83" decel="50000">
                                          <p:stCondLst>
                                            <p:cond delay="834"/>
                                          </p:stCondLst>
                                        </p:cTn>
                                        <p:tgtEl>
                                          <p:spTgt spid="7"/>
                                        </p:tgtEl>
                                      </p:cBhvr>
                                      <p:to x="100000" y="100000"/>
                                    </p:animScale>
                                    <p:animScale>
                                      <p:cBhvr>
                                        <p:cTn id="19" dur="13">
                                          <p:stCondLst>
                                            <p:cond delay="904"/>
                                          </p:stCondLst>
                                        </p:cTn>
                                        <p:tgtEl>
                                          <p:spTgt spid="7"/>
                                        </p:tgtEl>
                                      </p:cBhvr>
                                      <p:to x="100000" y="95000"/>
                                    </p:animScale>
                                    <p:animScale>
                                      <p:cBhvr>
                                        <p:cTn id="20" dur="83" decel="50000">
                                          <p:stCondLst>
                                            <p:cond delay="917"/>
                                          </p:stCondLst>
                                        </p:cTn>
                                        <p:tgtEl>
                                          <p:spTgt spid="7"/>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290">
                                          <p:stCondLst>
                                            <p:cond delay="0"/>
                                          </p:stCondLst>
                                        </p:cTn>
                                        <p:tgtEl>
                                          <p:spTgt spid="6"/>
                                        </p:tgtEl>
                                      </p:cBhvr>
                                    </p:animEffect>
                                    <p:anim calcmode="lin" valueType="num">
                                      <p:cBhvr>
                                        <p:cTn id="25"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30" dur="13">
                                          <p:stCondLst>
                                            <p:cond delay="325"/>
                                          </p:stCondLst>
                                        </p:cTn>
                                        <p:tgtEl>
                                          <p:spTgt spid="6"/>
                                        </p:tgtEl>
                                      </p:cBhvr>
                                      <p:to x="100000" y="60000"/>
                                    </p:animScale>
                                    <p:animScale>
                                      <p:cBhvr>
                                        <p:cTn id="31" dur="83" decel="50000">
                                          <p:stCondLst>
                                            <p:cond delay="338"/>
                                          </p:stCondLst>
                                        </p:cTn>
                                        <p:tgtEl>
                                          <p:spTgt spid="6"/>
                                        </p:tgtEl>
                                      </p:cBhvr>
                                      <p:to x="100000" y="100000"/>
                                    </p:animScale>
                                    <p:animScale>
                                      <p:cBhvr>
                                        <p:cTn id="32" dur="13">
                                          <p:stCondLst>
                                            <p:cond delay="656"/>
                                          </p:stCondLst>
                                        </p:cTn>
                                        <p:tgtEl>
                                          <p:spTgt spid="6"/>
                                        </p:tgtEl>
                                      </p:cBhvr>
                                      <p:to x="100000" y="80000"/>
                                    </p:animScale>
                                    <p:animScale>
                                      <p:cBhvr>
                                        <p:cTn id="33" dur="83" decel="50000">
                                          <p:stCondLst>
                                            <p:cond delay="669"/>
                                          </p:stCondLst>
                                        </p:cTn>
                                        <p:tgtEl>
                                          <p:spTgt spid="6"/>
                                        </p:tgtEl>
                                      </p:cBhvr>
                                      <p:to x="100000" y="100000"/>
                                    </p:animScale>
                                    <p:animScale>
                                      <p:cBhvr>
                                        <p:cTn id="34" dur="13">
                                          <p:stCondLst>
                                            <p:cond delay="821"/>
                                          </p:stCondLst>
                                        </p:cTn>
                                        <p:tgtEl>
                                          <p:spTgt spid="6"/>
                                        </p:tgtEl>
                                      </p:cBhvr>
                                      <p:to x="100000" y="90000"/>
                                    </p:animScale>
                                    <p:animScale>
                                      <p:cBhvr>
                                        <p:cTn id="35" dur="83" decel="50000">
                                          <p:stCondLst>
                                            <p:cond delay="834"/>
                                          </p:stCondLst>
                                        </p:cTn>
                                        <p:tgtEl>
                                          <p:spTgt spid="6"/>
                                        </p:tgtEl>
                                      </p:cBhvr>
                                      <p:to x="100000" y="100000"/>
                                    </p:animScale>
                                    <p:animScale>
                                      <p:cBhvr>
                                        <p:cTn id="36" dur="13">
                                          <p:stCondLst>
                                            <p:cond delay="904"/>
                                          </p:stCondLst>
                                        </p:cTn>
                                        <p:tgtEl>
                                          <p:spTgt spid="6"/>
                                        </p:tgtEl>
                                      </p:cBhvr>
                                      <p:to x="100000" y="95000"/>
                                    </p:animScale>
                                    <p:animScale>
                                      <p:cBhvr>
                                        <p:cTn id="37"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in-pic" descr="Картинка 44 из 97914">
            <a:hlinkClick r:id="rId2" tgtFrame="_blank"/>
          </p:cNvPr>
          <p:cNvPicPr/>
          <p:nvPr/>
        </p:nvPicPr>
        <p:blipFill>
          <a:blip r:embed="rId3" cstate="email"/>
          <a:srcRect/>
          <a:stretch>
            <a:fillRect/>
          </a:stretch>
        </p:blipFill>
        <p:spPr bwMode="auto">
          <a:xfrm rot="5400000">
            <a:off x="5899546" y="1957438"/>
            <a:ext cx="3465587"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p:txBody>
          <a:bodyPr/>
          <a:lstStyle/>
          <a:p>
            <a:r>
              <a:rPr lang="ru-RU" dirty="0" smtClean="0"/>
              <a:t> </a:t>
            </a:r>
            <a:endParaRPr lang="ru-RU" dirty="0"/>
          </a:p>
        </p:txBody>
      </p:sp>
      <p:pic>
        <p:nvPicPr>
          <p:cNvPr id="4" name="i-main-pic" descr="Картинка 2 из 1333">
            <a:hlinkClick r:id="rId4" tgtFrame="_blank"/>
          </p:cNvPr>
          <p:cNvPicPr>
            <a:picLocks noGrp="1"/>
          </p:cNvPicPr>
          <p:nvPr>
            <p:ph idx="1"/>
          </p:nvPr>
        </p:nvPicPr>
        <p:blipFill>
          <a:blip r:embed="rId5" cstate="email"/>
          <a:srcRect/>
          <a:stretch>
            <a:fillRect/>
          </a:stretch>
        </p:blipFill>
        <p:spPr bwMode="auto">
          <a:xfrm>
            <a:off x="0" y="1196752"/>
            <a:ext cx="1764704" cy="2780928"/>
          </a:xfrm>
          <a:prstGeom prst="rect">
            <a:avLst/>
          </a:prstGeom>
          <a:noFill/>
          <a:ln w="9525">
            <a:noFill/>
            <a:miter lim="800000"/>
            <a:headEnd/>
            <a:tailEnd/>
          </a:ln>
        </p:spPr>
      </p:pic>
      <p:sp>
        <p:nvSpPr>
          <p:cNvPr id="6" name="Выноска-облако 5"/>
          <p:cNvSpPr/>
          <p:nvPr/>
        </p:nvSpPr>
        <p:spPr>
          <a:xfrm>
            <a:off x="1331640" y="188640"/>
            <a:ext cx="5256584" cy="2448272"/>
          </a:xfrm>
          <a:prstGeom prst="cloudCallout">
            <a:avLst>
              <a:gd name="adj1" fmla="val -45500"/>
              <a:gd name="adj2" fmla="val 44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Это жук. На голове у него два усика, ими жук ощупывает предметы, к которым прикасается. Сверху на спинке – два жестких крыла, а под ними два других – тонких и больших. При полете жук производит знакомое нам жужжание, хотя голоса он не имеет.</a:t>
            </a:r>
          </a:p>
          <a:p>
            <a:pPr algn="ctr"/>
            <a:r>
              <a:rPr lang="ru-RU" sz="1400" dirty="0" smtClean="0"/>
              <a:t>Но не все насекомые так безобидны.</a:t>
            </a:r>
            <a:endParaRPr lang="ru-RU" sz="1400" dirty="0"/>
          </a:p>
        </p:txBody>
      </p:sp>
      <p:pic>
        <p:nvPicPr>
          <p:cNvPr id="7" name="i-main-pic" descr="Картинка 2 из 1333">
            <a:hlinkClick r:id="rId4" tgtFrame="_blank"/>
          </p:cNvPr>
          <p:cNvPicPr>
            <a:picLocks/>
          </p:cNvPicPr>
          <p:nvPr/>
        </p:nvPicPr>
        <p:blipFill>
          <a:blip r:embed="rId5" cstate="email"/>
          <a:srcRect/>
          <a:stretch>
            <a:fillRect/>
          </a:stretch>
        </p:blipFill>
        <p:spPr bwMode="auto">
          <a:xfrm>
            <a:off x="0" y="1196752"/>
            <a:ext cx="1764704" cy="2780928"/>
          </a:xfrm>
          <a:prstGeom prst="rect">
            <a:avLst/>
          </a:prstGeom>
          <a:noFill/>
          <a:ln w="9525">
            <a:noFill/>
            <a:miter lim="800000"/>
            <a:headEnd/>
            <a:tailEnd/>
          </a:ln>
        </p:spPr>
      </p:pic>
      <p:pic>
        <p:nvPicPr>
          <p:cNvPr id="3074" name="Picture 2" descr="Картинка 19 из 97914">
            <a:hlinkClick r:id="rId6"/>
          </p:cNvPr>
          <p:cNvPicPr>
            <a:picLocks noChangeAspect="1" noChangeArrowheads="1"/>
          </p:cNvPicPr>
          <p:nvPr/>
        </p:nvPicPr>
        <p:blipFill>
          <a:blip r:embed="rId7" cstate="email"/>
          <a:srcRect/>
          <a:stretch>
            <a:fillRect/>
          </a:stretch>
        </p:blipFill>
        <p:spPr bwMode="auto">
          <a:xfrm>
            <a:off x="3923928" y="3140968"/>
            <a:ext cx="2899048" cy="2588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Картинка 33 из 97914">
            <a:hlinkClick r:id="rId8"/>
          </p:cNvPr>
          <p:cNvPicPr>
            <a:picLocks noChangeAspect="1" noChangeArrowheads="1"/>
          </p:cNvPicPr>
          <p:nvPr/>
        </p:nvPicPr>
        <p:blipFill>
          <a:blip r:embed="rId9" cstate="email"/>
          <a:srcRect/>
          <a:stretch>
            <a:fillRect/>
          </a:stretch>
        </p:blipFill>
        <p:spPr bwMode="auto">
          <a:xfrm>
            <a:off x="827584" y="4005064"/>
            <a:ext cx="3428256" cy="2620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ppt_x"/>
                                          </p:val>
                                        </p:tav>
                                        <p:tav tm="100000">
                                          <p:val>
                                            <p:strVal val="#ppt_x"/>
                                          </p:val>
                                        </p:tav>
                                      </p:tavLst>
                                    </p:anim>
                                    <p:anim calcmode="lin" valueType="num">
                                      <p:cBhvr additive="base">
                                        <p:cTn id="8" dur="3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7"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3000" fill="hold"/>
                                        <p:tgtEl>
                                          <p:spTgt spid="3074"/>
                                        </p:tgtEl>
                                        <p:attrNameLst>
                                          <p:attrName>ppt_x</p:attrName>
                                        </p:attrNameLst>
                                      </p:cBhvr>
                                      <p:tavLst>
                                        <p:tav tm="0">
                                          <p:val>
                                            <p:strVal val="#ppt_x"/>
                                          </p:val>
                                        </p:tav>
                                        <p:tav tm="100000">
                                          <p:val>
                                            <p:strVal val="#ppt_x"/>
                                          </p:val>
                                        </p:tav>
                                      </p:tavLst>
                                    </p:anim>
                                    <p:anim calcmode="lin" valueType="num">
                                      <p:cBhvr additive="base">
                                        <p:cTn id="13" dur="3000" fill="hold"/>
                                        <p:tgtEl>
                                          <p:spTgt spid="3074"/>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7" presetClass="entr" presetSubtype="4" fill="hold" nodeType="after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3000" fill="hold"/>
                                        <p:tgtEl>
                                          <p:spTgt spid="3076"/>
                                        </p:tgtEl>
                                        <p:attrNameLst>
                                          <p:attrName>ppt_x</p:attrName>
                                        </p:attrNameLst>
                                      </p:cBhvr>
                                      <p:tavLst>
                                        <p:tav tm="0">
                                          <p:val>
                                            <p:strVal val="#ppt_x"/>
                                          </p:val>
                                        </p:tav>
                                        <p:tav tm="100000">
                                          <p:val>
                                            <p:strVal val="#ppt_x"/>
                                          </p:val>
                                        </p:tav>
                                      </p:tavLst>
                                    </p:anim>
                                    <p:anim calcmode="lin" valueType="num">
                                      <p:cBhvr additive="base">
                                        <p:cTn id="18" dur="30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Выноска-облако 4"/>
          <p:cNvSpPr/>
          <p:nvPr/>
        </p:nvSpPr>
        <p:spPr>
          <a:xfrm flipH="1">
            <a:off x="4211960" y="260648"/>
            <a:ext cx="4032448" cy="1872208"/>
          </a:xfrm>
          <a:prstGeom prst="cloudCallout">
            <a:avLst>
              <a:gd name="adj1" fmla="val -27088"/>
              <a:gd name="adj2" fmla="val 74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  Больно жалит пчела. Если вас ужалила пчела, постарайтесь вытерпеть и остаться спокойным, не машите руками, перейдите в другое место.</a:t>
            </a:r>
            <a:endParaRPr lang="ru-RU" sz="1400" dirty="0"/>
          </a:p>
        </p:txBody>
      </p:sp>
      <p:sp>
        <p:nvSpPr>
          <p:cNvPr id="7" name="Выноска-облако 6"/>
          <p:cNvSpPr/>
          <p:nvPr/>
        </p:nvSpPr>
        <p:spPr>
          <a:xfrm>
            <a:off x="611560" y="3645024"/>
            <a:ext cx="4248472" cy="1584176"/>
          </a:xfrm>
          <a:prstGeom prst="cloudCallout">
            <a:avLst>
              <a:gd name="adj1" fmla="val -31724"/>
              <a:gd name="adj2" fmla="val 612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Встретив на пути муравьев, не трогайте нас, понаблюдайте, что мы тащим по дорожке к муравейнику, каков размер, окраска. Не будешь нам мешать – мы тебя не укусим.</a:t>
            </a:r>
            <a:endParaRPr lang="ru-RU" sz="1400" dirty="0"/>
          </a:p>
        </p:txBody>
      </p:sp>
      <p:pic>
        <p:nvPicPr>
          <p:cNvPr id="8" name="Рисунок 7" descr="Картинка 121 из 1375"/>
          <p:cNvPicPr/>
          <p:nvPr/>
        </p:nvPicPr>
        <p:blipFill>
          <a:blip r:embed="rId3" cstate="email"/>
          <a:srcRect/>
          <a:stretch>
            <a:fillRect/>
          </a:stretch>
        </p:blipFill>
        <p:spPr bwMode="auto">
          <a:xfrm>
            <a:off x="323528" y="332656"/>
            <a:ext cx="3762300" cy="2522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in-pic" descr="Картинка 30 из 97914">
            <a:hlinkClick r:id="rId4" tgtFrame="_blank"/>
          </p:cNvPr>
          <p:cNvPicPr/>
          <p:nvPr/>
        </p:nvPicPr>
        <p:blipFill>
          <a:blip r:embed="rId5" cstate="email"/>
          <a:srcRect/>
          <a:stretch>
            <a:fillRect/>
          </a:stretch>
        </p:blipFill>
        <p:spPr bwMode="auto">
          <a:xfrm>
            <a:off x="5508104" y="4077072"/>
            <a:ext cx="3223270" cy="2547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in-pic" descr="Картинка 2 из 1333">
            <a:hlinkClick r:id="rId6" tgtFrame="_blank"/>
          </p:cNvPr>
          <p:cNvPicPr>
            <a:picLocks/>
          </p:cNvPicPr>
          <p:nvPr/>
        </p:nvPicPr>
        <p:blipFill>
          <a:blip r:embed="rId7" cstate="email"/>
          <a:srcRect/>
          <a:stretch>
            <a:fillRect/>
          </a:stretch>
        </p:blipFill>
        <p:spPr bwMode="auto">
          <a:xfrm>
            <a:off x="0" y="4481736"/>
            <a:ext cx="1476672" cy="2376264"/>
          </a:xfrm>
          <a:prstGeom prst="rect">
            <a:avLst/>
          </a:prstGeom>
          <a:noFill/>
          <a:ln w="9525">
            <a:noFill/>
            <a:miter lim="800000"/>
            <a:headEnd/>
            <a:tailEnd/>
          </a:ln>
        </p:spPr>
      </p:pic>
      <p:pic>
        <p:nvPicPr>
          <p:cNvPr id="4" name="i-main-pic" descr="Картинка 2 из 1333">
            <a:hlinkClick r:id="rId6" tgtFrame="_blank"/>
          </p:cNvPr>
          <p:cNvPicPr>
            <a:picLocks noGrp="1"/>
          </p:cNvPicPr>
          <p:nvPr>
            <p:ph idx="1"/>
          </p:nvPr>
        </p:nvPicPr>
        <p:blipFill>
          <a:blip r:embed="rId8" cstate="email"/>
          <a:srcRect/>
          <a:stretch>
            <a:fillRect/>
          </a:stretch>
        </p:blipFill>
        <p:spPr bwMode="auto">
          <a:xfrm flipH="1">
            <a:off x="7308304" y="1628800"/>
            <a:ext cx="1835696" cy="2736303"/>
          </a:xfrm>
          <a:prstGeom prst="rect">
            <a:avLst/>
          </a:prstGeom>
          <a:noFill/>
          <a:ln w="9525">
            <a:noFill/>
            <a:miter lim="800000"/>
            <a:headEnd/>
            <a:tailEnd/>
          </a:ln>
        </p:spPr>
      </p:pic>
      <p:pic>
        <p:nvPicPr>
          <p:cNvPr id="4097" name="Picture 1" descr="J:\article1731.jpg"/>
          <p:cNvPicPr>
            <a:picLocks noChangeAspect="1" noChangeArrowheads="1"/>
          </p:cNvPicPr>
          <p:nvPr/>
        </p:nvPicPr>
        <p:blipFill>
          <a:blip r:embed="rId9" cstate="email"/>
          <a:srcRect/>
          <a:stretch>
            <a:fillRect/>
          </a:stretch>
        </p:blipFill>
        <p:spPr bwMode="auto">
          <a:xfrm>
            <a:off x="3851920" y="2132856"/>
            <a:ext cx="2189043"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280894104"/>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par>
                          <p:cTn id="15" fill="hold">
                            <p:stCondLst>
                              <p:cond delay="2000"/>
                            </p:stCondLst>
                            <p:childTnLst>
                              <p:par>
                                <p:cTn id="16" presetID="25"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10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1000" accel="50000" fill="hold">
                                          <p:stCondLst>
                                            <p:cond delay="1000"/>
                                          </p:stCondLst>
                                        </p:cTn>
                                        <p:tgtEl>
                                          <p:spTgt spid="9"/>
                                        </p:tgtEl>
                                        <p:attrNameLst>
                                          <p:attrName>ppt_w</p:attrName>
                                        </p:attrNameLst>
                                      </p:cBhvr>
                                      <p:tavLst>
                                        <p:tav tm="0">
                                          <p:val>
                                            <p:strVal val="#ppt_w*.05"/>
                                          </p:val>
                                        </p:tav>
                                        <p:tav tm="100000">
                                          <p:val>
                                            <p:strVal val="#ppt_w"/>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anim calcmode="lin" valueType="num">
                                      <p:cBhvr>
                                        <p:cTn id="22" dur="10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10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1000" accel="50000" fill="hold">
                                          <p:stCondLst>
                                            <p:cond delay="1000"/>
                                          </p:stCondLst>
                                        </p:cTn>
                                        <p:tgtEl>
                                          <p:spTgt spid="9"/>
                                        </p:tgtEl>
                                        <p:attrNameLst>
                                          <p:attrName>ppt_y</p:attrName>
                                        </p:attrNameLst>
                                      </p:cBhvr>
                                      <p:tavLst>
                                        <p:tav tm="0">
                                          <p:val>
                                            <p:strVal val="#ppt_y+.1"/>
                                          </p:val>
                                        </p:tav>
                                        <p:tav tm="100000">
                                          <p:val>
                                            <p:strVal val="#ppt_y"/>
                                          </p:val>
                                        </p:tav>
                                      </p:tavLst>
                                    </p:anim>
                                    <p:animEffect transition="in" filter="fade">
                                      <p:cBhvr>
                                        <p:cTn id="25" dur="2000" decel="50000">
                                          <p:stCondLst>
                                            <p:cond delay="0"/>
                                          </p:stCondLst>
                                        </p:cTn>
                                        <p:tgtEl>
                                          <p:spTgt spid="9"/>
                                        </p:tgtEl>
                                      </p:cBhvr>
                                    </p:animEffect>
                                  </p:childTnLst>
                                </p:cTn>
                              </p:par>
                            </p:childTnLst>
                          </p:cTn>
                        </p:par>
                        <p:par>
                          <p:cTn id="26" fill="hold">
                            <p:stCondLst>
                              <p:cond delay="4000"/>
                            </p:stCondLst>
                            <p:childTnLst>
                              <p:par>
                                <p:cTn id="27" presetID="35" presetClass="entr" presetSubtype="0" fill="hold" nodeType="afterEffect">
                                  <p:stCondLst>
                                    <p:cond delay="0"/>
                                  </p:stCondLst>
                                  <p:childTnLst>
                                    <p:set>
                                      <p:cBhvr>
                                        <p:cTn id="28" dur="1" fill="hold">
                                          <p:stCondLst>
                                            <p:cond delay="0"/>
                                          </p:stCondLst>
                                        </p:cTn>
                                        <p:tgtEl>
                                          <p:spTgt spid="4097"/>
                                        </p:tgtEl>
                                        <p:attrNameLst>
                                          <p:attrName>style.visibility</p:attrName>
                                        </p:attrNameLst>
                                      </p:cBhvr>
                                      <p:to>
                                        <p:strVal val="visible"/>
                                      </p:to>
                                    </p:set>
                                    <p:animEffect transition="in" filter="fade">
                                      <p:cBhvr>
                                        <p:cTn id="29" dur="2000"/>
                                        <p:tgtEl>
                                          <p:spTgt spid="4097"/>
                                        </p:tgtEl>
                                      </p:cBhvr>
                                    </p:animEffect>
                                    <p:anim calcmode="lin" valueType="num">
                                      <p:cBhvr>
                                        <p:cTn id="30" dur="2000" fill="hold"/>
                                        <p:tgtEl>
                                          <p:spTgt spid="4097"/>
                                        </p:tgtEl>
                                        <p:attrNameLst>
                                          <p:attrName>style.rotation</p:attrName>
                                        </p:attrNameLst>
                                      </p:cBhvr>
                                      <p:tavLst>
                                        <p:tav tm="0">
                                          <p:val>
                                            <p:fltVal val="720"/>
                                          </p:val>
                                        </p:tav>
                                        <p:tav tm="100000">
                                          <p:val>
                                            <p:fltVal val="0"/>
                                          </p:val>
                                        </p:tav>
                                      </p:tavLst>
                                    </p:anim>
                                    <p:anim calcmode="lin" valueType="num">
                                      <p:cBhvr>
                                        <p:cTn id="31" dur="2000" fill="hold"/>
                                        <p:tgtEl>
                                          <p:spTgt spid="4097"/>
                                        </p:tgtEl>
                                        <p:attrNameLst>
                                          <p:attrName>ppt_h</p:attrName>
                                        </p:attrNameLst>
                                      </p:cBhvr>
                                      <p:tavLst>
                                        <p:tav tm="0">
                                          <p:val>
                                            <p:fltVal val="0"/>
                                          </p:val>
                                        </p:tav>
                                        <p:tav tm="100000">
                                          <p:val>
                                            <p:strVal val="#ppt_h"/>
                                          </p:val>
                                        </p:tav>
                                      </p:tavLst>
                                    </p:anim>
                                    <p:anim calcmode="lin" valueType="num">
                                      <p:cBhvr>
                                        <p:cTn id="32" dur="2000" fill="hold"/>
                                        <p:tgtEl>
                                          <p:spTgt spid="409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бабочки">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бабочки</Template>
  <TotalTime>426</TotalTime>
  <Words>469</Words>
  <Application>Microsoft Office PowerPoint</Application>
  <PresentationFormat>Экран (4:3)</PresentationFormat>
  <Paragraphs>18</Paragraphs>
  <Slides>11</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бабочки</vt:lpstr>
      <vt:lpstr>Слайд 1</vt:lpstr>
      <vt:lpstr>Слайд 2</vt:lpstr>
      <vt:lpstr>Слайд 3</vt:lpstr>
      <vt:lpstr>Слайд 4</vt:lpstr>
      <vt:lpstr>Слайд 5</vt:lpstr>
      <vt:lpstr>Слайд 6</vt:lpstr>
      <vt:lpstr>Слайд 7</vt:lpstr>
      <vt:lpstr> </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Никита</dc:creator>
  <cp:lastModifiedBy>Николай</cp:lastModifiedBy>
  <cp:revision>46</cp:revision>
  <dcterms:created xsi:type="dcterms:W3CDTF">2011-12-06T16:10:03Z</dcterms:created>
  <dcterms:modified xsi:type="dcterms:W3CDTF">2011-12-22T15:00:24Z</dcterms:modified>
</cp:coreProperties>
</file>