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xmlns:mc="http://schemas.openxmlformats.org/markup-compatibility/2006" xmlns:a14="http://schemas.microsoft.com/office/drawing/2010/main" val="000000" mc:Ignorable="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12/28/2012</a:t>
            </a:fld>
            <a:endParaRPr lang="en-US" dirty="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12/28/2012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12/28/2012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12/28/2012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xmlns:mc="http://schemas.openxmlformats.org/markup-compatibility/2006" xmlns:a14="http://schemas.microsoft.com/office/drawing/2010/main" val="000000" mc:Ignorable="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12/28/2012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12/28/2012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12/28/2012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12/28/2012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12/28/2012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12/28/2012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xmlns:mc="http://schemas.openxmlformats.org/markup-compatibility/2006" xmlns:a14="http://schemas.microsoft.com/office/drawing/2010/main" val="FFFFFF" mc:Ignorable=""/>
            </a:solidFill>
            <a:prstDash val="solid"/>
            <a:miter lim="800000"/>
          </a:ln>
          <a:effectLst>
            <a:outerShdw blurRad="190500" dist="228600" dir="2700000" sy="90000">
              <a:srgbClr xmlns:mc="http://schemas.openxmlformats.org/markup-compatibility/2006" xmlns:a14="http://schemas.microsoft.com/office/drawing/2010/main" val="000000" mc:Ignorable="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12/28/2012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12/28/2012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 descr="Рисунок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23" y="2924944"/>
            <a:ext cx="4431159" cy="3298000"/>
          </a:xfrm>
          <a:prstGeom prst="roundRect">
            <a:avLst>
              <a:gd name="adj" fmla="val 16667"/>
            </a:avLst>
          </a:prstGeom>
          <a:noFill/>
          <a:ln w="12700" algn="in">
            <a:solidFill>
              <a:srgbClr xmlns:mc="http://schemas.openxmlformats.org/markup-compatibility/2006" xmlns:a14="http://schemas.microsoft.com/office/drawing/2010/main" val="A3A3E1" mc:Ignorable=""/>
            </a:solidFill>
            <a:round/>
            <a:headEnd/>
            <a:tailEnd/>
          </a:ln>
          <a:effectLst>
            <a:outerShdw dist="99190" dir="3011666" algn="ctr" rotWithShape="0">
              <a:srgbClr xmlns:mc="http://schemas.openxmlformats.org/markup-compatibility/2006" xmlns:a14="http://schemas.microsoft.com/office/drawing/2010/main" val="333366" mc:Ignorable="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460975"/>
            <a:ext cx="88569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           </a:t>
            </a:r>
            <a:r>
              <a:rPr lang="ru-RU" sz="40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mbria" pitchFamily="18" charset="0"/>
              </a:rPr>
              <a:t>Домашняя игротека.</a:t>
            </a:r>
            <a:endParaRPr lang="ru-RU" sz="4000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latin typeface="Cambria" pitchFamily="18" charset="0"/>
            </a:endParaRPr>
          </a:p>
          <a:p>
            <a:pPr algn="ctr"/>
            <a:r>
              <a:rPr lang="ru-RU" sz="40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mbria" pitchFamily="18" charset="0"/>
              </a:rPr>
              <a:t>Развитие психологических                    процессов.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70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3" descr="i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7346"/>
            <a:ext cx="3041650" cy="228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CCCCCC" mc:Ignorable=""/>
                  </a:outerShdw>
                </a:effectLst>
              </a14:hiddenEffects>
            </a:ext>
          </a:extLst>
        </p:spPr>
      </p:pic>
      <p:pic>
        <p:nvPicPr>
          <p:cNvPr id="2052" name="Рисунок 4" descr="m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09668" y="3595588"/>
            <a:ext cx="1846262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CCCCCC" mc:Ignorable="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97346"/>
            <a:ext cx="8712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entury Schoolbook" pitchFamily="18" charset="0"/>
                <a:cs typeface="Arial" pitchFamily="34" charset="0"/>
              </a:rPr>
              <a:t> Всем известно, что игрушки детям необходимы,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entury Schoolbook" pitchFamily="18" charset="0"/>
                <a:cs typeface="Arial" pitchFamily="34" charset="0"/>
              </a:rPr>
              <a:t> но как выбрать именно такие, которые будут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entury Schoolbook" pitchFamily="18" charset="0"/>
                <a:cs typeface="Arial" pitchFamily="34" charset="0"/>
              </a:rPr>
              <a:t>полезны, с которыми  ребенок будет играть долго?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entury Schoolbook" pitchFamily="18" charset="0"/>
                <a:cs typeface="Arial" pitchFamily="34" charset="0"/>
              </a:rPr>
              <a:t>Растущий малыш стремится активно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entury Schoolbook" pitchFamily="18" charset="0"/>
                <a:cs typeface="Arial" pitchFamily="34" charset="0"/>
              </a:rPr>
              <a:t> исследовать окружающий мир.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entury Schoolbook" pitchFamily="18" charset="0"/>
                <a:cs typeface="Arial" pitchFamily="34" charset="0"/>
              </a:rPr>
              <a:t>Но часто из-за опасения за его здоровье или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entury Schoolbook" pitchFamily="18" charset="0"/>
                <a:cs typeface="Arial" pitchFamily="34" charset="0"/>
              </a:rPr>
              <a:t>за целостность предметов домашней обстановки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entury Schoolbook" pitchFamily="18" charset="0"/>
                <a:cs typeface="Arial" pitchFamily="34" charset="0"/>
              </a:rPr>
              <a:t> родители блокируют активность ребенка,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entury Schoolbook" pitchFamily="18" charset="0"/>
                <a:cs typeface="Arial" pitchFamily="34" charset="0"/>
              </a:rPr>
              <a:t>тем самым лишая малыша необходимого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entury Schoolbook" pitchFamily="18" charset="0"/>
                <a:cs typeface="Arial" pitchFamily="34" charset="0"/>
              </a:rPr>
              <a:t>опыта. Как сделать так, чтобы обе стороны были довольны? Нужно создать в квартире "детский островок".—домашнюю игротеку. Это может быть и отдельная комната, и просто отдельный уголок. Что может находиться на "детском островке"?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870215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entury Schoolbook" pitchFamily="18" charset="0"/>
                <a:cs typeface="Arial" pitchFamily="34" charset="0"/>
              </a:rPr>
              <a:t>У ребенка должен быть определенный набор                                                       игрушек, способствующих формированию мышления,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entury Schoolbook" pitchFamily="18" charset="0"/>
                <a:cs typeface="Arial" pitchFamily="34" charset="0"/>
              </a:rPr>
              <a:t> памяти, внимания, речи – тех фундаментальных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entury Schoolbook" pitchFamily="18" charset="0"/>
                <a:cs typeface="Arial" pitchFamily="34" charset="0"/>
              </a:rPr>
              <a:t>психических процессов, без  достаточного развития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entury Schoolbook" pitchFamily="18" charset="0"/>
                <a:cs typeface="Arial" pitchFamily="34" charset="0"/>
              </a:rPr>
              <a:t>которых нельзя говорить о воспитании гармоничной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entury Schoolbook" pitchFamily="18" charset="0"/>
                <a:cs typeface="Arial" pitchFamily="34" charset="0"/>
              </a:rPr>
              <a:t>личности. Игра главная деятельность ребенка во все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entury Schoolbook" pitchFamily="18" charset="0"/>
                <a:cs typeface="Arial" pitchFamily="34" charset="0"/>
              </a:rPr>
              <a:t> времена, позволяющая ему проигрывать реальные и сказочные ситуации, подражать взрослым. Совсем необязательно скупать весь ассортимент игрушечного магазина. Многие игрушки можно сделать самим родителям, и от этого они будут еще ближе и дороже ребенку.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Century Schoolbook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75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entury Schoolbook" pitchFamily="18" charset="0"/>
                <a:cs typeface="Arial" pitchFamily="34" charset="0"/>
              </a:rPr>
              <a:t>Некоторые игрушки настолько многофункциональны, что в одну и ту же игрушку ребенок сможет играть и в год, и в пять, и в десять лет, но по-разному... Как правило, эти игрушки называются </a:t>
            </a:r>
            <a:r>
              <a:rPr lang="en-US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entury Schoolbook" pitchFamily="18" charset="0"/>
                <a:cs typeface="Arial" pitchFamily="34" charset="0"/>
              </a:rPr>
              <a:t>«</a:t>
            </a:r>
            <a:r>
              <a:rPr lang="ru-RU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entury Schoolbook" pitchFamily="18" charset="0"/>
                <a:cs typeface="Arial" pitchFamily="34" charset="0"/>
              </a:rPr>
              <a:t>развивающими</a:t>
            </a:r>
            <a:r>
              <a:rPr lang="en-US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entury Schoolbook" pitchFamily="18" charset="0"/>
                <a:cs typeface="Arial" pitchFamily="34" charset="0"/>
              </a:rPr>
              <a:t>». </a:t>
            </a:r>
            <a:r>
              <a:rPr lang="ru-RU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entury Schoolbook" pitchFamily="18" charset="0"/>
                <a:cs typeface="Arial" pitchFamily="34" charset="0"/>
              </a:rPr>
              <a:t>Они учат наших детей переходить от простых заданий к более сложным заданиям; получать радость и удовлетворение от умственной деятельности, думать, мучиться и радоваться, когда задача решена и одержана победа: "Смотри, мама, у меня получилось!" </a:t>
            </a:r>
          </a:p>
        </p:txBody>
      </p:sp>
      <p:pic>
        <p:nvPicPr>
          <p:cNvPr id="1026" name="Рисунок 2" descr="pups_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476" y="2219965"/>
            <a:ext cx="2259012" cy="265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CCCCCC" mc:Ignorable="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1978" y="2219965"/>
            <a:ext cx="63367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Какие же игрушки должны входить в домашнюю игротеку? </a:t>
            </a:r>
          </a:p>
          <a:p>
            <a:r>
              <a:rPr lang="ru-RU" dirty="0"/>
              <a:t> </a:t>
            </a:r>
          </a:p>
          <a:p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</a:rPr>
              <a:t>1. Игрушки из реальной жизни. </a:t>
            </a:r>
            <a:endParaRPr lang="ru-RU" dirty="0"/>
          </a:p>
          <a:p>
            <a:r>
              <a:rPr lang="ru-RU" dirty="0"/>
              <a:t>Кукольное семейство (может быть, семья зверушек), кукольный домик, мебель, посуда, транспорт, весы, столярные, медицинские и парикмахерские инструменты, часы, игрушечная бытовая техника, мелки и доска, музыкальные инструменты, железные дороги, телефон и т. д. </a:t>
            </a:r>
          </a:p>
        </p:txBody>
      </p:sp>
      <p:pic>
        <p:nvPicPr>
          <p:cNvPr id="1027" name="Рисунок 3" descr="0_5e62e_19e1ccff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2287"/>
            <a:ext cx="2478088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CCCCCC" mc:Ignorable="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5301208"/>
            <a:ext cx="62646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</a:rPr>
              <a:t>2. Игрушки, помогающие "выплеснуть" агрессию. </a:t>
            </a:r>
            <a:endParaRPr lang="ru-RU" sz="2000" i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/>
              <a:t>      Солдатики, ружья, мячи, надувные "груши", подушки, дикие животные, резиновые игрушки, веревки, скакалки, молотки и другие инструменты, дротики для метания, кегли и т. д. </a:t>
            </a:r>
          </a:p>
        </p:txBody>
      </p:sp>
    </p:spTree>
    <p:extLst>
      <p:ext uri="{BB962C8B-B14F-4D97-AF65-F5344CB8AC3E}">
        <p14:creationId xmlns:p14="http://schemas.microsoft.com/office/powerpoint/2010/main" val="3201253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49694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</a:rPr>
              <a:t>3. Игрушки для развития творческой фантазии и самовыражения. </a:t>
            </a:r>
            <a:endParaRPr lang="ru-RU" sz="2000" i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/>
              <a:t>Конструкторы, настольные игры, краски, пластилин, мозаика, наборы для рукоделия, бумага для аппликаций… </a:t>
            </a:r>
          </a:p>
          <a:p>
            <a:r>
              <a:rPr lang="ru-RU" dirty="0"/>
              <a:t> </a:t>
            </a:r>
          </a:p>
          <a:p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</a:rPr>
              <a:t>4. Игрушки, развивающие интеллектуальные качества.</a:t>
            </a:r>
            <a:endParaRPr lang="ru-RU" sz="2000" i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/>
              <a:t>Матрешки, пирамидки, разрезные картинки, рамки – вкладыши, кубики с картинками и т.д. </a:t>
            </a:r>
          </a:p>
          <a:p>
            <a:r>
              <a:rPr lang="ru-RU" dirty="0"/>
              <a:t>В домашней игротеке должны быть игрушки из каждой категории. А вот количество и конкретный набор игрушек зависят от родительского тщеславия, материального состояния, соображений пользы и, конечно, интересов  ребенка.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pic>
        <p:nvPicPr>
          <p:cNvPr id="2050" name="Рисунок 2" descr="Logo in 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5" y="3429000"/>
            <a:ext cx="12382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CCCCCC" mc:Ignorable=""/>
                  </a:outerShdw>
                </a:effectLst>
              </a14:hiddenEffects>
            </a:ext>
          </a:extLst>
        </p:spPr>
      </p:pic>
      <p:pic>
        <p:nvPicPr>
          <p:cNvPr id="2051" name="Рисунок 3" descr="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2152650" cy="135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CCCCCC" mc:Ignorable="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3425" y="4826675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Но ни одна игрушка, взятая в отдельности, не принесет той воспитательной пользы, о которой сообщается на ее упаковке. Это могут сделать только все игрушки сообща. Только все вместе они помогут ребенку с пользой проводить время. Кроме того, смысл игрушек не только в том, чтобы развивать у детей наблюдательность, внимание и прочие полезные качества. Игрушки еще должны просто развлекать, и не мешайте им делать это. </a:t>
            </a:r>
          </a:p>
          <a:p>
            <a:pPr algn="just"/>
            <a:r>
              <a:rPr lang="ru-RU" dirty="0"/>
              <a:t> </a:t>
            </a:r>
          </a:p>
        </p:txBody>
      </p:sp>
      <p:pic>
        <p:nvPicPr>
          <p:cNvPr id="8" name="Рисунок 2" descr="scrn_big_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192021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CCCCCC" mc:Ignorable=""/>
                  </a:outerShdw>
                </a:effectLst>
              </a14:hiddenEffects>
            </a:ext>
          </a:extLst>
        </p:spPr>
      </p:pic>
      <p:pic>
        <p:nvPicPr>
          <p:cNvPr id="9" name="Рисунок 2" descr="pi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12976"/>
            <a:ext cx="149056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CCCCCC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83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957" y="188640"/>
            <a:ext cx="88204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         «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</a:rPr>
              <a:t>Развивающие игры»</a:t>
            </a:r>
            <a:endParaRPr lang="ru-RU" sz="2000" i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/>
              <a:t> </a:t>
            </a:r>
          </a:p>
          <a:p>
            <a:r>
              <a:rPr lang="ru-RU" dirty="0"/>
              <a:t>Как показывает практика, одной из актуальных проблем для обучения является проблема развития внимания. </a:t>
            </a:r>
          </a:p>
          <a:p>
            <a:r>
              <a:rPr lang="ru-RU" dirty="0"/>
              <a:t> </a:t>
            </a:r>
          </a:p>
          <a:p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</a:rPr>
              <a:t>Внимание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/>
              <a:t>- это форма организации познавательной деятельности, избирательная направленность сознания на какой либо объект. Образы, получаемые при внимательном восприятии, отличаются ясностью и отчетливостью. При наличии внимания мыслительные процессы протекают быстрее и правильнее, движения выполняются более аккуратно и четко. Результатом внимания является улучшение любой деятельности, которой оно сопутствует.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Выделяют три  основных вида внимания: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Объем внимания определяется тем, сколько объектов ребенок может воспринимать, охватить в короткий промежуток времени (4года-один объект; 6-7лет - три объекта).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Устойчивость внимания - это способность сохранять долгое время сосредоточенность в деятельности, способность отвлечься от всего постороннего.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Распределение внимания - это умение выполнить несколько видов деятельности одновременно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71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834" y="106692"/>
            <a:ext cx="876672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Игры и упражнения, которые можно использовать в домашних условиях, для развития внимания ребенка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 </a:t>
            </a: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</a:rPr>
              <a:t>«Что 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изменилось»</a:t>
            </a:r>
            <a:endParaRPr lang="ru-RU" sz="2000" i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 smtClean="0"/>
              <a:t>Цель</a:t>
            </a:r>
            <a:r>
              <a:rPr lang="ru-RU" dirty="0"/>
              <a:t>: развивать произвольное внимание.</a:t>
            </a:r>
          </a:p>
          <a:p>
            <a:r>
              <a:rPr lang="ru-RU" dirty="0"/>
              <a:t> </a:t>
            </a:r>
          </a:p>
          <a:p>
            <a:pPr algn="just"/>
            <a:r>
              <a:rPr lang="ru-RU" dirty="0"/>
              <a:t>На стол ставится три-четыре игрушки (затем количество увеличивается) и ребенку предлагают рассмотреть их в течение 10-15 секунд. Затем попросите отвернуться, а тем временем уберите одну игрушку или поменяйте их местами. Когда он повернется по вашему сигналу, спросите его, что же изменилось?</a:t>
            </a:r>
          </a:p>
          <a:p>
            <a:r>
              <a:rPr lang="ru-RU" dirty="0"/>
              <a:t> </a:t>
            </a:r>
            <a:endParaRPr lang="ru-RU" dirty="0" smtClean="0"/>
          </a:p>
          <a:p>
            <a:r>
              <a:rPr lang="ru-RU" sz="2000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  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</a:rPr>
              <a:t>«Четвертый лишний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»</a:t>
            </a:r>
            <a:endParaRPr lang="ru-RU" sz="2000" i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/>
              <a:t>Цель: развивать концентрацию, распределение внимания.</a:t>
            </a:r>
          </a:p>
          <a:p>
            <a:r>
              <a:rPr lang="ru-RU" dirty="0"/>
              <a:t> </a:t>
            </a:r>
          </a:p>
          <a:p>
            <a:pPr algn="just"/>
            <a:r>
              <a:rPr lang="ru-RU" dirty="0"/>
              <a:t>Ребенку предлагают 4 предмета: три из них из одной группы и один из другой (например: ложка, вилка, поварешка и книга). Можно заменить карточкой с изображениями предметов. Предложите ребенку внимательно посмотреть и найти, что здесь лишнее и почему</a:t>
            </a:r>
            <a:r>
              <a:rPr lang="ru-RU" dirty="0" smtClean="0"/>
              <a:t>?</a:t>
            </a:r>
          </a:p>
          <a:p>
            <a:pPr algn="just"/>
            <a:endParaRPr lang="ru-RU" b="1" dirty="0"/>
          </a:p>
          <a:p>
            <a:pPr algn="just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         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«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</a:rPr>
              <a:t>Нарисуй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»</a:t>
            </a:r>
            <a:endParaRPr lang="ru-RU" sz="2000" i="1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ru-RU" dirty="0"/>
              <a:t>Цель: развивать навык внимательно слушать и выполнять указания взрослого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Инструкция: Раскрась шары так, чтобы большой шар был между зеленым и синим, а зеленый был рядом с красным. (на листе бумаги нарисовать схематически четыре шарика, один из них большой).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341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03649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       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</a:rPr>
              <a:t>«Память»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/>
              <a:t> </a:t>
            </a:r>
          </a:p>
          <a:p>
            <a:pPr algn="just"/>
            <a:r>
              <a:rPr lang="ru-RU" dirty="0"/>
              <a:t>Человек получает за свою жизнь огромное количество информации. Однако, большую половину узнанного забывает. Люди мирятся с этим, считая что «хорошая память либо есть, либо ее нет. И тут уж ничего не поделаешь». Но, оказывается, что это совсем не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так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Память - один из важнейших психических процессов, с помощью которого ребенок познает окружающий мир. К моменту поступления в школу у ребенка должны быть развиты все виды </a:t>
            </a:r>
            <a:r>
              <a:rPr lang="ru-RU" dirty="0" smtClean="0"/>
              <a:t>памяти. Таким </a:t>
            </a:r>
            <a:r>
              <a:rPr lang="ru-RU" dirty="0"/>
              <a:t>образом, память это фундамент развития человека в целом, и если у ребенка с нарушениями в развитии есть отклонения в процессах памяти, наша с вами задача вести коррекционную работу на ее развитие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Вот несколько игр и упражнений для занятий в домашних условиях, в свободное время, по дороге домой или в детский сад.</a:t>
            </a:r>
          </a:p>
          <a:p>
            <a:r>
              <a:rPr lang="ru-RU" dirty="0"/>
              <a:t> </a:t>
            </a:r>
          </a:p>
          <a:p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                «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</a:rPr>
              <a:t>Картинки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»</a:t>
            </a:r>
            <a:endParaRPr lang="ru-RU" sz="2000" i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/>
              <a:t>Цель: развивать зрительную память (кратковременную и долговременную).</a:t>
            </a:r>
          </a:p>
          <a:p>
            <a:r>
              <a:rPr lang="ru-RU" dirty="0"/>
              <a:t> </a:t>
            </a:r>
          </a:p>
          <a:p>
            <a:pPr algn="just"/>
            <a:r>
              <a:rPr lang="ru-RU" dirty="0"/>
              <a:t>Инструкция: показать десять картинок, на каждой из которых изображен знакомый предмет (время показа 1-2секунды). А теперь назвать предметы которые вы запомнили. Порядок значения не имеет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3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66930"/>
            <a:ext cx="1909763" cy="13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CCCCCC" mc:Ignorable=""/>
                  </a:outerShdw>
                </a:effectLst>
              </a14:hiddenEffects>
            </a:ext>
          </a:extLst>
        </p:spPr>
      </p:pic>
      <p:pic>
        <p:nvPicPr>
          <p:cNvPr id="5124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5355312"/>
            <a:ext cx="2019300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CCCCCC" mc:Ignorable=""/>
                  </a:outerShdw>
                </a:effectLst>
              </a14:hiddenEffects>
            </a:ext>
          </a:extLst>
        </p:spPr>
      </p:pic>
      <p:pic>
        <p:nvPicPr>
          <p:cNvPr id="5125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0066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CCCCCC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6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1945b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171" y="4005064"/>
            <a:ext cx="3097829" cy="219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CCCCCC" mc:Ignorable=""/>
                  </a:outerShdw>
                </a:effectLst>
              </a14:hiddenEffects>
            </a:ext>
          </a:extLst>
        </p:spPr>
      </p:pic>
      <p:pic>
        <p:nvPicPr>
          <p:cNvPr id="6147" name="Рисунок 3" descr="vkladis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97043"/>
            <a:ext cx="1440855" cy="218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CCCCCC" mc:Ignorable="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287" y="0"/>
            <a:ext cx="90082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               </a:t>
            </a:r>
          </a:p>
          <a:p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                  Игра 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</a:rPr>
              <a:t>в слова»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Цель: развитие слуховой памяти.</a:t>
            </a:r>
          </a:p>
          <a:p>
            <a:r>
              <a:rPr lang="ru-RU" dirty="0"/>
              <a:t>  </a:t>
            </a:r>
          </a:p>
          <a:p>
            <a:r>
              <a:rPr lang="ru-RU" dirty="0"/>
              <a:t>«Я назову несколько слов, а вы их запомните: стол, заяц, слон, шкаф, волк, диван</a:t>
            </a:r>
            <a:r>
              <a:rPr lang="ru-RU" dirty="0" smtClean="0"/>
              <a:t>….»</a:t>
            </a:r>
            <a:endParaRPr lang="ru-RU" dirty="0"/>
          </a:p>
          <a:p>
            <a:r>
              <a:rPr lang="ru-RU" dirty="0"/>
              <a:t>Попросить повторить через 15-20 секунд. Аналогично можно провести упражнение на запоминание фраз. В этом случае развивается еще и смысловая память. Например: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- мальчик устал; девочка плачет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- папа читает ;  мама готовит;  бабушка отдыхает и т.д.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Если у ребенка постарше появляются трудности в повторении слов фразы, которые ему называют, дайте ему лист бумаги и карандаш и предложите схематически сделать рисунок, который поможет в запоминании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4149080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                «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</a:rPr>
              <a:t>Угадай, что я загадал?»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Цель: развивать образную память, речь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Вы описываете любой предмет из окружения ребенка. Задача ребенка определить этот предмет. Например: этот предмет большой, мягкий, удобный, со спинкой и подлокотниками. Что это? Затем пусть ребенок загадает вам свой предмет.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4960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62190"/>
            <a:ext cx="2448272" cy="194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CCCCCC" mc:Ignorable="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6609" y="116632"/>
            <a:ext cx="88798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Также можно  использовать для развития памяти следующие игры и упражнения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- заучивание стихов, загадок, чистоговорок, считалок и т. п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- «Добавь словечко»; «Слушай и рисуй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dirty="0"/>
              <a:t>- «Что изменилось?»; «Расставь точки»; «Нарисуй такой же предмет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dirty="0"/>
              <a:t>-  «Отгадай на ощупь»; «Чудесный мешочек».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Хотелось бы обратить внимание на то, что желаемый эффект не достигается после одного-двух занятий. Чтобы появился устойчивый результат, необходимо проводить их регулярно, как минимум в течение месяца-двух.  Для таких занятий лучше использовать часы после отдыха детей. Главное, чтобы в этот момент ребенку самому хотелось заниматься, поэтому не навязывайте ему свои желания и не превращайте игру в скучный </a:t>
            </a:r>
            <a:r>
              <a:rPr lang="ru-RU" dirty="0" smtClean="0"/>
              <a:t>урок.</a:t>
            </a:r>
            <a:r>
              <a:rPr lang="ru-RU" dirty="0"/>
              <a:t> </a:t>
            </a:r>
            <a:r>
              <a:rPr lang="ru-RU" dirty="0" smtClean="0"/>
              <a:t>Таким </a:t>
            </a:r>
            <a:r>
              <a:rPr lang="ru-RU" dirty="0"/>
              <a:t>образом,  самое главное любые игровые взаимоотношения сближают, помогают установить контакт, открывают родителям доступ к самым сокровенным тайнам детской души. А наши дети, как никто другой требуют особой помощи от взрослых. И наша задача обеспечить им наиболее полноценное развитие, как в детском саду, так и дома. </a:t>
            </a:r>
          </a:p>
        </p:txBody>
      </p:sp>
      <p:pic>
        <p:nvPicPr>
          <p:cNvPr id="7171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6" y="4565761"/>
            <a:ext cx="2032000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CCCCCC" mc:Ignorable=""/>
                  </a:outerShdw>
                </a:effectLst>
              </a14:hiddenEffects>
            </a:ext>
          </a:extLst>
        </p:spPr>
      </p:pic>
      <p:pic>
        <p:nvPicPr>
          <p:cNvPr id="7172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99" y="4356695"/>
            <a:ext cx="1897062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CCCCCC" mc:Ignorable="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6309320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</a:rPr>
              <a:t>Так играйте же  со своими детьми!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84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здушный поток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212745" mc:Ignorable=""/>
      </a:dk2>
      <a:lt2>
        <a:srgbClr xmlns:mc="http://schemas.openxmlformats.org/markup-compatibility/2006" xmlns:a14="http://schemas.microsoft.com/office/drawing/2010/main" val="B4DCFA" mc:Ignorable=""/>
      </a:lt2>
      <a:accent1>
        <a:srgbClr xmlns:mc="http://schemas.openxmlformats.org/markup-compatibility/2006" xmlns:a14="http://schemas.microsoft.com/office/drawing/2010/main" val="4E67C8" mc:Ignorable=""/>
      </a:accent1>
      <a:accent2>
        <a:srgbClr xmlns:mc="http://schemas.openxmlformats.org/markup-compatibility/2006" xmlns:a14="http://schemas.microsoft.com/office/drawing/2010/main" val="5ECCF3" mc:Ignorable=""/>
      </a:accent2>
      <a:accent3>
        <a:srgbClr xmlns:mc="http://schemas.openxmlformats.org/markup-compatibility/2006" xmlns:a14="http://schemas.microsoft.com/office/drawing/2010/main" val="A7EA52" mc:Ignorable=""/>
      </a:accent3>
      <a:accent4>
        <a:srgbClr xmlns:mc="http://schemas.openxmlformats.org/markup-compatibility/2006" xmlns:a14="http://schemas.microsoft.com/office/drawing/2010/main" val="5DCEAF" mc:Ignorable=""/>
      </a:accent4>
      <a:accent5>
        <a:srgbClr xmlns:mc="http://schemas.openxmlformats.org/markup-compatibility/2006" xmlns:a14="http://schemas.microsoft.com/office/drawing/2010/main" val="FF8021" mc:Ignorable=""/>
      </a:accent5>
      <a:accent6>
        <a:srgbClr xmlns:mc="http://schemas.openxmlformats.org/markup-compatibility/2006" xmlns:a14="http://schemas.microsoft.com/office/drawing/2010/main" val="F14124" mc:Ignorable=""/>
      </a:accent6>
      <a:hlink>
        <a:srgbClr xmlns:mc="http://schemas.openxmlformats.org/markup-compatibility/2006" xmlns:a14="http://schemas.microsoft.com/office/drawing/2010/main" val="56C7AA" mc:Ignorable=""/>
      </a:hlink>
      <a:folHlink>
        <a:srgbClr xmlns:mc="http://schemas.openxmlformats.org/markup-compatibility/2006" xmlns:a14="http://schemas.microsoft.com/office/drawing/2010/main" val="59A8D1" mc:Ignorable="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xmlns:mc="http://schemas.openxmlformats.org/markup-compatibility/2006" xmlns:a14="http://schemas.microsoft.com/office/drawing/2010/main" val="000000" mc:Ignorable="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xmlns:mc="http://schemas.openxmlformats.org/markup-compatibility/2006" xmlns:a14="http://schemas.microsoft.com/office/drawing/2010/main" val="000000" mc:Ignorable="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101</TotalTime>
  <Words>543</Words>
  <Application>Microsoft Office PowerPoint</Application>
  <PresentationFormat>Экран (4:3)</PresentationFormat>
  <Paragraphs>104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2012-12-26T16:48:01Z</dcterms:created>
  <dcterms:modified xsi:type="dcterms:W3CDTF">2012-12-28T17:06:54Z</dcterms:modified>
</cp:coreProperties>
</file>