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CCFFCC"/>
    <a:srgbClr val="66FFCC"/>
    <a:srgbClr val="CCFFFF"/>
    <a:srgbClr val="D9F7E1"/>
    <a:srgbClr val="009999"/>
    <a:srgbClr val="00FF00"/>
    <a:srgbClr val="0066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BFBAD-5732-432B-9CCE-F76897127A04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BC564-004B-47B9-AF15-4B196431A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BC564-004B-47B9-AF15-4B196431AFC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05F5-45B3-4E42-AF97-64E997C91AA7}" type="datetimeFigureOut">
              <a:rPr lang="ru-RU" smtClean="0"/>
              <a:pPr/>
              <a:t>21.11.2011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314-B64D-4637-AACB-77011D7534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05F5-45B3-4E42-AF97-64E997C91AA7}" type="datetimeFigureOut">
              <a:rPr lang="ru-RU" smtClean="0"/>
              <a:pPr/>
              <a:t>21.11.2011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314-B64D-4637-AACB-77011D7534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05F5-45B3-4E42-AF97-64E997C91AA7}" type="datetimeFigureOut">
              <a:rPr lang="ru-RU" smtClean="0"/>
              <a:pPr/>
              <a:t>21.11.2011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314-B64D-4637-AACB-77011D7534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05F5-45B3-4E42-AF97-64E997C91AA7}" type="datetimeFigureOut">
              <a:rPr lang="ru-RU" smtClean="0"/>
              <a:pPr/>
              <a:t>21.11.2011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314-B64D-4637-AACB-77011D7534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05F5-45B3-4E42-AF97-64E997C91AA7}" type="datetimeFigureOut">
              <a:rPr lang="ru-RU" smtClean="0"/>
              <a:pPr/>
              <a:t>21.11.2011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314-B64D-4637-AACB-77011D7534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05F5-45B3-4E42-AF97-64E997C91AA7}" type="datetimeFigureOut">
              <a:rPr lang="ru-RU" smtClean="0"/>
              <a:pPr/>
              <a:t>21.11.2011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314-B64D-4637-AACB-77011D7534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05F5-45B3-4E42-AF97-64E997C91AA7}" type="datetimeFigureOut">
              <a:rPr lang="ru-RU" smtClean="0"/>
              <a:pPr/>
              <a:t>21.11.2011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314-B64D-4637-AACB-77011D7534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05F5-45B3-4E42-AF97-64E997C91AA7}" type="datetimeFigureOut">
              <a:rPr lang="ru-RU" smtClean="0"/>
              <a:pPr/>
              <a:t>21.11.2011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314-B64D-4637-AACB-77011D7534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05F5-45B3-4E42-AF97-64E997C91AA7}" type="datetimeFigureOut">
              <a:rPr lang="ru-RU" smtClean="0"/>
              <a:pPr/>
              <a:t>21.11.2011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314-B64D-4637-AACB-77011D7534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05F5-45B3-4E42-AF97-64E997C91AA7}" type="datetimeFigureOut">
              <a:rPr lang="ru-RU" smtClean="0"/>
              <a:pPr/>
              <a:t>21.11.2011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314-B64D-4637-AACB-77011D7534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05F5-45B3-4E42-AF97-64E997C91AA7}" type="datetimeFigureOut">
              <a:rPr lang="ru-RU" smtClean="0"/>
              <a:pPr/>
              <a:t>21.11.2011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314-B64D-4637-AACB-77011D7534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505F5-45B3-4E42-AF97-64E997C91AA7}" type="datetimeFigureOut">
              <a:rPr lang="ru-RU" smtClean="0"/>
              <a:pPr/>
              <a:t>21.11.2011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BA314-B64D-4637-AACB-77011D7534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130425"/>
            <a:ext cx="6215106" cy="1470025"/>
          </a:xfrm>
        </p:spPr>
        <p:txBody>
          <a:bodyPr>
            <a:normAutofit/>
          </a:bodyPr>
          <a:lstStyle/>
          <a:p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343672" cy="1752600"/>
          </a:xfrm>
        </p:spPr>
        <p:txBody>
          <a:bodyPr>
            <a:normAutofit/>
          </a:bodyPr>
          <a:lstStyle/>
          <a:p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785926"/>
            <a:ext cx="6286544" cy="42862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6666"/>
                </a:solidFill>
                <a:latin typeface="Arial Black" pitchFamily="34" charset="0"/>
              </a:rPr>
              <a:t>Осуществление индивидуального подхода в организованной деятельности</a:t>
            </a:r>
          </a:p>
          <a:p>
            <a:pPr algn="ctr"/>
            <a:r>
              <a:rPr lang="ru-RU" sz="2000" dirty="0" smtClean="0">
                <a:solidFill>
                  <a:srgbClr val="006666"/>
                </a:solidFill>
                <a:latin typeface="Arial Black" pitchFamily="34" charset="0"/>
              </a:rPr>
              <a:t> по физической культуре</a:t>
            </a:r>
          </a:p>
          <a:p>
            <a:pPr algn="ctr"/>
            <a:r>
              <a:rPr lang="ru-RU" sz="2000" dirty="0" smtClean="0">
                <a:solidFill>
                  <a:srgbClr val="006666"/>
                </a:solidFill>
                <a:latin typeface="Arial Black" pitchFamily="34" charset="0"/>
              </a:rPr>
              <a:t>с детьми </a:t>
            </a:r>
            <a:r>
              <a:rPr lang="en-US" sz="2000" dirty="0" smtClean="0">
                <a:solidFill>
                  <a:srgbClr val="006666"/>
                </a:solidFill>
                <a:latin typeface="Arial Black" pitchFamily="34" charset="0"/>
              </a:rPr>
              <a:t>II-III </a:t>
            </a:r>
            <a:r>
              <a:rPr lang="ru-RU" sz="2000" dirty="0" smtClean="0">
                <a:solidFill>
                  <a:srgbClr val="006666"/>
                </a:solidFill>
                <a:latin typeface="Arial Black" pitchFamily="34" charset="0"/>
              </a:rPr>
              <a:t>групп здоровья в зависимости от диагноза</a:t>
            </a:r>
          </a:p>
          <a:p>
            <a:pPr algn="ctr"/>
            <a:endParaRPr lang="ru-RU" sz="2000" dirty="0" smtClean="0">
              <a:latin typeface="Arial Black" pitchFamily="34" charset="0"/>
            </a:endParaRPr>
          </a:p>
          <a:p>
            <a:pPr algn="ctr"/>
            <a:r>
              <a:rPr lang="ru-RU" sz="1400" dirty="0" smtClean="0">
                <a:solidFill>
                  <a:srgbClr val="006666"/>
                </a:solidFill>
                <a:latin typeface="Arial Black" pitchFamily="34" charset="0"/>
              </a:rPr>
              <a:t>Инструктор по физической культуре </a:t>
            </a:r>
          </a:p>
          <a:p>
            <a:pPr algn="ctr"/>
            <a:r>
              <a:rPr lang="ru-RU" sz="1400" dirty="0" smtClean="0">
                <a:solidFill>
                  <a:srgbClr val="006666"/>
                </a:solidFill>
                <a:latin typeface="Arial Black" pitchFamily="34" charset="0"/>
              </a:rPr>
              <a:t>Петрунина Ольга Викторовна</a:t>
            </a:r>
          </a:p>
          <a:p>
            <a:pPr algn="ctr"/>
            <a:r>
              <a:rPr lang="ru-RU" sz="1400" dirty="0" smtClean="0">
                <a:solidFill>
                  <a:srgbClr val="006666"/>
                </a:solidFill>
                <a:latin typeface="Arial Black" pitchFamily="34" charset="0"/>
              </a:rPr>
              <a:t>МДОУ «Детский сад №116 комбинированного вида»</a:t>
            </a:r>
          </a:p>
          <a:p>
            <a:pPr algn="ctr"/>
            <a:r>
              <a:rPr lang="ru-RU" sz="1400" dirty="0" smtClean="0">
                <a:solidFill>
                  <a:srgbClr val="006666"/>
                </a:solidFill>
                <a:latin typeface="Arial Black" pitchFamily="34" charset="0"/>
              </a:rPr>
              <a:t>вторая кв. категория</a:t>
            </a:r>
            <a:endParaRPr lang="ru-RU" sz="1400" dirty="0">
              <a:solidFill>
                <a:srgbClr val="006666"/>
              </a:solidFill>
              <a:latin typeface="Arial Black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2167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FFFF00"/>
            </a:gs>
            <a:gs pos="100000">
              <a:srgbClr val="0099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rgbClr val="003366"/>
                </a:solidFill>
              </a:rPr>
              <a:t>Мы</a:t>
            </a:r>
            <a:r>
              <a:rPr lang="ru-RU" sz="1800" b="1" dirty="0">
                <a:solidFill>
                  <a:srgbClr val="003366"/>
                </a:solidFill>
              </a:rPr>
              <a:t>, взрослые, в ответе </a:t>
            </a:r>
            <a:r>
              <a:rPr lang="ru-RU" sz="1800" b="1" dirty="0" smtClean="0">
                <a:solidFill>
                  <a:srgbClr val="003366"/>
                </a:solidFill>
              </a:rPr>
              <a:t>за то</a:t>
            </a:r>
            <a:r>
              <a:rPr lang="ru-RU" sz="1800" b="1" dirty="0">
                <a:solidFill>
                  <a:srgbClr val="003366"/>
                </a:solidFill>
              </a:rPr>
              <a:t>, насколько двигательно-полноценным будет ребенок в </a:t>
            </a:r>
            <a:r>
              <a:rPr lang="ru-RU" sz="1800" b="1" dirty="0" smtClean="0">
                <a:solidFill>
                  <a:srgbClr val="003366"/>
                </a:solidFill>
              </a:rPr>
              <a:t>дальнейшем</a:t>
            </a:r>
            <a:r>
              <a:rPr lang="ru-RU" sz="1800" b="1" dirty="0">
                <a:solidFill>
                  <a:srgbClr val="003366"/>
                </a:solidFill>
              </a:rPr>
              <a:t>. Физическое воспитание детей дошкольного возраста будет результативным только в том случае, если в раннем возрасте ребенок получит все, что необходимо для качественного созревания мышц, всестороннего развития ребенка в соответствии с требованиями по сохранению и укреплению здоровья и обеспечению безопасности жизни.</a:t>
            </a:r>
            <a:endParaRPr lang="ru-RU" sz="1800" b="1" dirty="0" smtClean="0">
              <a:solidFill>
                <a:srgbClr val="003366"/>
              </a:solidFill>
            </a:endParaRPr>
          </a:p>
          <a:p>
            <a:pPr algn="just"/>
            <a:endParaRPr lang="ru-RU" sz="1800" b="1" dirty="0">
              <a:solidFill>
                <a:srgbClr val="003366"/>
              </a:solidFill>
            </a:endParaRPr>
          </a:p>
        </p:txBody>
      </p:sp>
      <p:pic>
        <p:nvPicPr>
          <p:cNvPr id="7" name="Содержимое 6" descr="DSC00987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642" r="9093" b="9208"/>
          <a:stretch>
            <a:fillRect/>
          </a:stretch>
        </p:blipFill>
        <p:spPr>
          <a:xfrm>
            <a:off x="4071934" y="357166"/>
            <a:ext cx="4608832" cy="5244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FFFF00"/>
            </a:gs>
            <a:gs pos="100000">
              <a:srgbClr val="0099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DSC00884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9745" r="11740"/>
          <a:stretch>
            <a:fillRect/>
          </a:stretch>
        </p:blipFill>
        <p:spPr>
          <a:xfrm>
            <a:off x="4143372" y="214290"/>
            <a:ext cx="4143404" cy="5576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</p:spPr>
        <p:txBody>
          <a:bodyPr/>
          <a:lstStyle/>
          <a:p>
            <a:r>
              <a:rPr lang="ru-RU" dirty="0"/>
              <a:t> </a:t>
            </a:r>
            <a:endParaRPr lang="ru-RU" dirty="0" smtClean="0"/>
          </a:p>
          <a:p>
            <a:pPr algn="just"/>
            <a:r>
              <a:rPr lang="ru-RU" sz="2000" b="1" dirty="0"/>
              <a:t> </a:t>
            </a:r>
            <a:r>
              <a:rPr lang="ru-RU" sz="2000" b="1" dirty="0">
                <a:solidFill>
                  <a:srgbClr val="003366"/>
                </a:solidFill>
              </a:rPr>
              <a:t>Дошкольный возраст — особенно важный и ответственный период, когда происходит перестройка функционирования многих систем организма. Пластичность и высокая лабильность организма дошкольников определяют высокую чувствительность к воздействию факторов внешней среды.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FFFF00"/>
            </a:gs>
            <a:gs pos="100000">
              <a:srgbClr val="0099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b="1" dirty="0" smtClean="0">
                <a:solidFill>
                  <a:srgbClr val="003366"/>
                </a:solidFill>
              </a:rPr>
              <a:t>Мероприятия</a:t>
            </a:r>
            <a:r>
              <a:rPr lang="ru-RU" sz="2700" b="1" dirty="0">
                <a:solidFill>
                  <a:srgbClr val="003366"/>
                </a:solidFill>
              </a:rPr>
              <a:t>, обеспечивающие контроль здоровья дошкольников на физкультурных занятиях.</a:t>
            </a:r>
            <a:r>
              <a:rPr lang="ru-RU" b="1" dirty="0" smtClean="0">
                <a:solidFill>
                  <a:srgbClr val="003366"/>
                </a:solidFill>
              </a:rPr>
              <a:t/>
            </a:r>
            <a:br>
              <a:rPr lang="ru-RU" b="1" dirty="0" smtClean="0">
                <a:solidFill>
                  <a:srgbClr val="003366"/>
                </a:solidFill>
              </a:rPr>
            </a:br>
            <a:endParaRPr lang="ru-RU" b="1" dirty="0">
              <a:solidFill>
                <a:srgbClr val="003366"/>
              </a:solidFill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500034" y="1285860"/>
            <a:ext cx="8072494" cy="1928826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33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u="sng" dirty="0" smtClean="0">
                <a:solidFill>
                  <a:srgbClr val="003366"/>
                </a:solidFill>
              </a:rPr>
              <a:t>1 этап </a:t>
            </a:r>
            <a:r>
              <a:rPr lang="ru-RU" sz="1400" b="1" dirty="0" smtClean="0">
                <a:solidFill>
                  <a:srgbClr val="003366"/>
                </a:solidFill>
              </a:rPr>
              <a:t>Ежегодно проводятся обследования, направленные на комплексную оценку состояния здоровья, физического развития. функциональных возможностей детей. В типовых дошкольных учреждениях находятся здоровые дети, не имеющие абсолютных противопоказаний к занятиям физическими упражнениями. Дети, часто болеющие или имеющие хронические заболевания, нуждаются в постоянном врачебном наблюдении. В период вне обострения заболевания они занимаются по общей программе физического воспитания.</a:t>
            </a:r>
            <a:endParaRPr lang="ru-RU" sz="1400" b="1" dirty="0">
              <a:solidFill>
                <a:srgbClr val="003366"/>
              </a:solidFill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500034" y="3286124"/>
            <a:ext cx="8072494" cy="1857388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33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u="sng" dirty="0" smtClean="0">
                <a:solidFill>
                  <a:srgbClr val="003366"/>
                </a:solidFill>
              </a:rPr>
              <a:t>2 этап </a:t>
            </a:r>
            <a:r>
              <a:rPr lang="ru-RU" sz="1400" b="1" dirty="0" smtClean="0">
                <a:solidFill>
                  <a:srgbClr val="003366"/>
                </a:solidFill>
              </a:rPr>
              <a:t>заключается в определении уровня физической подготовленности по результатам контрольных испытаний. Используются тесты  , определяющие уровень развития физических качеств, и тесты, определяющие степень сформированное двигательных навыков. Анализ результатов тестирования даёт возможность разделить детей на подгруппы с целью осуществления дифференцированного подхода  в зависимости от уровня их физической подготовленности.</a:t>
            </a:r>
            <a:endParaRPr lang="ru-RU" sz="1400" b="1" dirty="0">
              <a:solidFill>
                <a:srgbClr val="003366"/>
              </a:solidFill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500034" y="5143512"/>
            <a:ext cx="8072494" cy="1571636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33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u="sng" dirty="0" smtClean="0">
                <a:solidFill>
                  <a:srgbClr val="003366"/>
                </a:solidFill>
              </a:rPr>
              <a:t>3 этап  </a:t>
            </a:r>
            <a:r>
              <a:rPr lang="ru-RU" sz="1400" b="1" dirty="0" smtClean="0">
                <a:solidFill>
                  <a:srgbClr val="003366"/>
                </a:solidFill>
              </a:rPr>
              <a:t>планирование физкультурных занятий. Прежде чем приступить к работе с детьми, основываясь на данных о состоянии здоровья, физического здоровья и физической подготовленности воспитанников,  определяются конкретные задачи на предстоящий учебный год. Затем подбираются упражнения из программы, которую использует наш детский сад.</a:t>
            </a:r>
            <a:endParaRPr lang="ru-RU" sz="1400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FFFF00"/>
            </a:gs>
            <a:gs pos="100000">
              <a:srgbClr val="0099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 со стрелкой вниз 4"/>
          <p:cNvSpPr/>
          <p:nvPr/>
        </p:nvSpPr>
        <p:spPr>
          <a:xfrm>
            <a:off x="785786" y="285728"/>
            <a:ext cx="8001056" cy="2143140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33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u="sng" dirty="0" smtClean="0">
                <a:solidFill>
                  <a:srgbClr val="003366"/>
                </a:solidFill>
              </a:rPr>
              <a:t>4 этап </a:t>
            </a:r>
            <a:r>
              <a:rPr lang="ru-RU" sz="1400" b="1" dirty="0" smtClean="0">
                <a:solidFill>
                  <a:srgbClr val="003366"/>
                </a:solidFill>
              </a:rPr>
              <a:t>подготовка мест занятий, обеспечение гигиенических условий проведения занятий. Перед занятием в зале проводится влажная уборка, активное проветривание. Заблаговременную, в соответствии с планом занятия, подготавливаются необходимые пособия, так чтобы их можно было быстро расставлять и убирать по ходу занятия.</a:t>
            </a:r>
          </a:p>
          <a:p>
            <a:pPr algn="just"/>
            <a:r>
              <a:rPr lang="ru-RU" sz="1400" b="1" dirty="0" smtClean="0">
                <a:solidFill>
                  <a:srgbClr val="003366"/>
                </a:solidFill>
              </a:rPr>
              <a:t>Температура воздуха в зале не должна превышать 17* С. Дети занимаются в спортивной одежде, на ногах чешки. Можно заниматься босиком.</a:t>
            </a:r>
            <a:endParaRPr lang="ru-RU" sz="1400" b="1" dirty="0">
              <a:solidFill>
                <a:srgbClr val="003366"/>
              </a:solidFill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785786" y="2428868"/>
            <a:ext cx="8001056" cy="1785950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33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u="sng" dirty="0" smtClean="0">
                <a:solidFill>
                  <a:srgbClr val="003366"/>
                </a:solidFill>
              </a:rPr>
              <a:t>5 этап </a:t>
            </a:r>
            <a:r>
              <a:rPr lang="ru-RU" sz="1400" b="1" dirty="0" smtClean="0">
                <a:solidFill>
                  <a:srgbClr val="003366"/>
                </a:solidFill>
              </a:rPr>
              <a:t>непосредственное проведение занятий. В ходе занятия предупреждаю ситуации, которые могут привести к перегрузке и травмированию детей, грамотно осуществлять страховку при выполнении сложных упражнений.  </a:t>
            </a:r>
            <a:endParaRPr lang="ru-RU" sz="1400" b="1" dirty="0">
              <a:solidFill>
                <a:srgbClr val="0033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214818"/>
            <a:ext cx="7929618" cy="18573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33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u="sng" dirty="0" smtClean="0">
                <a:solidFill>
                  <a:srgbClr val="003366"/>
                </a:solidFill>
              </a:rPr>
              <a:t>6 этап </a:t>
            </a:r>
            <a:r>
              <a:rPr lang="ru-RU" sz="1400" b="1" dirty="0" smtClean="0">
                <a:solidFill>
                  <a:srgbClr val="003366"/>
                </a:solidFill>
              </a:rPr>
              <a:t>Медицинский и педагогический анализ занятия. Качественный и количественный контроль эффективности физкультурного занятия проводится медицинскими работниками, а анализируется руководителем физического воспитания. Для этой цели используют </a:t>
            </a:r>
            <a:r>
              <a:rPr lang="ru-RU" sz="1400" b="1" dirty="0" err="1" smtClean="0">
                <a:solidFill>
                  <a:srgbClr val="003366"/>
                </a:solidFill>
              </a:rPr>
              <a:t>хронометрирование</a:t>
            </a:r>
            <a:r>
              <a:rPr lang="ru-RU" sz="1400" b="1" dirty="0" smtClean="0">
                <a:solidFill>
                  <a:srgbClr val="003366"/>
                </a:solidFill>
              </a:rPr>
              <a:t>, с помощью которого определяется общая и моторная плотность занятия. Физическая нагрузка определяется по динамике пульса. Наглядно иллюстрирует сдвиги пульса в процессе занятия  физиологическая кривая. Определяется средняя частота сердечных сокращений используется для выявления тренирующего эффекта физкультурного занятия. </a:t>
            </a:r>
            <a:endParaRPr lang="ru-RU" sz="14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FFFF00"/>
            </a:gs>
            <a:gs pos="100000">
              <a:srgbClr val="0099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003366"/>
                </a:solidFill>
              </a:rPr>
              <a:t>Дети в зависимости от состояния здоровья подразделяются на следующие группы: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1714488"/>
            <a:ext cx="5715040" cy="7858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33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 smtClean="0"/>
          </a:p>
          <a:p>
            <a:pPr algn="ctr"/>
            <a:r>
              <a:rPr lang="ru-RU" sz="1200" b="1" dirty="0" smtClean="0">
                <a:solidFill>
                  <a:srgbClr val="003366"/>
                </a:solidFill>
              </a:rPr>
              <a:t>1 группа здоровья. </a:t>
            </a:r>
            <a:r>
              <a:rPr lang="ru-RU" sz="1200" dirty="0" smtClean="0">
                <a:solidFill>
                  <a:srgbClr val="003366"/>
                </a:solidFill>
              </a:rPr>
              <a:t>Здоровые, с нормальным физическим развитием и нормальным функциональным состоянием.</a:t>
            </a:r>
          </a:p>
          <a:p>
            <a:pPr algn="ctr"/>
            <a:r>
              <a:rPr lang="ru-RU" sz="1200" dirty="0" smtClean="0">
                <a:solidFill>
                  <a:srgbClr val="003366"/>
                </a:solidFill>
              </a:rPr>
              <a:t>Для первой группы здоровья учебная, трудовая и спортивная деятельность организуется без каких-либо ограничений в соответствии с программами.</a:t>
            </a:r>
          </a:p>
          <a:p>
            <a:pPr algn="ctr"/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2786058"/>
            <a:ext cx="5715040" cy="642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33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3366"/>
                </a:solidFill>
              </a:rPr>
              <a:t>2 группа здоровья</a:t>
            </a:r>
            <a:r>
              <a:rPr lang="ru-RU" sz="1200" dirty="0" smtClean="0">
                <a:solidFill>
                  <a:srgbClr val="003366"/>
                </a:solidFill>
              </a:rPr>
              <a:t>. Здоровые, но имеющие функциональные и некоторые морфологические отклонения, а также сниженную сопротивляемость к острым и хроническим заболеваниям</a:t>
            </a:r>
            <a:r>
              <a:rPr lang="ru-RU" sz="1000" dirty="0" smtClean="0">
                <a:solidFill>
                  <a:srgbClr val="003366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3786190"/>
            <a:ext cx="5786478" cy="642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33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3366"/>
                </a:solidFill>
              </a:rPr>
              <a:t>3 группа здоровья.</a:t>
            </a:r>
            <a:r>
              <a:rPr lang="ru-RU" sz="1200" dirty="0" smtClean="0">
                <a:solidFill>
                  <a:srgbClr val="003366"/>
                </a:solidFill>
              </a:rPr>
              <a:t> Дети больные хроническими заболеваниями в состоянии компенсации ,с сохранёнными функциональными возможностями организма</a:t>
            </a:r>
            <a:endParaRPr lang="ru-RU" sz="1200" dirty="0">
              <a:solidFill>
                <a:srgbClr val="0033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4714884"/>
            <a:ext cx="5715040" cy="7143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33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3366"/>
                </a:solidFill>
              </a:rPr>
              <a:t>4 группа здоровья</a:t>
            </a:r>
            <a:r>
              <a:rPr lang="ru-RU" sz="1200" dirty="0" smtClean="0">
                <a:solidFill>
                  <a:srgbClr val="003366"/>
                </a:solidFill>
              </a:rPr>
              <a:t>. Дети ,больные хроническими заболеваниями в состоянии субкомпенсации ,со сниженными  функциональными возможностями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5715016"/>
            <a:ext cx="5715040" cy="642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33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3366"/>
                </a:solidFill>
              </a:rPr>
              <a:t>5 группа здоровья. </a:t>
            </a:r>
            <a:r>
              <a:rPr lang="ru-RU" sz="1200" dirty="0" smtClean="0">
                <a:solidFill>
                  <a:srgbClr val="003366"/>
                </a:solidFill>
              </a:rPr>
              <a:t>Дети больные хроническими заболеваниями в состоянии декомпенсации , со значительно сниженными функциональными возможностями организма</a:t>
            </a:r>
            <a:endParaRPr lang="ru-RU" sz="1200" dirty="0">
              <a:solidFill>
                <a:srgbClr val="00336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1785926"/>
            <a:ext cx="571504" cy="46434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33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ru-RU" sz="2000" b="1" dirty="0" smtClean="0">
                <a:solidFill>
                  <a:srgbClr val="003366"/>
                </a:solidFill>
              </a:rPr>
              <a:t>Группы здоровь</a:t>
            </a:r>
            <a:r>
              <a:rPr lang="ru-RU" b="1" dirty="0" smtClean="0">
                <a:solidFill>
                  <a:srgbClr val="003366"/>
                </a:solidFill>
              </a:rPr>
              <a:t>я</a:t>
            </a:r>
            <a:endParaRPr lang="ru-RU" b="1" dirty="0">
              <a:solidFill>
                <a:srgbClr val="003366"/>
              </a:solidFill>
            </a:endParaRPr>
          </a:p>
        </p:txBody>
      </p:sp>
      <p:cxnSp>
        <p:nvCxnSpPr>
          <p:cNvPr id="14" name="Прямая соединительная линия 13"/>
          <p:cNvCxnSpPr>
            <a:stCxn id="10" idx="3"/>
            <a:endCxn id="7" idx="1"/>
          </p:cNvCxnSpPr>
          <p:nvPr/>
        </p:nvCxnSpPr>
        <p:spPr>
          <a:xfrm>
            <a:off x="1643042" y="4107661"/>
            <a:ext cx="1357322" cy="1588"/>
          </a:xfrm>
          <a:prstGeom prst="line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178563" y="4036223"/>
            <a:ext cx="3929090" cy="0"/>
          </a:xfrm>
          <a:prstGeom prst="line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5" idx="1"/>
          </p:cNvCxnSpPr>
          <p:nvPr/>
        </p:nvCxnSpPr>
        <p:spPr>
          <a:xfrm flipV="1">
            <a:off x="2143108" y="2107397"/>
            <a:ext cx="857256" cy="1"/>
          </a:xfrm>
          <a:prstGeom prst="line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143108" y="2928934"/>
            <a:ext cx="857256" cy="1"/>
          </a:xfrm>
          <a:prstGeom prst="line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8" idx="1"/>
          </p:cNvCxnSpPr>
          <p:nvPr/>
        </p:nvCxnSpPr>
        <p:spPr>
          <a:xfrm rot="10800000">
            <a:off x="2143108" y="5072074"/>
            <a:ext cx="857256" cy="0"/>
          </a:xfrm>
          <a:prstGeom prst="line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>
            <a:off x="2143108" y="6000768"/>
            <a:ext cx="857256" cy="0"/>
          </a:xfrm>
          <a:prstGeom prst="line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FFFF00"/>
            </a:gs>
            <a:gs pos="100000">
              <a:srgbClr val="0099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51128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3366"/>
                </a:solidFill>
              </a:rPr>
              <a:t>Я считаю целесообразным использование цветных повязок </a:t>
            </a:r>
            <a:r>
              <a:rPr lang="ru-RU" sz="2400" b="1" dirty="0" smtClean="0">
                <a:solidFill>
                  <a:srgbClr val="003366"/>
                </a:solidFill>
              </a:rPr>
              <a:t>для детей </a:t>
            </a:r>
            <a:r>
              <a:rPr lang="ru-RU" sz="2400" b="1" dirty="0">
                <a:solidFill>
                  <a:srgbClr val="003366"/>
                </a:solidFill>
              </a:rPr>
              <a:t>с различными заболеваниями. Дети надевают их на запястье.  Для себя я выделяю  два цвета красный и </a:t>
            </a:r>
            <a:r>
              <a:rPr lang="ru-RU" sz="2400" b="1" dirty="0" smtClean="0">
                <a:solidFill>
                  <a:srgbClr val="003366"/>
                </a:solidFill>
              </a:rPr>
              <a:t>синий.</a:t>
            </a:r>
            <a:endParaRPr lang="ru-RU" sz="2400" b="1" dirty="0">
              <a:solidFill>
                <a:srgbClr val="003366"/>
              </a:solidFill>
            </a:endParaRPr>
          </a:p>
        </p:txBody>
      </p:sp>
      <p:pic>
        <p:nvPicPr>
          <p:cNvPr id="3" name="Рисунок 2" descr="DSCN3283.jpg"/>
          <p:cNvPicPr>
            <a:picLocks noChangeAspect="1"/>
          </p:cNvPicPr>
          <p:nvPr/>
        </p:nvPicPr>
        <p:blipFill>
          <a:blip r:embed="rId2" cstate="print"/>
          <a:srcRect r="2083" b="11111"/>
          <a:stretch>
            <a:fillRect/>
          </a:stretch>
        </p:blipFill>
        <p:spPr>
          <a:xfrm>
            <a:off x="428596" y="1643050"/>
            <a:ext cx="367236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N3291.jpg"/>
          <p:cNvPicPr>
            <a:picLocks noChangeAspect="1"/>
          </p:cNvPicPr>
          <p:nvPr/>
        </p:nvPicPr>
        <p:blipFill>
          <a:blip r:embed="rId3" cstate="print"/>
          <a:srcRect l="6578" t="29825" r="11842"/>
          <a:stretch>
            <a:fillRect/>
          </a:stretch>
        </p:blipFill>
        <p:spPr>
          <a:xfrm>
            <a:off x="4929190" y="1643050"/>
            <a:ext cx="3857652" cy="248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3286.jpg"/>
          <p:cNvPicPr>
            <a:picLocks noChangeAspect="1"/>
          </p:cNvPicPr>
          <p:nvPr/>
        </p:nvPicPr>
        <p:blipFill>
          <a:blip r:embed="rId4" cstate="print"/>
          <a:srcRect l="5468" t="11458" r="21875"/>
          <a:stretch>
            <a:fillRect/>
          </a:stretch>
        </p:blipFill>
        <p:spPr>
          <a:xfrm>
            <a:off x="2928926" y="3643314"/>
            <a:ext cx="3429024" cy="2929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FFFF00"/>
            </a:gs>
            <a:gs pos="100000">
              <a:srgbClr val="0099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357166"/>
          <a:ext cx="7858179" cy="5929354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619393"/>
                <a:gridCol w="881068"/>
                <a:gridCol w="4357718"/>
              </a:tblGrid>
              <a:tr h="5715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Наименование заболевания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сроки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примечание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</a:tr>
              <a:tr h="84705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Аппендицит (после операции)</a:t>
                      </a: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1 -2 мес.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В первые месяцы следует избегать </a:t>
                      </a:r>
                      <a:r>
                        <a:rPr lang="ru-RU" sz="1400" dirty="0" err="1" smtClean="0">
                          <a:solidFill>
                            <a:srgbClr val="003366"/>
                          </a:solidFill>
                        </a:rPr>
                        <a:t>натуживания</a:t>
                      </a:r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, прыжков и упражнений , дающих нагрузку мышцам живота. При осложнениях после операции сроки возобновления занятий определяются индивидуально.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</a:tr>
              <a:tr h="84705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Перелом костей конечностей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3 мес.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Не менее 3-х месяцев следует исключать упражнения, дающие резкую нагрузку на повреждённую конечность.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</a:tr>
              <a:tr h="23524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Сотрясение мозга.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2-12 мес. И более (в  зависимости от тяжести и характера травмы)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В каждом случае необходимо разрешение врача-невропатолога. Следует исключить упражнения с  резким сотрясением тела (прыжки, спортивные игры: футбол, баскетбол, и др.)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</a:tr>
              <a:tr h="100013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Растяжение мышц и связок.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1 – 2 </a:t>
                      </a:r>
                      <a:r>
                        <a:rPr lang="ru-RU" sz="1400" dirty="0" err="1" smtClean="0">
                          <a:solidFill>
                            <a:srgbClr val="003366"/>
                          </a:solidFill>
                        </a:rPr>
                        <a:t>нед</a:t>
                      </a:r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.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Увеличение нагрузки и амплитуды движений в повреждённой конечности должно быть постепенным.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616966" y="472966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chemeClr val="bg2"/>
                      </a:solidFill>
                      <a:prstDash val="solid"/>
                    </a:lnR>
                    <a:lnT w="3175" cmpd="sng">
                      <a:solidFill>
                        <a:schemeClr val="bg2"/>
                      </a:solidFill>
                      <a:prstDash val="solid"/>
                    </a:lnT>
                    <a:lnB w="3175" cmpd="sng">
                      <a:solidFill>
                        <a:schemeClr val="bg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FFFF00"/>
            </a:gs>
            <a:gs pos="100000">
              <a:srgbClr val="0099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357166"/>
          <a:ext cx="7786743" cy="6240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7"/>
                <a:gridCol w="1143008"/>
                <a:gridCol w="4357718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Наименование заболевания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сроки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примечание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6310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Ангина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2 – 4 </a:t>
                      </a:r>
                      <a:r>
                        <a:rPr lang="ru-RU" sz="1400" dirty="0" err="1" smtClean="0">
                          <a:solidFill>
                            <a:srgbClr val="003366"/>
                          </a:solidFill>
                        </a:rPr>
                        <a:t>нед</a:t>
                      </a:r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.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Для возобновления занятий необходимо дополнительное медицинское обследование, нужно особенно обращать внимание на состояние сердца и реакцию его на нагрузку.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Острые респираторные заболевания.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1 -3 </a:t>
                      </a:r>
                      <a:r>
                        <a:rPr lang="ru-RU" sz="1400" dirty="0" err="1" smtClean="0">
                          <a:solidFill>
                            <a:srgbClr val="003366"/>
                          </a:solidFill>
                        </a:rPr>
                        <a:t>нед</a:t>
                      </a:r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.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Избегать охлаждения. Лыжи, коньки, плавание могут быть временно исключены. Зимой при занятиях на  воздухе дышать через нос.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Острый отит.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3 – 4 </a:t>
                      </a:r>
                      <a:r>
                        <a:rPr lang="ru-RU" sz="1400" dirty="0" err="1" smtClean="0">
                          <a:solidFill>
                            <a:srgbClr val="003366"/>
                          </a:solidFill>
                        </a:rPr>
                        <a:t>нед</a:t>
                      </a:r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.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Запрещается плавание. Опасаться охлаждения. При вестибулярной неустойчивости, наступающей чаще после операции,  исключаются упражнения, вызывающие головокружение. 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Пневмония.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1 -2 мес.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Исключаются сроком до полугода упражнения на выносливость и связанные с </a:t>
                      </a:r>
                      <a:r>
                        <a:rPr lang="ru-RU" sz="1400" dirty="0" err="1" smtClean="0">
                          <a:solidFill>
                            <a:srgbClr val="003366"/>
                          </a:solidFill>
                        </a:rPr>
                        <a:t>натуживанием</a:t>
                      </a:r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. Рекомендуются</a:t>
                      </a:r>
                      <a:r>
                        <a:rPr lang="ru-RU" sz="1400" baseline="0" dirty="0" smtClean="0">
                          <a:solidFill>
                            <a:srgbClr val="003366"/>
                          </a:solidFill>
                        </a:rPr>
                        <a:t> плавание, гребля, зимние виды спорта.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Грипп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2-4</a:t>
                      </a:r>
                      <a:r>
                        <a:rPr lang="ru-RU" sz="1400" baseline="0" dirty="0" smtClean="0">
                          <a:solidFill>
                            <a:srgbClr val="003366"/>
                          </a:solidFill>
                        </a:rPr>
                        <a:t> недели .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Необходимо наблюдение за реакцией на нагрузку во время занятий ,т. к. при этом можно обнаружить отклонения не</a:t>
                      </a:r>
                      <a:r>
                        <a:rPr lang="ru-RU" sz="1400" baseline="0" dirty="0" smtClean="0">
                          <a:solidFill>
                            <a:srgbClr val="003366"/>
                          </a:solidFill>
                        </a:rPr>
                        <a:t> выявленные при осмотре в состоянии покоя.</a:t>
                      </a:r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 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Острые инфекционные заболевания (корь, скарлатина, дифтерия, дизентерия )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1-2 мес.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Лишь при удовлетворительной реакции сердечно –сосудистой системы на функциональные пробы . Если были изменения со стороны сердца ,то исключаются сроком до полугода упражнения на выносливость</a:t>
                      </a:r>
                      <a:r>
                        <a:rPr lang="ru-RU" sz="1400" baseline="0" dirty="0" smtClean="0">
                          <a:solidFill>
                            <a:srgbClr val="003366"/>
                          </a:solidFill>
                        </a:rPr>
                        <a:t> , силу и связанные с </a:t>
                      </a:r>
                      <a:r>
                        <a:rPr lang="ru-RU" sz="1400" baseline="0" dirty="0" err="1" smtClean="0">
                          <a:solidFill>
                            <a:srgbClr val="003366"/>
                          </a:solidFill>
                        </a:rPr>
                        <a:t>натуживанием</a:t>
                      </a:r>
                      <a:r>
                        <a:rPr lang="ru-RU" sz="1400" baseline="0" dirty="0" smtClean="0">
                          <a:solidFill>
                            <a:srgbClr val="003366"/>
                          </a:solidFill>
                        </a:rPr>
                        <a:t>.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FFFF00"/>
            </a:gs>
            <a:gs pos="100000">
              <a:srgbClr val="0099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357554" y="2714620"/>
            <a:ext cx="2500330" cy="1285884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66"/>
                </a:solidFill>
              </a:rPr>
              <a:t>Взаимодействия с семьёй</a:t>
            </a:r>
            <a:endParaRPr lang="ru-RU" sz="1600" b="1" dirty="0">
              <a:solidFill>
                <a:srgbClr val="003366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14348" y="714356"/>
            <a:ext cx="3000396" cy="1000132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3366"/>
                </a:solidFill>
              </a:rPr>
              <a:t>Информирую родителей о проведении лечебно- профилактической работы в ДОУ</a:t>
            </a:r>
            <a:endParaRPr lang="ru-RU" sz="1200" b="1" dirty="0">
              <a:solidFill>
                <a:srgbClr val="003366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286512" y="2714620"/>
            <a:ext cx="2500330" cy="1214446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3366"/>
                </a:solidFill>
              </a:rPr>
              <a:t>Привлечение родителей к участию  в физкультурных праздниках и соревнованиях.</a:t>
            </a:r>
            <a:endParaRPr lang="ru-RU" sz="1200" b="1" dirty="0">
              <a:solidFill>
                <a:srgbClr val="003366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57818" y="785794"/>
            <a:ext cx="3000396" cy="1000132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3366"/>
                </a:solidFill>
              </a:rPr>
              <a:t>Обеспечение единообразия требований педагогов и родителей в процессе воспитания детей.</a:t>
            </a:r>
            <a:endParaRPr lang="ru-RU" sz="1200" b="1" dirty="0">
              <a:solidFill>
                <a:srgbClr val="003366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72132" y="5214950"/>
            <a:ext cx="3000396" cy="1143008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3366"/>
                </a:solidFill>
              </a:rPr>
              <a:t>Организация совместных физкультурных занятий детей и родителей.</a:t>
            </a:r>
            <a:endParaRPr lang="ru-RU" sz="1200" b="1" dirty="0">
              <a:solidFill>
                <a:srgbClr val="003366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14348" y="5143512"/>
            <a:ext cx="2928958" cy="1143008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3366"/>
                </a:solidFill>
              </a:rPr>
              <a:t>Консультирование родителей специалистами дошкольного учреждения (врачом инструктором по физ.культуре ,логопедом психологом.)</a:t>
            </a:r>
            <a:endParaRPr lang="ru-RU" sz="1200" b="1" dirty="0">
              <a:solidFill>
                <a:srgbClr val="003366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0034" y="2714620"/>
            <a:ext cx="2428892" cy="1214446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3366"/>
                </a:solidFill>
              </a:rPr>
              <a:t> Ознакомление родителей с приёмами контроля за состоянием здоровья детей.</a:t>
            </a:r>
            <a:endParaRPr lang="ru-RU" sz="1200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973</Words>
  <Application>Microsoft Office PowerPoint</Application>
  <PresentationFormat>Экран (4:3)</PresentationFormat>
  <Paragraphs>75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 Мероприятия, обеспечивающие контроль здоровья дошкольников на физкультурных занятиях. </vt:lpstr>
      <vt:lpstr>Слайд 4</vt:lpstr>
      <vt:lpstr> Дети в зависимости от состояния здоровья подразделяются на следующие группы: </vt:lpstr>
      <vt:lpstr>Я считаю целесообразным использование цветных повязок для детей с различными заболеваниями. Дети надевают их на запястье.  Для себя я выделяю  два цвета красный и синий.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подход на занятиях по физкультуре с детьми II – III групп здоровья в зависимости от диагноза</dc:title>
  <dc:creator>Ольга Юрьевна</dc:creator>
  <cp:lastModifiedBy>Ольга Юрьевна</cp:lastModifiedBy>
  <cp:revision>45</cp:revision>
  <dcterms:created xsi:type="dcterms:W3CDTF">2011-11-17T09:03:58Z</dcterms:created>
  <dcterms:modified xsi:type="dcterms:W3CDTF">2011-11-21T11:32:08Z</dcterms:modified>
</cp:coreProperties>
</file>