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57" r:id="rId4"/>
    <p:sldId id="273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0" r:id="rId14"/>
    <p:sldId id="271" r:id="rId15"/>
    <p:sldId id="274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med">
    <p:wedge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7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3.jpeg"/><Relationship Id="rId4" Type="http://schemas.openxmlformats.org/officeDocument/2006/relationships/image" Target="../media/image32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gif"/><Relationship Id="rId2" Type="http://schemas.openxmlformats.org/officeDocument/2006/relationships/image" Target="../media/image3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gif"/><Relationship Id="rId5" Type="http://schemas.openxmlformats.org/officeDocument/2006/relationships/image" Target="../media/image39.gif"/><Relationship Id="rId4" Type="http://schemas.openxmlformats.org/officeDocument/2006/relationships/image" Target="../media/image38.gi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izm48.ru/gimnastika-invalidnost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4.gif"/><Relationship Id="rId4" Type="http://schemas.openxmlformats.org/officeDocument/2006/relationships/image" Target="../media/image2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954259">
            <a:off x="3006119" y="2561287"/>
            <a:ext cx="2499650" cy="3357581"/>
          </a:xfrm>
          <a:prstGeom prst="rect">
            <a:avLst/>
          </a:prstGeom>
          <a:ln w="38100" cmpd="tri">
            <a:solidFill>
              <a:srgbClr val="FFFF0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5500694" y="5000636"/>
            <a:ext cx="2857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Инструктор 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ru-RU" dirty="0" smtClean="0">
                <a:solidFill>
                  <a:srgbClr val="00B0F0"/>
                </a:solidFill>
              </a:rPr>
              <a:t>по физической культуре</a:t>
            </a:r>
          </a:p>
          <a:p>
            <a:pPr algn="ctr"/>
            <a:r>
              <a:rPr lang="ru-RU" dirty="0" err="1" smtClean="0">
                <a:solidFill>
                  <a:srgbClr val="00B0F0"/>
                </a:solidFill>
              </a:rPr>
              <a:t>Колмакова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  </a:t>
            </a:r>
            <a:r>
              <a:rPr lang="ru-RU" dirty="0" smtClean="0">
                <a:solidFill>
                  <a:srgbClr val="00B0F0"/>
                </a:solidFill>
              </a:rPr>
              <a:t>Е.С.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14414" y="357166"/>
            <a:ext cx="6357982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spc="6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Осторожно:</a:t>
            </a:r>
          </a:p>
          <a:p>
            <a:pPr algn="ctr"/>
            <a:r>
              <a:rPr lang="ru-RU" sz="6000" b="1" cap="none" spc="6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Физкультура!</a:t>
            </a:r>
            <a:endParaRPr lang="ru-RU" sz="6000" b="1" cap="none" spc="6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5" name="Рисунок 14" descr="sporta-125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5206" y="142852"/>
            <a:ext cx="1726418" cy="1357322"/>
          </a:xfrm>
          <a:prstGeom prst="rect">
            <a:avLst/>
          </a:prstGeom>
        </p:spPr>
      </p:pic>
      <p:pic>
        <p:nvPicPr>
          <p:cNvPr id="17" name="Рисунок 16" descr="sporta-1083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44" y="4357694"/>
            <a:ext cx="2000264" cy="1773430"/>
          </a:xfrm>
          <a:prstGeom prst="rect">
            <a:avLst/>
          </a:prstGeom>
        </p:spPr>
      </p:pic>
    </p:spTree>
  </p:cSld>
  <p:clrMapOvr>
    <a:masterClrMapping/>
  </p:clrMapOvr>
  <p:transition spd="med" advClick="0" advTm="2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sporta-919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072330" y="214290"/>
            <a:ext cx="1929524" cy="2214578"/>
          </a:xfrm>
        </p:spPr>
      </p:pic>
      <p:pic>
        <p:nvPicPr>
          <p:cNvPr id="5" name="Содержимое 4" descr="sporta-1340.gif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28597" y="1500174"/>
            <a:ext cx="1143008" cy="3749066"/>
          </a:xfrm>
        </p:spPr>
      </p:pic>
      <p:sp>
        <p:nvSpPr>
          <p:cNvPr id="7" name="Прямоугольник 6"/>
          <p:cNvSpPr/>
          <p:nvPr/>
        </p:nvSpPr>
        <p:spPr>
          <a:xfrm>
            <a:off x="1785918" y="428604"/>
            <a:ext cx="53773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3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Бег на носках</a:t>
            </a:r>
            <a:endParaRPr lang="ru-RU" sz="5400" b="1" cap="none" spc="3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 rot="21179493">
            <a:off x="2067121" y="1294762"/>
            <a:ext cx="4643470" cy="526297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>
                <a:solidFill>
                  <a:srgbClr val="7030A0"/>
                </a:solidFill>
              </a:rPr>
              <a:t>Бег на носках является нерациональным, вызывает перенапряжение икроножных мышц, мышц стопы и является причиной плоскостопия. Этот вид бега может привести к травме плюсневых костей. При беге на носках </a:t>
            </a:r>
            <a:r>
              <a:rPr lang="ru-RU" sz="2400" b="1" i="1" dirty="0" smtClean="0">
                <a:solidFill>
                  <a:srgbClr val="FF0000"/>
                </a:solidFill>
              </a:rPr>
              <a:t>нагрузка на позвоночник ребенка увеличивается в 20 раз, </a:t>
            </a:r>
            <a:r>
              <a:rPr lang="ru-RU" sz="2400" b="1" i="1" dirty="0" smtClean="0">
                <a:solidFill>
                  <a:srgbClr val="7030A0"/>
                </a:solidFill>
              </a:rPr>
              <a:t>поэтому он производиться не более 10 сек.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  <p:pic>
        <p:nvPicPr>
          <p:cNvPr id="10" name="Рисунок 9" descr="sporta-499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2330" y="2500306"/>
            <a:ext cx="1828809" cy="2149653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7158" y="285728"/>
            <a:ext cx="850112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30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Подъем туловища в сед</a:t>
            </a:r>
          </a:p>
          <a:p>
            <a:pPr algn="ctr"/>
            <a:r>
              <a:rPr lang="ru-RU" sz="4400" b="1" spc="30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положения лежа</a:t>
            </a:r>
            <a:endParaRPr lang="ru-RU" sz="4400" b="1" cap="none" spc="300" dirty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 descr="D:\Мои документы\картинки\sporta-11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7320" y="5357826"/>
            <a:ext cx="2136680" cy="1162054"/>
          </a:xfrm>
          <a:prstGeom prst="rect">
            <a:avLst/>
          </a:prstGeom>
          <a:noFill/>
        </p:spPr>
      </p:pic>
      <p:pic>
        <p:nvPicPr>
          <p:cNvPr id="5" name="Содержимое 4" descr="gimnastika-vred-02.gif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142976" y="4214818"/>
            <a:ext cx="3442585" cy="1881194"/>
          </a:xfrm>
          <a:ln w="38100" cmpd="sng">
            <a:solidFill>
              <a:srgbClr val="FFFF00"/>
            </a:solidFill>
          </a:ln>
        </p:spPr>
      </p:pic>
      <p:sp>
        <p:nvSpPr>
          <p:cNvPr id="8" name="Скругленный прямоугольник 7"/>
          <p:cNvSpPr/>
          <p:nvPr/>
        </p:nvSpPr>
        <p:spPr>
          <a:xfrm>
            <a:off x="928662" y="1857364"/>
            <a:ext cx="7215238" cy="2000264"/>
          </a:xfrm>
          <a:prstGeom prst="roundRect">
            <a:avLst/>
          </a:prstGeom>
          <a:solidFill>
            <a:srgbClr val="7030A0"/>
          </a:solid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Упражнение развивает брюшной пресс и в то же время чрезмерно растягивает другие мышцы поясницы, шеи, подвергая перегрузке позвонки и диски этих двух отделов позвоночника.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 (72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 rot="21167951">
            <a:off x="610372" y="1554269"/>
            <a:ext cx="3338515" cy="3110418"/>
          </a:xfrm>
          <a:ln w="38100" cmpd="sng">
            <a:solidFill>
              <a:srgbClr val="00B050"/>
            </a:solidFill>
          </a:ln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 rot="21157785">
            <a:off x="4273433" y="1458192"/>
            <a:ext cx="4019576" cy="3400436"/>
          </a:xfrm>
          <a:solidFill>
            <a:srgbClr val="00B050"/>
          </a:solidFill>
          <a:ln w="38100"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Упражнение опасно для детей, так как очень большая нагрузка на руки. У детей слабый, не сформированный до конца, верхний плечевой пояс.</a:t>
            </a:r>
            <a:endParaRPr lang="ru-RU" sz="24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14612" y="357166"/>
            <a:ext cx="36302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spc="300" dirty="0" smtClean="0">
                <a:ln w="11430"/>
                <a:solidFill>
                  <a:srgbClr val="FF0000"/>
                </a:solidFill>
              </a:rPr>
              <a:t>«Тачка»</a:t>
            </a:r>
            <a:endParaRPr lang="ru-RU" sz="5400" b="1" cap="none" spc="300" dirty="0">
              <a:ln w="11430"/>
              <a:solidFill>
                <a:srgbClr val="FF0000"/>
              </a:solidFill>
            </a:endParaRPr>
          </a:p>
        </p:txBody>
      </p:sp>
      <p:pic>
        <p:nvPicPr>
          <p:cNvPr id="6" name="Рисунок 5" descr="sporta-637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5142666"/>
            <a:ext cx="1071570" cy="1172424"/>
          </a:xfrm>
          <a:prstGeom prst="rect">
            <a:avLst/>
          </a:prstGeom>
        </p:spPr>
      </p:pic>
      <p:pic>
        <p:nvPicPr>
          <p:cNvPr id="6146" name="Picture 2" descr="D:\Мои документы\картинки\sporta-8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15206" y="0"/>
            <a:ext cx="1503168" cy="1190628"/>
          </a:xfrm>
          <a:prstGeom prst="rect">
            <a:avLst/>
          </a:prstGeom>
          <a:noFill/>
        </p:spPr>
      </p:pic>
      <p:pic>
        <p:nvPicPr>
          <p:cNvPr id="6148" name="Picture 4" descr="D:\Мои документы\картинки\i (71).jpg"/>
          <p:cNvPicPr>
            <a:picLocks noChangeAspect="1" noChangeArrowheads="1"/>
          </p:cNvPicPr>
          <p:nvPr/>
        </p:nvPicPr>
        <p:blipFill>
          <a:blip r:embed="rId5"/>
          <a:srcRect b="10079"/>
          <a:stretch>
            <a:fillRect/>
          </a:stretch>
        </p:blipFill>
        <p:spPr bwMode="auto">
          <a:xfrm rot="21054515">
            <a:off x="2149143" y="4140977"/>
            <a:ext cx="2627550" cy="2093748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1285860"/>
            <a:ext cx="3543296" cy="5572140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0">
              <a:buNone/>
            </a:pP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Не стоит использовать в детском саду это упражнение. «Мостики» могут привести к растяжению связок; при их ослаблении неизбежно </a:t>
            </a:r>
            <a:r>
              <a:rPr lang="ru-RU" sz="2000" b="1" i="1" dirty="0" smtClean="0">
                <a:solidFill>
                  <a:srgbClr val="FF0000"/>
                </a:solidFill>
              </a:rPr>
              <a:t>наступает </a:t>
            </a:r>
            <a:r>
              <a:rPr lang="ru-RU" sz="2000" b="1" i="1" dirty="0" err="1" smtClean="0">
                <a:solidFill>
                  <a:srgbClr val="FF0000"/>
                </a:solidFill>
              </a:rPr>
              <a:t>дефигурация</a:t>
            </a:r>
            <a:r>
              <a:rPr lang="ru-RU" sz="2000" b="1" i="1" dirty="0" smtClean="0">
                <a:solidFill>
                  <a:srgbClr val="FF0000"/>
                </a:solidFill>
              </a:rPr>
              <a:t> позвоночного столба.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Амплитуда дыхательных движений ограничена. Внутренние органы брюшной полости оттеснены в сторону головы, что создает неблагоприятные условия для их деятельности.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Содержимое 6" descr="i (70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 rot="21365453">
            <a:off x="5929322" y="1000108"/>
            <a:ext cx="3000396" cy="2286016"/>
          </a:xfrm>
          <a:ln w="38100" cmpd="sng">
            <a:solidFill>
              <a:schemeClr val="accent2">
                <a:lumMod val="60000"/>
                <a:lumOff val="40000"/>
              </a:schemeClr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1214414" y="142852"/>
            <a:ext cx="639239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«Гимнастический </a:t>
            </a:r>
          </a:p>
          <a:p>
            <a:pPr algn="ctr"/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мостик»</a:t>
            </a:r>
            <a:endParaRPr lang="ru-RU" sz="5400" b="1" cap="none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0" name="Picture 2" descr="D:\Мои документы\картинки\i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406835">
            <a:off x="5209072" y="3596801"/>
            <a:ext cx="3510034" cy="2786082"/>
          </a:xfrm>
          <a:prstGeom prst="rect">
            <a:avLst/>
          </a:prstGeom>
          <a:noFill/>
          <a:ln w="38100" cmpd="sng">
            <a:solidFill>
              <a:srgbClr val="002060"/>
            </a:solidFill>
          </a:ln>
        </p:spPr>
      </p:pic>
      <p:pic>
        <p:nvPicPr>
          <p:cNvPr id="7170" name="Picture 2" descr="D:\Мои документы\картинки\sporta-1253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428604"/>
            <a:ext cx="1582550" cy="78581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714348" y="1285860"/>
            <a:ext cx="7467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714348" y="642918"/>
            <a:ext cx="7929618" cy="5715040"/>
          </a:xfrm>
          <a:prstGeom prst="flowChartAlternateProcess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Также нужно помнить что важен не только вид упражнений. </a:t>
            </a:r>
          </a:p>
          <a:p>
            <a:pPr algn="just"/>
            <a:r>
              <a:rPr lang="ru-RU" sz="2800" dirty="0" smtClean="0"/>
              <a:t>Небрежность в выполнении «правильных» упражнений так же способна нанести вред, как и «ложные» упражнения. Следует иметь в виду физиологические особенности нашего двигательного аппарата: суставы и мускулы должны выполнять лишь те движения, для которых они предназначены.</a:t>
            </a:r>
            <a:endParaRPr lang="ru-RU" sz="2800" dirty="0"/>
          </a:p>
        </p:txBody>
      </p:sp>
      <p:pic>
        <p:nvPicPr>
          <p:cNvPr id="8194" name="Picture 2" descr="D:\Мои документы\картинки\sporta-127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5500702"/>
            <a:ext cx="928694" cy="1215497"/>
          </a:xfrm>
          <a:prstGeom prst="rect">
            <a:avLst/>
          </a:prstGeom>
          <a:noFill/>
        </p:spPr>
      </p:pic>
      <p:pic>
        <p:nvPicPr>
          <p:cNvPr id="8195" name="Picture 3" descr="D:\Мои документы\картинки\sporta-130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4643446"/>
            <a:ext cx="1857388" cy="185738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196" name="Picture 4" descr="D:\Мои документы\картинки\sporta-628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5286388"/>
            <a:ext cx="1000132" cy="1200158"/>
          </a:xfrm>
          <a:prstGeom prst="rect">
            <a:avLst/>
          </a:prstGeom>
          <a:noFill/>
        </p:spPr>
      </p:pic>
      <p:pic>
        <p:nvPicPr>
          <p:cNvPr id="8197" name="Picture 5" descr="D:\Мои документы\картинки\sporta-680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00166" y="0"/>
            <a:ext cx="857256" cy="1080377"/>
          </a:xfrm>
          <a:prstGeom prst="rect">
            <a:avLst/>
          </a:prstGeom>
          <a:noFill/>
        </p:spPr>
      </p:pic>
      <p:pic>
        <p:nvPicPr>
          <p:cNvPr id="8199" name="Picture 7" descr="D:\Мои документы\картинки\sporta-483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86644" y="142852"/>
            <a:ext cx="1351530" cy="100013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D:\Мои документы\картинки\i (6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626312">
            <a:off x="1749535" y="778301"/>
            <a:ext cx="5809337" cy="407196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</p:pic>
      <p:sp>
        <p:nvSpPr>
          <p:cNvPr id="7" name="Волна 6"/>
          <p:cNvSpPr/>
          <p:nvPr/>
        </p:nvSpPr>
        <p:spPr>
          <a:xfrm>
            <a:off x="1928794" y="5286388"/>
            <a:ext cx="5643602" cy="1214446"/>
          </a:xfrm>
          <a:prstGeom prst="wav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Спасибо за внимание!</a:t>
            </a:r>
            <a:endParaRPr lang="ru-RU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500042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http://www.massage.ru/forum/viewtopic.php?f=72&amp;t=2570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1142984"/>
            <a:ext cx="6572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izm48.ru/gimnastika-invalidnost/</a:t>
            </a:r>
            <a:r>
              <a:rPr lang="en-US" dirty="0" smtClean="0"/>
              <a:t> </a:t>
            </a:r>
            <a:r>
              <a:rPr lang="ru-RU" dirty="0" smtClean="0"/>
              <a:t>«Утиным шагом»… к инвалидности</a:t>
            </a:r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>
            <a:noAutofit/>
          </a:bodyPr>
          <a:lstStyle/>
          <a:p>
            <a:pPr algn="r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ru-RU" sz="20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Умеренно и своевременно </a:t>
            </a:r>
            <a:r>
              <a:rPr lang="ru-RU" sz="2000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занимающийся физическими упражнениями человек не нуждается ни в каком </a:t>
            </a:r>
            <a:r>
              <a:rPr lang="ru-RU" sz="20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лечении</a:t>
            </a:r>
            <a:r>
              <a:rPr lang="ru-RU" sz="2000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направленном на устранение болезни</a:t>
            </a:r>
            <a:r>
              <a:rPr lang="ru-RU" sz="2000" dirty="0" smtClean="0">
                <a:solidFill>
                  <a:srgbClr val="00B0F0"/>
                </a:solidFill>
              </a:rPr>
              <a:t>.</a:t>
            </a:r>
            <a:r>
              <a:rPr lang="en-US" sz="2000" dirty="0" smtClean="0">
                <a:solidFill>
                  <a:srgbClr val="00B0F0"/>
                </a:solidFill>
              </a:rPr>
              <a:t/>
            </a:r>
            <a:br>
              <a:rPr lang="en-US" sz="2000" dirty="0" smtClean="0">
                <a:solidFill>
                  <a:srgbClr val="00B0F0"/>
                </a:solidFill>
              </a:rPr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>
                <a:solidFill>
                  <a:srgbClr val="FFFF00"/>
                </a:solidFill>
              </a:rPr>
              <a:t>    Гимнастика призвана укреплять мышцы, делать их более эластичными. Однако, некоторые хорошо известные упражнения не приносят пользы для здоровья.  Более того, они могут нанести вред.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00628" y="1285860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Авиценна</a:t>
            </a:r>
            <a:endParaRPr lang="ru-RU" i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Рисунок 12" descr="sporta-2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530538"/>
            <a:ext cx="1071570" cy="1162768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34" y="714356"/>
            <a:ext cx="7467600" cy="5214974"/>
          </a:xfrm>
          <a:noFill/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</a:p>
          <a:p>
            <a:pPr algn="just">
              <a:buNone/>
            </a:pPr>
            <a:r>
              <a:rPr lang="ru-RU" dirty="0" smtClean="0"/>
              <a:t>   </a:t>
            </a:r>
          </a:p>
        </p:txBody>
      </p:sp>
      <p:pic>
        <p:nvPicPr>
          <p:cNvPr id="3079" name="Picture 7" descr="D:\Мои документы\картинки\sporta-53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5643578"/>
            <a:ext cx="1401729" cy="857256"/>
          </a:xfrm>
          <a:prstGeom prst="rect">
            <a:avLst/>
          </a:prstGeom>
          <a:noFill/>
        </p:spPr>
      </p:pic>
      <p:sp>
        <p:nvSpPr>
          <p:cNvPr id="7" name="Блок-схема: альтернативный процесс 6"/>
          <p:cNvSpPr/>
          <p:nvPr/>
        </p:nvSpPr>
        <p:spPr>
          <a:xfrm>
            <a:off x="1000100" y="928670"/>
            <a:ext cx="7358114" cy="4572032"/>
          </a:xfrm>
          <a:prstGeom prst="flowChartAlternate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«Поразительно, каким только испытаниям не подвергаются люди – якобы во имя красоты, здоровья, спортивного вида! Они вертят до изнеможения головой и корпусом, хотя в позвоночнике нет подшипников, которые могли бы выдержать вращения в таком количестве».</a:t>
            </a:r>
          </a:p>
          <a:p>
            <a:pPr algn="r">
              <a:buNone/>
            </a:pPr>
            <a:r>
              <a:rPr lang="ru-RU" sz="2400" dirty="0" smtClean="0">
                <a:solidFill>
                  <a:srgbClr val="FFFF00"/>
                </a:solidFill>
              </a:rPr>
              <a:t>(врач-ортопед Томас </a:t>
            </a:r>
            <a:r>
              <a:rPr lang="ru-RU" sz="2400" dirty="0" err="1" smtClean="0">
                <a:solidFill>
                  <a:srgbClr val="FFFF00"/>
                </a:solidFill>
              </a:rPr>
              <a:t>Вессингхаге</a:t>
            </a:r>
            <a:r>
              <a:rPr lang="ru-RU" sz="2400" dirty="0" smtClean="0">
                <a:solidFill>
                  <a:srgbClr val="FFFF00"/>
                </a:solidFill>
              </a:rPr>
              <a:t>,</a:t>
            </a:r>
          </a:p>
          <a:p>
            <a:pPr algn="r">
              <a:buNone/>
            </a:pPr>
            <a:r>
              <a:rPr lang="ru-RU" sz="2400" dirty="0" smtClean="0">
                <a:solidFill>
                  <a:srgbClr val="FFFF00"/>
                </a:solidFill>
              </a:rPr>
              <a:t> олимпийский чемпион)</a:t>
            </a:r>
            <a:endParaRPr lang="ru-RU" sz="2400" dirty="0">
              <a:solidFill>
                <a:srgbClr val="FFFF00"/>
              </a:solidFill>
            </a:endParaRPr>
          </a:p>
        </p:txBody>
      </p:sp>
      <p:pic>
        <p:nvPicPr>
          <p:cNvPr id="3077" name="Picture 5" descr="D:\Мои документы\картинки\sporta-63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0"/>
            <a:ext cx="1500198" cy="1414959"/>
          </a:xfrm>
          <a:prstGeom prst="rect">
            <a:avLst/>
          </a:prstGeom>
          <a:noFill/>
        </p:spPr>
      </p:pic>
      <p:pic>
        <p:nvPicPr>
          <p:cNvPr id="6" name="Рисунок 5" descr="sporta-565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72" y="5143512"/>
            <a:ext cx="1143008" cy="1450289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 rot="20776111">
            <a:off x="3588159" y="1347031"/>
            <a:ext cx="4572032" cy="3697295"/>
          </a:xfrm>
          <a:solidFill>
            <a:srgbClr val="FFFF00"/>
          </a:solidFill>
          <a:ln w="38100">
            <a:solidFill>
              <a:srgbClr val="7030A0"/>
            </a:solidFill>
          </a:ln>
        </p:spPr>
        <p:txBody>
          <a:bodyPr>
            <a:normAutofit fontScale="85000" lnSpcReduction="1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3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3200" b="1" i="1" dirty="0" smtClean="0">
                <a:solidFill>
                  <a:srgbClr val="00B0F0"/>
                </a:solidFill>
              </a:rPr>
              <a:t>Опасен для менисков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3200" b="1" i="1" dirty="0" smtClean="0">
                <a:solidFill>
                  <a:srgbClr val="00B0F0"/>
                </a:solidFill>
              </a:rPr>
              <a:t>и ахилловых сухожилий. Коленные суставы подвергаются непомерным нагрузкам</a:t>
            </a:r>
            <a:endParaRPr lang="ru-RU" sz="3200" b="1" i="1" dirty="0">
              <a:solidFill>
                <a:srgbClr val="00B0F0"/>
              </a:solidFill>
            </a:endParaRPr>
          </a:p>
        </p:txBody>
      </p:sp>
      <p:pic>
        <p:nvPicPr>
          <p:cNvPr id="5" name="Содержимое 6" descr="gimnastika-vred-04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 rot="20789073">
            <a:off x="696437" y="1909683"/>
            <a:ext cx="2663204" cy="3219023"/>
          </a:xfrm>
          <a:ln w="38100" cmpd="dbl">
            <a:solidFill>
              <a:srgbClr val="FFFF00"/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1785918" y="428604"/>
            <a:ext cx="54922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spc="30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«Утиный шаг»</a:t>
            </a:r>
            <a:endParaRPr lang="ru-RU" sz="5400" b="1" cap="none" spc="300" dirty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 descr="i (7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34970">
            <a:off x="5924793" y="5094888"/>
            <a:ext cx="2233314" cy="1543765"/>
          </a:xfrm>
          <a:prstGeom prst="rect">
            <a:avLst/>
          </a:prstGeom>
          <a:ln w="41275" cmpd="sng">
            <a:solidFill>
              <a:srgbClr val="00B050"/>
            </a:solidFill>
          </a:ln>
        </p:spPr>
      </p:pic>
      <p:pic>
        <p:nvPicPr>
          <p:cNvPr id="8" name="Рисунок 7" descr="sporta-1334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15272" y="214290"/>
            <a:ext cx="1000132" cy="1281859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571736" y="1285860"/>
            <a:ext cx="5000660" cy="5214974"/>
          </a:xfrm>
          <a:solidFill>
            <a:srgbClr val="92D050"/>
          </a:solidFill>
        </p:spPr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  <a:buNone/>
            </a:pPr>
            <a:r>
              <a:rPr lang="ru-RU" b="1" i="1" dirty="0" smtClean="0"/>
              <a:t>     </a:t>
            </a:r>
            <a:r>
              <a:rPr lang="ru-RU" b="1" i="1" dirty="0" smtClean="0">
                <a:solidFill>
                  <a:srgbClr val="7030A0"/>
                </a:solidFill>
              </a:rPr>
              <a:t>При «рубке дров» – кому она не знакома! -  </a:t>
            </a:r>
            <a:r>
              <a:rPr lang="ru-RU" b="1" i="1" dirty="0" smtClean="0">
                <a:solidFill>
                  <a:srgbClr val="FF0000"/>
                </a:solidFill>
              </a:rPr>
              <a:t>на нижние позвонки падает нагрузка во многие сотни килограммов </a:t>
            </a:r>
            <a:r>
              <a:rPr lang="ru-RU" b="1" i="1" dirty="0" smtClean="0">
                <a:solidFill>
                  <a:srgbClr val="7030A0"/>
                </a:solidFill>
              </a:rPr>
              <a:t>(так как топор не вонзается в полено, как при нормальной рубке). Межпозвонковые диски, связки и сами тела позвонков для такой нагрузки не предназначены.</a:t>
            </a:r>
            <a:endParaRPr lang="ru-RU" b="1" i="1" dirty="0">
              <a:solidFill>
                <a:srgbClr val="7030A0"/>
              </a:solidFill>
            </a:endParaRPr>
          </a:p>
        </p:txBody>
      </p:sp>
      <p:pic>
        <p:nvPicPr>
          <p:cNvPr id="7" name="Содержимое 6" descr="gimnastika-vred-05-06.gif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r="49959"/>
          <a:stretch>
            <a:fillRect/>
          </a:stretch>
        </p:blipFill>
        <p:spPr>
          <a:xfrm rot="1209709">
            <a:off x="411648" y="2665504"/>
            <a:ext cx="2284496" cy="2794776"/>
          </a:xfrm>
          <a:ln w="38100" cmpd="sng">
            <a:solidFill>
              <a:srgbClr val="FF0000"/>
            </a:solidFill>
          </a:ln>
          <a:scene3d>
            <a:camera prst="obliqueTopLeft"/>
            <a:lightRig rig="threePt" dir="t"/>
          </a:scene3d>
        </p:spPr>
      </p:pic>
      <p:sp>
        <p:nvSpPr>
          <p:cNvPr id="8" name="Прямоугольник 7"/>
          <p:cNvSpPr/>
          <p:nvPr/>
        </p:nvSpPr>
        <p:spPr>
          <a:xfrm>
            <a:off x="2143108" y="428604"/>
            <a:ext cx="46260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spc="30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«Дровосек»</a:t>
            </a:r>
            <a:endParaRPr lang="ru-RU" sz="5400" b="1" cap="none" spc="300" dirty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D:\Мои документы\картинки\25760126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214290"/>
            <a:ext cx="1771655" cy="172403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одержимое 12"/>
          <p:cNvSpPr>
            <a:spLocks noGrp="1"/>
          </p:cNvSpPr>
          <p:nvPr>
            <p:ph sz="half" idx="1"/>
          </p:nvPr>
        </p:nvSpPr>
        <p:spPr>
          <a:xfrm>
            <a:off x="1353291" y="1725705"/>
            <a:ext cx="4114800" cy="4840303"/>
          </a:xfrm>
          <a:solidFill>
            <a:srgbClr val="7030A0"/>
          </a:solidFill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60000"/>
              </a:lnSpc>
              <a:buNone/>
            </a:pPr>
            <a:r>
              <a:rPr lang="ru-RU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Упражнение чрезмерно перегружает межпозвонковые диски, суставные поверхности и связки поясничного отдела позвоночника, а мышцы живота укрепляют во вторую очередь.</a:t>
            </a:r>
          </a:p>
          <a:p>
            <a:endParaRPr lang="ru-RU" dirty="0"/>
          </a:p>
        </p:txBody>
      </p:sp>
      <p:pic>
        <p:nvPicPr>
          <p:cNvPr id="14" name="Содержимое 12" descr="gimnastika-vred-05-06.gif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49959"/>
          <a:stretch>
            <a:fillRect/>
          </a:stretch>
        </p:blipFill>
        <p:spPr>
          <a:xfrm>
            <a:off x="6357950" y="1214422"/>
            <a:ext cx="2371457" cy="3268293"/>
          </a:xfrm>
          <a:ln w="38100" cmpd="sng">
            <a:solidFill>
              <a:srgbClr val="00B0F0"/>
            </a:solidFill>
          </a:ln>
        </p:spPr>
      </p:pic>
      <p:sp>
        <p:nvSpPr>
          <p:cNvPr id="15" name="Прямоугольник 14"/>
          <p:cNvSpPr/>
          <p:nvPr/>
        </p:nvSpPr>
        <p:spPr>
          <a:xfrm>
            <a:off x="2428860" y="357166"/>
            <a:ext cx="59917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«Складной  нож»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Рисунок 6" descr="i (7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642772">
            <a:off x="152329" y="500941"/>
            <a:ext cx="2286000" cy="1428750"/>
          </a:xfrm>
          <a:prstGeom prst="rect">
            <a:avLst/>
          </a:prstGeom>
          <a:ln w="38100" cmpd="sng">
            <a:solidFill>
              <a:srgbClr val="00B050"/>
            </a:solidFill>
          </a:ln>
        </p:spPr>
      </p:pic>
      <p:pic>
        <p:nvPicPr>
          <p:cNvPr id="8" name="Рисунок 7" descr="sporta-70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5206" y="5572140"/>
            <a:ext cx="1545044" cy="995365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вал 12"/>
          <p:cNvSpPr/>
          <p:nvPr/>
        </p:nvSpPr>
        <p:spPr>
          <a:xfrm rot="20547473">
            <a:off x="193402" y="1458452"/>
            <a:ext cx="5971115" cy="3626920"/>
          </a:xfrm>
          <a:prstGeom prst="ellipse">
            <a:avLst/>
          </a:prstGeom>
          <a:solidFill>
            <a:srgbClr val="FFC000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i="1" dirty="0" smtClean="0">
                <a:solidFill>
                  <a:srgbClr val="7030A0"/>
                </a:solidFill>
              </a:rPr>
              <a:t>Наклоны корпуса по</a:t>
            </a:r>
            <a:r>
              <a:rPr lang="en-US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smtClean="0">
                <a:solidFill>
                  <a:srgbClr val="7030A0"/>
                </a:solidFill>
              </a:rPr>
              <a:t>диагонали  в широкой стойке. При этом слишком большую нагрузку испытывают поясничные позвонки, в которых скрещиваются два разнохарактерных движения:  наклон и поворот.</a:t>
            </a:r>
            <a:endParaRPr lang="ru-RU" sz="2000" i="1" dirty="0">
              <a:solidFill>
                <a:srgbClr val="7030A0"/>
              </a:solidFill>
            </a:endParaRPr>
          </a:p>
        </p:txBody>
      </p:sp>
      <p:pic>
        <p:nvPicPr>
          <p:cNvPr id="7" name="Содержимое 6" descr="gimnastika-vred-01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 rot="20503516">
            <a:off x="6288131" y="688464"/>
            <a:ext cx="1928826" cy="1687476"/>
          </a:xfrm>
          <a:solidFill>
            <a:schemeClr val="accent2">
              <a:lumMod val="40000"/>
              <a:lumOff val="60000"/>
            </a:schemeClr>
          </a:solidFill>
          <a:ln w="38100" cmpd="sng">
            <a:solidFill>
              <a:srgbClr val="FFFF00"/>
            </a:solidFill>
          </a:ln>
        </p:spPr>
      </p:pic>
      <p:sp>
        <p:nvSpPr>
          <p:cNvPr id="8" name="Прямоугольник 7"/>
          <p:cNvSpPr/>
          <p:nvPr/>
        </p:nvSpPr>
        <p:spPr>
          <a:xfrm>
            <a:off x="1357290" y="214290"/>
            <a:ext cx="514353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Наклоны корпуса </a:t>
            </a:r>
          </a:p>
          <a:p>
            <a:pPr algn="ctr"/>
            <a:r>
              <a:rPr lang="ru-RU" sz="4400" b="1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диагонали</a:t>
            </a:r>
            <a:endParaRPr lang="ru-RU" sz="4400" b="1" cap="none" spc="0" dirty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2" descr="D:\Мои документы\картинки\sporta-107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3" y="357166"/>
            <a:ext cx="1262071" cy="928694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143108" y="2000240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028" name="Picture 4" descr="D:\Мои документы\картинки\sporta-490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4572008"/>
            <a:ext cx="4071966" cy="173058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i (5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 rot="435454">
            <a:off x="4586209" y="1744286"/>
            <a:ext cx="4038607" cy="2743033"/>
          </a:xfrm>
          <a:ln w="38100" cmpd="sng">
            <a:solidFill>
              <a:srgbClr val="FFFF00"/>
            </a:solidFill>
          </a:ln>
        </p:spPr>
      </p:pic>
      <p:sp>
        <p:nvSpPr>
          <p:cNvPr id="7" name="Прямоугольник 6"/>
          <p:cNvSpPr/>
          <p:nvPr/>
        </p:nvSpPr>
        <p:spPr>
          <a:xfrm>
            <a:off x="928662" y="142852"/>
            <a:ext cx="7358114" cy="13542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spc="3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«Перетяги»</a:t>
            </a:r>
          </a:p>
          <a:p>
            <a:pPr algn="ctr"/>
            <a:r>
              <a:rPr lang="ru-RU" sz="2800" b="1" cap="none" spc="3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(упражнение в паре)</a:t>
            </a:r>
            <a:endParaRPr lang="ru-RU" sz="2800" b="1" cap="none" spc="3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" name="Рисунок 7" descr="sporta-54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6578" y="5561150"/>
            <a:ext cx="1643074" cy="101112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21245624">
            <a:off x="367147" y="1547362"/>
            <a:ext cx="3857652" cy="3170099"/>
          </a:xfrm>
          <a:prstGeom prst="rect">
            <a:avLst/>
          </a:prstGeom>
          <a:solidFill>
            <a:srgbClr val="00B050"/>
          </a:solidFill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0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Наклоны корпуса – упражнение для двоих. Перенапрягаются позвонки поясничного отдела. Опасность в том, что неосторожное движение партнера может привести к повреждению, смещению и ущемлению нервов, тканей</a:t>
            </a:r>
            <a:r>
              <a:rPr lang="ru-RU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b="1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Содержимое 4" descr="gimnastika-vred-03.gif"/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 rot="21155518">
            <a:off x="2636693" y="4276515"/>
            <a:ext cx="3680881" cy="2354013"/>
          </a:xfrm>
          <a:ln w="38100" cmpd="sng">
            <a:solidFill>
              <a:srgbClr val="00B0F0"/>
            </a:solidFill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28596" y="5000636"/>
            <a:ext cx="4040188" cy="157163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Не рекомендуется использовать при  «косолапости»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714876" y="4857760"/>
            <a:ext cx="4041775" cy="8382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Запрещена!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9" name="Содержимое 8" descr="leg13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rcRect l="51294" t="50754"/>
          <a:stretch>
            <a:fillRect/>
          </a:stretch>
        </p:blipFill>
        <p:spPr>
          <a:xfrm>
            <a:off x="785786" y="1500174"/>
            <a:ext cx="2928958" cy="3426364"/>
          </a:xfrm>
          <a:ln w="38100" cmpd="sng">
            <a:solidFill>
              <a:srgbClr val="FFFF00"/>
            </a:solidFill>
          </a:ln>
        </p:spPr>
      </p:pic>
      <p:pic>
        <p:nvPicPr>
          <p:cNvPr id="10" name="Содержимое 9" descr="leg13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rcRect t="50754" r="51294"/>
          <a:stretch>
            <a:fillRect/>
          </a:stretch>
        </p:blipFill>
        <p:spPr>
          <a:xfrm>
            <a:off x="5072066" y="1500174"/>
            <a:ext cx="2954364" cy="3355461"/>
          </a:xfrm>
          <a:ln w="38100" cmpd="sng">
            <a:solidFill>
              <a:srgbClr val="FF0000"/>
            </a:solidFill>
          </a:ln>
        </p:spPr>
      </p:pic>
      <p:sp>
        <p:nvSpPr>
          <p:cNvPr id="12" name="Прямоугольник 11"/>
          <p:cNvSpPr/>
          <p:nvPr/>
        </p:nvSpPr>
        <p:spPr>
          <a:xfrm>
            <a:off x="3214678" y="428604"/>
            <a:ext cx="29220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Ходьба 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4348" y="1500174"/>
            <a:ext cx="32147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внешней стороне 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стопы</a:t>
            </a:r>
            <a:endParaRPr lang="ru-RU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00628" y="1500174"/>
            <a:ext cx="30003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внутренней стороне стопы</a:t>
            </a:r>
            <a:endParaRPr lang="ru-RU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" name="Рисунок 16" descr="sporta-509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0892" y="0"/>
            <a:ext cx="1676400" cy="1524000"/>
          </a:xfrm>
          <a:prstGeom prst="rect">
            <a:avLst/>
          </a:prstGeom>
        </p:spPr>
      </p:pic>
      <p:pic>
        <p:nvPicPr>
          <p:cNvPr id="4098" name="Picture 2" descr="D:\Мои документы\картинки\57109052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72396" y="5538802"/>
            <a:ext cx="785818" cy="785818"/>
          </a:xfrm>
          <a:prstGeom prst="rect">
            <a:avLst/>
          </a:prstGeom>
          <a:noFill/>
        </p:spPr>
      </p:pic>
      <p:pic>
        <p:nvPicPr>
          <p:cNvPr id="4102" name="Picture 6" descr="D:\Мои документы\картинки\sporta-1103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500042"/>
            <a:ext cx="857256" cy="499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455</TotalTime>
  <Words>528</Words>
  <PresentationFormat>Экран (4:3)</PresentationFormat>
  <Paragraphs>50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Техническая</vt:lpstr>
      <vt:lpstr>Слайд 1</vt:lpstr>
      <vt:lpstr>   Умеренно и своевременно занимающийся физическими упражнениями человек не нуждается ни в каком лечении, направленном на устранение болезни.   </vt:lpstr>
      <vt:lpstr>.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51</cp:revision>
  <dcterms:modified xsi:type="dcterms:W3CDTF">2013-03-18T14:24:18Z</dcterms:modified>
</cp:coreProperties>
</file>