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56" r:id="rId2"/>
    <p:sldId id="257" r:id="rId3"/>
    <p:sldId id="258" r:id="rId4"/>
    <p:sldId id="273" r:id="rId5"/>
    <p:sldId id="259" r:id="rId6"/>
    <p:sldId id="274" r:id="rId7"/>
    <p:sldId id="287" r:id="rId8"/>
    <p:sldId id="275" r:id="rId9"/>
    <p:sldId id="276" r:id="rId10"/>
    <p:sldId id="277" r:id="rId11"/>
    <p:sldId id="294" r:id="rId12"/>
    <p:sldId id="292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1" d="100"/>
          <a:sy n="61" d="100"/>
        </p:scale>
        <p:origin x="-1404" y="-10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3D1B57-7E8C-4836-9BC3-07179D2EEB86}" type="datetimeFigureOut">
              <a:rPr lang="ru-RU" smtClean="0"/>
              <a:pPr/>
              <a:t>28.11.2011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32EFAB-718D-41BF-9EA4-8E02000AE16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2EFAB-718D-41BF-9EA4-8E02000AE162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Перечислить части тела цыпленка</a:t>
            </a:r>
            <a:r>
              <a:rPr lang="ru-RU" baseline="0" dirty="0" smtClean="0"/>
              <a:t>. Игра на словообразование (клюв – клювик и т.д.)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2EFAB-718D-41BF-9EA4-8E02000AE162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Сравнение: у цыпленка клюв острый, а у утенка нос тупой. У цыпленка лапки тонкие, а у</a:t>
            </a:r>
            <a:r>
              <a:rPr lang="ru-RU" baseline="0" dirty="0" smtClean="0"/>
              <a:t> утенка лапки с перегородками и т.д. Словесная игра: носик утенка – утиный нос, лапки гусенка – гусиные лапки и т.д.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2EFAB-718D-41BF-9EA4-8E02000AE162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Подвижная игра «Найди маму»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2EFAB-718D-41BF-9EA4-8E02000AE162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3333C-E070-4AD3-B560-2A3FB985EBBC}" type="datetimeFigureOut">
              <a:rPr lang="ru-RU" smtClean="0"/>
              <a:pPr/>
              <a:t>28.11.2011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79DC1E2-B271-4524-8506-868015173A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3333C-E070-4AD3-B560-2A3FB985EBBC}" type="datetimeFigureOut">
              <a:rPr lang="ru-RU" smtClean="0"/>
              <a:pPr/>
              <a:t>28.11.2011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DC1E2-B271-4524-8506-868015173A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3333C-E070-4AD3-B560-2A3FB985EBBC}" type="datetimeFigureOut">
              <a:rPr lang="ru-RU" smtClean="0"/>
              <a:pPr/>
              <a:t>28.11.2011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DC1E2-B271-4524-8506-868015173A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3333C-E070-4AD3-B560-2A3FB985EBBC}" type="datetimeFigureOut">
              <a:rPr lang="ru-RU" smtClean="0"/>
              <a:pPr/>
              <a:t>28.11.2011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79DC1E2-B271-4524-8506-868015173A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3333C-E070-4AD3-B560-2A3FB985EBBC}" type="datetimeFigureOut">
              <a:rPr lang="ru-RU" smtClean="0"/>
              <a:pPr/>
              <a:t>28.11.2011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DC1E2-B271-4524-8506-868015173A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3333C-E070-4AD3-B560-2A3FB985EBBC}" type="datetimeFigureOut">
              <a:rPr lang="ru-RU" smtClean="0"/>
              <a:pPr/>
              <a:t>28.11.2011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DC1E2-B271-4524-8506-868015173A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3333C-E070-4AD3-B560-2A3FB985EBBC}" type="datetimeFigureOut">
              <a:rPr lang="ru-RU" smtClean="0"/>
              <a:pPr/>
              <a:t>28.11.2011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79DC1E2-B271-4524-8506-868015173A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3333C-E070-4AD3-B560-2A3FB985EBBC}" type="datetimeFigureOut">
              <a:rPr lang="ru-RU" smtClean="0"/>
              <a:pPr/>
              <a:t>28.11.2011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DC1E2-B271-4524-8506-868015173A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3333C-E070-4AD3-B560-2A3FB985EBBC}" type="datetimeFigureOut">
              <a:rPr lang="ru-RU" smtClean="0"/>
              <a:pPr/>
              <a:t>28.11.2011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DC1E2-B271-4524-8506-868015173A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3333C-E070-4AD3-B560-2A3FB985EBBC}" type="datetimeFigureOut">
              <a:rPr lang="ru-RU" smtClean="0"/>
              <a:pPr/>
              <a:t>28.11.2011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DC1E2-B271-4524-8506-868015173A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3333C-E070-4AD3-B560-2A3FB985EBBC}" type="datetimeFigureOut">
              <a:rPr lang="ru-RU" smtClean="0"/>
              <a:pPr/>
              <a:t>28.11.2011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DC1E2-B271-4524-8506-868015173A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9E3333C-E070-4AD3-B560-2A3FB985EBBC}" type="datetimeFigureOut">
              <a:rPr lang="ru-RU" smtClean="0"/>
              <a:pPr/>
              <a:t>28.11.2011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79DC1E2-B271-4524-8506-868015173A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22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18.jpeg"/><Relationship Id="rId10" Type="http://schemas.openxmlformats.org/officeDocument/2006/relationships/image" Target="../media/image25.jpeg"/><Relationship Id="rId4" Type="http://schemas.openxmlformats.org/officeDocument/2006/relationships/image" Target="../media/image5.jpeg"/><Relationship Id="rId9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01295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7030A0"/>
                </a:solidFill>
                <a:latin typeface="Cambria" pitchFamily="18" charset="0"/>
              </a:rPr>
              <a:t>Использование приема ТРИЗ «Системный оператор» </a:t>
            </a:r>
            <a:br>
              <a:rPr lang="ru-RU" b="1" i="1" dirty="0" smtClean="0">
                <a:solidFill>
                  <a:srgbClr val="7030A0"/>
                </a:solidFill>
                <a:latin typeface="Cambria" pitchFamily="18" charset="0"/>
              </a:rPr>
            </a:br>
            <a:endParaRPr lang="ru-RU" b="1" i="1" dirty="0">
              <a:solidFill>
                <a:srgbClr val="7030A0"/>
              </a:solidFill>
              <a:latin typeface="Cambr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214818"/>
            <a:ext cx="6400800" cy="142398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Потаповой Натальи Александровны,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воспитателя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14876" y="214290"/>
            <a:ext cx="4085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Детский сад №125 Выборгского района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643306" y="6286520"/>
            <a:ext cx="1821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Санкт-Петербург</a:t>
            </a:r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ндюк.jpg"/>
          <p:cNvPicPr>
            <a:picLocks noChangeAspect="1"/>
          </p:cNvPicPr>
          <p:nvPr/>
        </p:nvPicPr>
        <p:blipFill>
          <a:blip r:embed="rId2" cstate="print"/>
          <a:srcRect r="16983"/>
          <a:stretch>
            <a:fillRect/>
          </a:stretch>
        </p:blipFill>
        <p:spPr>
          <a:xfrm rot="642799">
            <a:off x="4138247" y="1648867"/>
            <a:ext cx="4501364" cy="366904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Рисунок 3" descr="индюшка.jpg"/>
          <p:cNvPicPr>
            <a:picLocks noChangeAspect="1"/>
          </p:cNvPicPr>
          <p:nvPr/>
        </p:nvPicPr>
        <p:blipFill>
          <a:blip r:embed="rId3" cstate="print"/>
          <a:srcRect t="11687"/>
          <a:stretch>
            <a:fillRect/>
          </a:stretch>
        </p:blipFill>
        <p:spPr>
          <a:xfrm rot="20845791">
            <a:off x="619146" y="986409"/>
            <a:ext cx="2872399" cy="338045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285720" y="5072074"/>
            <a:ext cx="392043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Распускает хвост павлином,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Ходит важным господином.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 земле ногами – стук,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 зовут его …?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утка.jpg"/>
          <p:cNvPicPr>
            <a:picLocks noChangeAspect="1"/>
          </p:cNvPicPr>
          <p:nvPr/>
        </p:nvPicPr>
        <p:blipFill>
          <a:blip r:embed="rId3" cstate="print"/>
          <a:srcRect l="6054" t="7031" r="13379" b="8984"/>
          <a:stretch>
            <a:fillRect/>
          </a:stretch>
        </p:blipFill>
        <p:spPr>
          <a:xfrm>
            <a:off x="6643702" y="2000240"/>
            <a:ext cx="2101607" cy="1643074"/>
          </a:xfrm>
          <a:prstGeom prst="rect">
            <a:avLst/>
          </a:prstGeom>
        </p:spPr>
      </p:pic>
      <p:pic>
        <p:nvPicPr>
          <p:cNvPr id="4" name="Рисунок 3" descr="куриц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1142984"/>
            <a:ext cx="1714512" cy="1714512"/>
          </a:xfrm>
          <a:prstGeom prst="rect">
            <a:avLst/>
          </a:prstGeom>
        </p:spPr>
      </p:pic>
      <p:pic>
        <p:nvPicPr>
          <p:cNvPr id="5" name="Рисунок 4" descr="гусь.jpg"/>
          <p:cNvPicPr>
            <a:picLocks noChangeAspect="1"/>
          </p:cNvPicPr>
          <p:nvPr/>
        </p:nvPicPr>
        <p:blipFill>
          <a:blip r:embed="rId5" cstate="print"/>
          <a:srcRect l="10625" t="10000" r="5000" b="18750"/>
          <a:stretch>
            <a:fillRect/>
          </a:stretch>
        </p:blipFill>
        <p:spPr>
          <a:xfrm>
            <a:off x="7358082" y="4786322"/>
            <a:ext cx="1428760" cy="1809764"/>
          </a:xfrm>
          <a:prstGeom prst="rect">
            <a:avLst/>
          </a:prstGeom>
        </p:spPr>
      </p:pic>
      <p:pic>
        <p:nvPicPr>
          <p:cNvPr id="11" name="Рисунок 10" descr="индюшонок.jpeg"/>
          <p:cNvPicPr>
            <a:picLocks noChangeAspect="1"/>
          </p:cNvPicPr>
          <p:nvPr/>
        </p:nvPicPr>
        <p:blipFill>
          <a:blip r:embed="rId6" cstate="print"/>
          <a:srcRect r="9628" b="9509"/>
          <a:stretch>
            <a:fillRect/>
          </a:stretch>
        </p:blipFill>
        <p:spPr>
          <a:xfrm>
            <a:off x="3857620" y="285728"/>
            <a:ext cx="1691953" cy="1071570"/>
          </a:xfrm>
          <a:prstGeom prst="rect">
            <a:avLst/>
          </a:prstGeom>
        </p:spPr>
      </p:pic>
      <p:pic>
        <p:nvPicPr>
          <p:cNvPr id="13" name="Рисунок 12" descr="утенок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143372" y="1643050"/>
            <a:ext cx="1504851" cy="1285884"/>
          </a:xfrm>
          <a:prstGeom prst="rect">
            <a:avLst/>
          </a:prstGeom>
        </p:spPr>
      </p:pic>
      <p:pic>
        <p:nvPicPr>
          <p:cNvPr id="14" name="Рисунок 13" descr="индюшка.jpg"/>
          <p:cNvPicPr>
            <a:picLocks noChangeAspect="1"/>
          </p:cNvPicPr>
          <p:nvPr/>
        </p:nvPicPr>
        <p:blipFill>
          <a:blip r:embed="rId8" cstate="print"/>
          <a:srcRect l="13223" t="17829" b="773"/>
          <a:stretch>
            <a:fillRect/>
          </a:stretch>
        </p:blipFill>
        <p:spPr>
          <a:xfrm>
            <a:off x="571472" y="4071942"/>
            <a:ext cx="1500198" cy="1875248"/>
          </a:xfrm>
          <a:prstGeom prst="rect">
            <a:avLst/>
          </a:prstGeom>
        </p:spPr>
      </p:pic>
      <p:pic>
        <p:nvPicPr>
          <p:cNvPr id="9" name="Рисунок 8" descr="цыпленок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071934" y="3357562"/>
            <a:ext cx="1357321" cy="13211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гусенок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143372" y="5072074"/>
            <a:ext cx="1270839" cy="150019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929454" y="-18574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2214546" y="1142984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6357950" y="2000240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7000892" y="4786322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2143108" y="4143380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6286512" y="642918"/>
            <a:ext cx="25641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Игра «Чья мама?»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цыплено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5853" y="2643182"/>
            <a:ext cx="2055066" cy="2000264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perspectiveRight"/>
            <a:lightRig rig="threePt" dir="t"/>
          </a:scene3d>
        </p:spPr>
      </p:pic>
      <p:pic>
        <p:nvPicPr>
          <p:cNvPr id="3" name="Рисунок 2" descr="петух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43306" y="285728"/>
            <a:ext cx="3214710" cy="30927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куриц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2066" y="3071810"/>
            <a:ext cx="3167058" cy="3167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14282" y="5715016"/>
            <a:ext cx="45132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Что и как изменится у цыплёнка,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когда он вырастет?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4981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  <a:effectLst/>
              </a:rPr>
              <a:t>Тема: «Домашние птицы»</a:t>
            </a:r>
            <a:r>
              <a:rPr lang="ru-RU" sz="3200" u="sng" dirty="0" smtClean="0">
                <a:solidFill>
                  <a:schemeClr val="accent5">
                    <a:lumMod val="75000"/>
                  </a:schemeClr>
                </a:solidFill>
                <a:effectLst/>
              </a:rPr>
              <a:t/>
            </a:r>
            <a:br>
              <a:rPr lang="ru-RU" sz="3200" u="sng" dirty="0" smtClean="0">
                <a:solidFill>
                  <a:schemeClr val="accent5">
                    <a:lumMod val="75000"/>
                  </a:schemeClr>
                </a:solidFill>
                <a:effectLst/>
              </a:rPr>
            </a:br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  <a:effectLst/>
              </a:rPr>
              <a:t>Цель: Развивать системное мышление</a:t>
            </a:r>
            <a:endParaRPr lang="ru-RU" sz="3200" dirty="0">
              <a:solidFill>
                <a:schemeClr val="accent5">
                  <a:lumMod val="75000"/>
                </a:schemeClr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700808"/>
            <a:ext cx="7498080" cy="454759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85000" lnSpcReduction="20000"/>
          </a:bodyPr>
          <a:lstStyle/>
          <a:p>
            <a:pPr>
              <a:buNone/>
            </a:pPr>
            <a:endParaRPr lang="ru-RU" sz="2800" dirty="0" smtClean="0">
              <a:solidFill>
                <a:schemeClr val="accent5">
                  <a:lumMod val="75000"/>
                </a:schemeClr>
              </a:solidFill>
              <a:effectLst/>
            </a:endParaRPr>
          </a:p>
          <a:p>
            <a:pPr>
              <a:buNone/>
            </a:pP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  <a:effectLst/>
              </a:rPr>
              <a:t>Задачи:</a:t>
            </a:r>
          </a:p>
          <a:p>
            <a:pPr>
              <a:buNone/>
            </a:pP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</a:rPr>
              <a:t>*Формировать познавательный интерес к окружающему миру.</a:t>
            </a:r>
            <a:endParaRPr lang="ru-RU" sz="2800" dirty="0" smtClean="0">
              <a:solidFill>
                <a:schemeClr val="accent5">
                  <a:lumMod val="75000"/>
                </a:schemeClr>
              </a:solidFill>
              <a:effectLst/>
            </a:endParaRPr>
          </a:p>
          <a:p>
            <a:pPr>
              <a:buNone/>
            </a:pP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  <a:effectLst/>
              </a:rPr>
              <a:t>*Закрепить знания детей о домашних птицах.</a:t>
            </a:r>
          </a:p>
          <a:p>
            <a:pPr>
              <a:buNone/>
            </a:pP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  <a:effectLst/>
              </a:rPr>
              <a:t>*Учить называть птиц, их птенцов.</a:t>
            </a:r>
          </a:p>
          <a:p>
            <a:pPr>
              <a:buNone/>
            </a:pP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  <a:effectLst/>
              </a:rPr>
              <a:t>*Дать представление о характерных отличительных особенностях яиц домашних птиц.</a:t>
            </a:r>
          </a:p>
          <a:p>
            <a:pPr>
              <a:buNone/>
            </a:pP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  <a:effectLst/>
              </a:rPr>
              <a:t>*Учить образовывать слова с помощью суффиксов –о(ё)нок, уменьшительно-ласкательные прилагательные;</a:t>
            </a:r>
          </a:p>
          <a:p>
            <a:pPr>
              <a:buNone/>
            </a:pP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  <a:effectLst/>
              </a:rPr>
              <a:t>*Продолжать учить ориентироваться на плоскости: вверх, вниз, вправо, влево</a:t>
            </a:r>
            <a:endParaRPr lang="ru-RU" sz="2800" dirty="0">
              <a:effectLst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524000" y="428603"/>
          <a:ext cx="6096000" cy="60722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202407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02407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02407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Рисунок 5" descr="цыплено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868" y="2500306"/>
            <a:ext cx="2027665" cy="1973594"/>
          </a:xfrm>
          <a:prstGeom prst="rect">
            <a:avLst/>
          </a:prstGeom>
        </p:spPr>
      </p:pic>
      <p:sp>
        <p:nvSpPr>
          <p:cNvPr id="7" name="Стрелка влево 6"/>
          <p:cNvSpPr/>
          <p:nvPr/>
        </p:nvSpPr>
        <p:spPr>
          <a:xfrm>
            <a:off x="2857488" y="3357562"/>
            <a:ext cx="692656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ru-RU" dirty="0"/>
          </a:p>
        </p:txBody>
      </p:sp>
      <p:sp>
        <p:nvSpPr>
          <p:cNvPr id="9" name="Стрелка вправо 8"/>
          <p:cNvSpPr/>
          <p:nvPr/>
        </p:nvSpPr>
        <p:spPr>
          <a:xfrm>
            <a:off x="5572132" y="3357562"/>
            <a:ext cx="642942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ru-RU" dirty="0"/>
          </a:p>
        </p:txBody>
      </p:sp>
      <p:sp>
        <p:nvSpPr>
          <p:cNvPr id="10" name="Стрелка вниз 9"/>
          <p:cNvSpPr/>
          <p:nvPr/>
        </p:nvSpPr>
        <p:spPr>
          <a:xfrm>
            <a:off x="4357686" y="4500570"/>
            <a:ext cx="484632" cy="6429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ru-RU" dirty="0"/>
          </a:p>
        </p:txBody>
      </p:sp>
      <p:sp>
        <p:nvSpPr>
          <p:cNvPr id="11" name="Стрелка вверх 10"/>
          <p:cNvSpPr/>
          <p:nvPr/>
        </p:nvSpPr>
        <p:spPr>
          <a:xfrm>
            <a:off x="4286248" y="1785926"/>
            <a:ext cx="484632" cy="62121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42910" y="6396335"/>
            <a:ext cx="75829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Покажите цыплёнку комнаты в его волшебном домике.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43174" y="0"/>
            <a:ext cx="38356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Явился в жёлтой шубке,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Прощайте, две скорлупки!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яйцо курино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95625" y="1457325"/>
            <a:ext cx="2952750" cy="39433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14282" y="6143644"/>
            <a:ext cx="49851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Кем или чем цыплёнок был раньше?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уриц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183055">
            <a:off x="849926" y="921373"/>
            <a:ext cx="3643338" cy="36433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Рисунок 3" descr="петух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644003">
            <a:off x="4680694" y="2481568"/>
            <a:ext cx="3995721" cy="384409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TextBox 8"/>
          <p:cNvSpPr txBox="1"/>
          <p:nvPr/>
        </p:nvSpPr>
        <p:spPr>
          <a:xfrm>
            <a:off x="214282" y="6215082"/>
            <a:ext cx="52497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Кем станет цыплёнок, когда вырастет?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хема домашние птицы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785786" y="3786190"/>
            <a:ext cx="1857388" cy="2000264"/>
          </a:xfrm>
          <a:prstGeom prst="rect">
            <a:avLst/>
          </a:prstGeom>
          <a:ln>
            <a:solidFill>
              <a:srgbClr val="92D05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3" name="Рисунок 2" descr="схема домашние птицы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6429388" y="857232"/>
            <a:ext cx="1857388" cy="2000264"/>
          </a:xfrm>
          <a:prstGeom prst="rect">
            <a:avLst/>
          </a:prstGeom>
          <a:ln>
            <a:solidFill>
              <a:srgbClr val="92D05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4" name="Рисунок 3" descr="схема домашние птицы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3571868" y="3286124"/>
            <a:ext cx="1928826" cy="2000264"/>
          </a:xfrm>
          <a:prstGeom prst="rect">
            <a:avLst/>
          </a:prstGeom>
          <a:ln>
            <a:solidFill>
              <a:srgbClr val="92D05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5" name="Рисунок 4" descr="схема домашние птицы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714348" y="785794"/>
            <a:ext cx="1928826" cy="2000264"/>
          </a:xfrm>
          <a:prstGeom prst="rect">
            <a:avLst/>
          </a:prstGeom>
          <a:ln>
            <a:solidFill>
              <a:srgbClr val="92D05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6" name="Рисунок 5" descr="схема домашние птицы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3428992" y="285728"/>
            <a:ext cx="1928826" cy="2071702"/>
          </a:xfrm>
          <a:prstGeom prst="rect">
            <a:avLst/>
          </a:prstGeom>
          <a:ln>
            <a:solidFill>
              <a:srgbClr val="92D05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7" name="Рисунок 6" descr="схема домашние птицы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6572264" y="3857628"/>
            <a:ext cx="1928826" cy="2000264"/>
          </a:xfrm>
          <a:prstGeom prst="rect">
            <a:avLst/>
          </a:prstGeom>
          <a:ln>
            <a:solidFill>
              <a:srgbClr val="92D05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9" name="TextBox 8"/>
          <p:cNvSpPr txBox="1"/>
          <p:nvPr/>
        </p:nvSpPr>
        <p:spPr>
          <a:xfrm>
            <a:off x="0" y="6027003"/>
            <a:ext cx="62429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 каких частей состоит цыплёнок?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Игра «Назови ласково» (клюв – клювик и т.д.)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гусенок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428728" y="3000372"/>
            <a:ext cx="3000396" cy="3603115"/>
          </a:xfrm>
          <a:prstGeom prst="rect">
            <a:avLst/>
          </a:prstGeom>
          <a:ln w="190500" cap="sq">
            <a:solidFill>
              <a:srgbClr val="FF00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 descr="утенок.jpg"/>
          <p:cNvPicPr>
            <a:picLocks noChangeAspect="1"/>
          </p:cNvPicPr>
          <p:nvPr/>
        </p:nvPicPr>
        <p:blipFill>
          <a:blip r:embed="rId4" cstate="print"/>
          <a:srcRect t="8764" b="8252"/>
          <a:stretch>
            <a:fillRect/>
          </a:stretch>
        </p:blipFill>
        <p:spPr>
          <a:xfrm>
            <a:off x="5000628" y="214290"/>
            <a:ext cx="3929090" cy="2786082"/>
          </a:xfrm>
          <a:prstGeom prst="rect">
            <a:avLst/>
          </a:prstGeom>
          <a:ln w="190500" cap="sq">
            <a:solidFill>
              <a:srgbClr val="00B0F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 descr="индюшонок.jpeg"/>
          <p:cNvPicPr>
            <a:picLocks noChangeAspect="1"/>
          </p:cNvPicPr>
          <p:nvPr/>
        </p:nvPicPr>
        <p:blipFill>
          <a:blip r:embed="rId5" cstate="print"/>
          <a:srcRect l="5348" r="8913" b="6989"/>
          <a:stretch>
            <a:fillRect/>
          </a:stretch>
        </p:blipFill>
        <p:spPr>
          <a:xfrm>
            <a:off x="5357818" y="4214818"/>
            <a:ext cx="3578678" cy="2455487"/>
          </a:xfrm>
          <a:prstGeom prst="rect">
            <a:avLst/>
          </a:prstGeom>
          <a:ln w="190500" cap="sq">
            <a:solidFill>
              <a:srgbClr val="7030A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цыпленок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1472" y="214290"/>
            <a:ext cx="2568832" cy="2500330"/>
          </a:xfrm>
          <a:prstGeom prst="rect">
            <a:avLst/>
          </a:prstGeom>
          <a:ln w="190500" cap="sq">
            <a:solidFill>
              <a:srgbClr val="FFFF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TextBox 8"/>
          <p:cNvSpPr txBox="1"/>
          <p:nvPr/>
        </p:nvSpPr>
        <p:spPr>
          <a:xfrm>
            <a:off x="5786446" y="3214686"/>
            <a:ext cx="30718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Игра «Чем похожи и чем отличаются?»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ут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428604"/>
            <a:ext cx="4572032" cy="34290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Рисунок 3" descr="селезень.jpg"/>
          <p:cNvPicPr>
            <a:picLocks noChangeAspect="1"/>
          </p:cNvPicPr>
          <p:nvPr/>
        </p:nvPicPr>
        <p:blipFill>
          <a:blip r:embed="rId3" cstate="print"/>
          <a:srcRect l="3823" r="2083" b="9198"/>
          <a:stretch>
            <a:fillRect/>
          </a:stretch>
        </p:blipFill>
        <p:spPr>
          <a:xfrm rot="844954">
            <a:off x="4384453" y="2474353"/>
            <a:ext cx="4279613" cy="30974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857224" y="4857760"/>
            <a:ext cx="276210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Пёстрая крякуша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Ловит лягушек,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Ходит вразвалочку-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Спотыкалочку.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усь.jpg"/>
          <p:cNvPicPr>
            <a:picLocks noChangeAspect="1"/>
          </p:cNvPicPr>
          <p:nvPr/>
        </p:nvPicPr>
        <p:blipFill>
          <a:blip r:embed="rId2" cstate="print"/>
          <a:srcRect t="6250" b="13750"/>
          <a:stretch>
            <a:fillRect/>
          </a:stretch>
        </p:blipFill>
        <p:spPr>
          <a:xfrm rot="1333261">
            <a:off x="5044332" y="2111579"/>
            <a:ext cx="3241768" cy="38901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Рисунок 4" descr="гусь папа.jpg"/>
          <p:cNvPicPr>
            <a:picLocks noChangeAspect="1"/>
          </p:cNvPicPr>
          <p:nvPr/>
        </p:nvPicPr>
        <p:blipFill>
          <a:blip r:embed="rId3" cstate="print"/>
          <a:srcRect l="39584" b="37347"/>
          <a:stretch>
            <a:fillRect/>
          </a:stretch>
        </p:blipFill>
        <p:spPr>
          <a:xfrm rot="4683907">
            <a:off x="431683" y="1123475"/>
            <a:ext cx="4240151" cy="32978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500034" y="5072074"/>
            <a:ext cx="257153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Длинная шея,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Красные лапки-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Щиплет за пятки,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Беги без оглядки.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1174</TotalTime>
  <Words>281</Words>
  <Application>Microsoft Office PowerPoint</Application>
  <PresentationFormat>Экран (4:3)</PresentationFormat>
  <Paragraphs>52</Paragraphs>
  <Slides>12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Трек</vt:lpstr>
      <vt:lpstr>Использование приема ТРИЗ «Системный оператор»  </vt:lpstr>
      <vt:lpstr>Тема: «Домашние птицы» Цель: Развивать системное мышление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приема ТРИЗ «Системный оператор» на занятии по развитию речи</dc:title>
  <dc:creator>Home</dc:creator>
  <cp:lastModifiedBy>Home</cp:lastModifiedBy>
  <cp:revision>168</cp:revision>
  <dcterms:created xsi:type="dcterms:W3CDTF">2011-06-14T08:16:55Z</dcterms:created>
  <dcterms:modified xsi:type="dcterms:W3CDTF">2011-11-28T16:24:17Z</dcterms:modified>
</cp:coreProperties>
</file>