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39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681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89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94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14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32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1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2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76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12/8/2012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4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0043-078-12-mesjats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5815" y="-2291807"/>
            <a:ext cx="864394" cy="57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sp>
        <p:nvSpPr>
          <p:cNvPr id="4" name="Объект WordArt 3"/>
          <p:cNvSpPr>
            <a:spLocks noChangeArrowheads="1" noChangeShapeType="1" noTextEdit="1"/>
          </p:cNvSpPr>
          <p:nvPr/>
        </p:nvSpPr>
        <p:spPr bwMode="auto">
          <a:xfrm>
            <a:off x="251520" y="998730"/>
            <a:ext cx="7366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smtClean="0">
                <a:ln w="30734">
                  <a:solidFill>
                    <a:srgbClr xmlns:mc="http://schemas.openxmlformats.org/markup-compatibility/2006" xmlns:a14="http://schemas.microsoft.com/office/drawing/2010/main" val="F79646" mc:Ignorable=""/>
                  </a:solidFill>
                  <a:round/>
                  <a:headEnd/>
                  <a:tailEnd/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dist="40161" dir="4293903" algn="ctr" rotWithShape="0">
                    <a:srgbClr xmlns:mc="http://schemas.openxmlformats.org/markup-compatibility/2006" xmlns:a14="http://schemas.microsoft.com/office/drawing/2010/main" val="5A5A5A" mc:Ignorable="">
                      <a:alpha val="50000"/>
                    </a:srgbClr>
                  </a:outerShdw>
                </a:effectLst>
                <a:latin typeface="Arial Black"/>
              </a:rPr>
              <a:t>Осторожно: </a:t>
            </a:r>
            <a:endParaRPr lang="ru-RU" sz="3600" b="1" kern="10" spc="0">
              <a:ln w="30734">
                <a:solidFill>
                  <a:srgbClr xmlns:mc="http://schemas.openxmlformats.org/markup-compatibility/2006" xmlns:a14="http://schemas.microsoft.com/office/drawing/2010/main" val="F79646" mc:Ignorable=""/>
                </a:solidFill>
                <a:round/>
                <a:headEnd/>
                <a:tailEnd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dist="40161" dir="4293903" algn="ctr" rotWithShape="0">
                  <a:srgbClr xmlns:mc="http://schemas.openxmlformats.org/markup-compatibility/2006" xmlns:a14="http://schemas.microsoft.com/office/drawing/2010/main" val="5A5A5A" mc:Ignorable="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Объект WordArt 4"/>
          <p:cNvSpPr>
            <a:spLocks noChangeArrowheads="1" noChangeShapeType="1" noTextEdit="1"/>
          </p:cNvSpPr>
          <p:nvPr/>
        </p:nvSpPr>
        <p:spPr bwMode="auto">
          <a:xfrm>
            <a:off x="381000" y="3050958"/>
            <a:ext cx="8763000" cy="14216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smtClean="0">
                <a:ln w="30734">
                  <a:solidFill>
                    <a:srgbClr xmlns:mc="http://schemas.openxmlformats.org/markup-compatibility/2006" xmlns:a14="http://schemas.microsoft.com/office/drawing/2010/main" val="F79646" mc:Ignorable=""/>
                  </a:solidFill>
                  <a:round/>
                  <a:headEnd/>
                  <a:tailEnd/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dist="40161" dir="4293903" algn="ctr" rotWithShape="0">
                    <a:srgbClr xmlns:mc="http://schemas.openxmlformats.org/markup-compatibility/2006" xmlns:a14="http://schemas.microsoft.com/office/drawing/2010/main" val="5A5A5A" mc:Ignorable="">
                      <a:alpha val="50000"/>
                    </a:srgbClr>
                  </a:outerShdw>
                </a:effectLst>
                <a:latin typeface="Arial Black"/>
              </a:rPr>
              <a:t>пиротехника!</a:t>
            </a:r>
            <a:endParaRPr lang="ru-RU" sz="3600" b="1" kern="10" spc="0">
              <a:ln w="30734">
                <a:solidFill>
                  <a:srgbClr xmlns:mc="http://schemas.openxmlformats.org/markup-compatibility/2006" xmlns:a14="http://schemas.microsoft.com/office/drawing/2010/main" val="F79646" mc:Ignorable=""/>
                </a:solidFill>
                <a:round/>
                <a:headEnd/>
                <a:tailEnd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dist="40161" dir="4293903" algn="ctr" rotWithShape="0">
                  <a:srgbClr xmlns:mc="http://schemas.openxmlformats.org/markup-compatibility/2006" xmlns:a14="http://schemas.microsoft.com/office/drawing/2010/main" val="5A5A5A" mc:Ignorable="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9" name="Рисунок 5" descr="0038-071-Rezidentsija-Deda-Moro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4608512" cy="19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pic>
        <p:nvPicPr>
          <p:cNvPr id="1030" name="Рисунок 6" descr="b16dfdf8d2a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412776"/>
            <a:ext cx="2011775" cy="17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8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newy1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567517" cy="32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е 3"/>
          <p:cNvSpPr txBox="1">
            <a:spLocks noChangeArrowheads="1"/>
          </p:cNvSpPr>
          <p:nvPr/>
        </p:nvSpPr>
        <p:spPr bwMode="auto">
          <a:xfrm>
            <a:off x="0" y="-9959"/>
            <a:ext cx="9123680" cy="68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70C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    Указом царя Петра Первого от 1699 года всем жителям Москвы было велено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отмечать  встречу Нового года в ночь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на 1 января: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пускать фейерверки 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baseline="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baseline="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Monotype Corsiva" pitchFamily="66" charset="0"/>
                <a:cs typeface="Arial" pitchFamily="34" charset="0"/>
              </a:rPr>
              <a:t>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зажигать "потешные огни".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Calibri" pitchFamily="34" charset="0"/>
                <a:cs typeface="Arial" pitchFamily="34" charset="0"/>
              </a:rPr>
              <a:t>Сегодня петарды, хлопушки и другие порой небезопасные для жизни и здоровья людей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Calibri" pitchFamily="34" charset="0"/>
                <a:cs typeface="Arial" pitchFamily="34" charset="0"/>
              </a:rPr>
              <a:t>            огнедышащие изделия стали </a:t>
            </a:r>
            <a:r>
              <a:rPr lang="ru-RU" sz="1400" dirty="0" smtClean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Calibri" pitchFamily="34" charset="0"/>
                <a:cs typeface="Arial" pitchFamily="34" charset="0"/>
              </a:rPr>
              <a:t>неотъемлемой частью праздника.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Calibri" pitchFamily="34" charset="0"/>
                <a:cs typeface="Arial" pitchFamily="34" charset="0"/>
              </a:rPr>
              <a:t>             А последствия</a:t>
            </a:r>
            <a:r>
              <a:rPr lang="ru-RU" sz="1400" dirty="0" smtClean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Calibri" pitchFamily="34" charset="0"/>
                <a:cs typeface="Arial" pitchFamily="34" charset="0"/>
              </a:rPr>
              <a:t>использования пиротехники порой плачевны.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Старые добрые хлопушки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- один из самых любимых и популярных новогодних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фейерверков, все помнят их еще из детства. Она очень проста в устройстве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 и применении. Бумажный или пластмассовый корпус изготавливается в виде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 цилиндра, как правило, с ярким красочным рисунком. В корпус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вмонтирован шнурок, при рывке которого воспламеняется пиротехнический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Calibri" pitchFamily="34" charset="0"/>
                <a:cs typeface="Arial" pitchFamily="34" charset="0"/>
              </a:rPr>
              <a:t>состав, а продукты горения под давлением выбрасывают бумажные конфетти, серпантин, сувениры. Чтобы запустить хлопушку нужно взять её в руку, направить  в сторону, свободную от людей, и резким движением дернуть за веревочку. Раздастся хлопок, и из хлопушки вылетит ее бумажное содержимое.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Если хлопушка не сработала,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разбирать ее запрещено!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4" descr="big_1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82856" cy="12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pic>
        <p:nvPicPr>
          <p:cNvPr id="2053" name="Рисунок 5" descr="0_6c9ee_292cb4b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381894" cy="18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sp>
        <p:nvSpPr>
          <p:cNvPr id="5" name="Поле 6"/>
          <p:cNvSpPr txBox="1">
            <a:spLocks noChangeArrowheads="1"/>
          </p:cNvSpPr>
          <p:nvPr/>
        </p:nvSpPr>
        <p:spPr bwMode="auto">
          <a:xfrm>
            <a:off x="-20320" y="5705832"/>
            <a:ext cx="9144000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При этом нужно помнить, что содержимое хлопушки вылетает из корпуса под давлением, а потому нельзя метить в лицо и на осветительные приборы, чтобы не повредить глаза и не вызвать разрушений. Хлопушку не следует применять вблизи пламени свечей или раскаленных спиралей, это может                 привести к воспламенению конфетти или серпантина.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8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123456678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40226" cy="16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pic>
        <p:nvPicPr>
          <p:cNvPr id="3075" name="Рисунок 3" descr="x_d80bd6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202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pic>
        <p:nvPicPr>
          <p:cNvPr id="3076" name="Рисунок 4" descr="592471_holidays_prazdniki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764370" cy="11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pic>
        <p:nvPicPr>
          <p:cNvPr id="3077" name="Рисунок 5" descr="6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952329" cy="11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</p:pic>
      <p:sp>
        <p:nvSpPr>
          <p:cNvPr id="4" name="Поле 6"/>
          <p:cNvSpPr txBox="1">
            <a:spLocks noChangeArrowheads="1"/>
          </p:cNvSpPr>
          <p:nvPr/>
        </p:nvSpPr>
        <p:spPr bwMode="auto">
          <a:xfrm>
            <a:off x="0" y="-35036"/>
            <a:ext cx="9036496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Calibri" pitchFamily="34" charset="0"/>
                <a:cs typeface="Arial" pitchFamily="34" charset="0"/>
              </a:rPr>
              <a:t>                                                  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Monotype Corsiva" pitchFamily="66" charset="0"/>
                <a:cs typeface="Arial" pitchFamily="34" charset="0"/>
              </a:rPr>
              <a:t>Невозможно представить себе новогодний праздник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</a:t>
            </a:r>
            <a:r>
              <a:rPr lang="ru-RU" sz="2000" b="1" i="1" dirty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xmlns:mc="http://schemas.openxmlformats.org/markup-compatibility/2006" xmlns:a14="http://schemas.microsoft.com/office/drawing/2010/main" val="0307BD" mc:Ignorable=""/>
                </a:solidFill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Monotype Corsiva" pitchFamily="66" charset="0"/>
                <a:cs typeface="Arial" pitchFamily="34" charset="0"/>
              </a:rPr>
              <a:t>без бенгальских свечей.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Это один из самых распространенных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фейерверков,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который представляет                                                                 собой металлический стержень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нанесенным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на него пиротехническим составом.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При горении (от 30 секунд до 5 минут) свеча разбрасывает серебристые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искры, может образовывать искрящиеся брызги красного, зеленого,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 желтого цвета. Кстати, цветные бенгальские огни выделяют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процессе горения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вредные окиси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307BD" mc:Ignorable=""/>
                </a:solidFill>
                <a:effectLst/>
                <a:latin typeface="Times New Roman" pitchFamily="18" charset="0"/>
                <a:cs typeface="Arial" pitchFamily="34" charset="0"/>
              </a:rPr>
              <a:t>, поэтому зажигать их лучше только на открытом воздухе или сразу хорошо проветривать помещение. Большинство качественных бенгальских свечей снабжены головкой, облегчающей поджигание, они загораются от одной спички, не гаснут при горении и не роняют на пол горячие шлаки. Крупные бенгальские свечи рекомендуется использовать только в больших помещениях. Любую бенгальскую свечу можно держать в руке за открытую часть под углом 30-45 градусов.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7"/>
          <p:cNvSpPr txBox="1">
            <a:spLocks noChangeArrowheads="1"/>
          </p:cNvSpPr>
          <p:nvPr/>
        </p:nvSpPr>
        <p:spPr bwMode="auto">
          <a:xfrm>
            <a:off x="48570" y="5373216"/>
            <a:ext cx="9095430" cy="12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В любую ли погоду можно использовать фейерверки?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>Самое серьезное препятствие для проведения фейерверка сильный ветер, поэтому при скорости ветра более 10 метров в секунду использовать фейерверки нельзя. Мороз не мешает проведению пиротехнического шоу, но надо иметь в виду, что при особенно низких температурах высота подъема и диаметр шара у фейерверка могут быть снижены. Ваш фейерверк может залететь на балкон и вызвать пожар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1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0" y="114672"/>
            <a:ext cx="9144000" cy="29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Что нужно знать людям, которые решили провести   фейерверк   самостоятельно?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>Перед использованием любого пиротехнического средства надо прочитать инструкцию. В ней все доступно написано, но, честно говоря, не все их соблюдают. Вот, например, хорошо известны у нас из фейерверков "римские свечи". Правило требует, чтобы перед зажжением ее установили в снег, бутылку или трубку. А у нас любят ее держать в руке, что совсем небезопасно. Некоторые у ракет отрывают палочку, являющуюся по сути своей стабилизатором, которая гарантирует полет ракеты в строго определенном настроении.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>Столь любимый в народе запуск с балкона и из форточки пиротехнических средств тоже не рекомендуется ни в коем случае. Это очень опасно! Не надо проводить фейерверк ближе 20 метров от животных, проводов, зданий. С пиротехническими средствами лучше перестраховаться.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3"/>
          <p:cNvSpPr txBox="1">
            <a:spLocks noChangeArrowheads="1"/>
          </p:cNvSpPr>
          <p:nvPr/>
        </p:nvSpPr>
        <p:spPr bwMode="auto">
          <a:xfrm>
            <a:off x="-9153" y="2852936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EAEBDE" mc:Ignorable="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  СОВЕТЫ ПО ИСПОЛЬЗОВАНИЮ: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1. Не приобретайте и не используете пиротехнические изделия если: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отсутствует понятная инструкция по применению;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на изделии не указан или истек срок годности;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нет подтверждения сертификации изделия;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изделие имеет дефекты.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2. Переносите, храните, используйте и утилизируйте изделия строго в соответствии с прилагаемой инструкцией.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Monotype Corsiva" pitchFamily="66" charset="0"/>
                <a:cs typeface="Arial" pitchFamily="34" charset="0"/>
              </a:rPr>
              <a:t>ОПАСНО!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Разбирать изделие;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Доверять использование детям;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Наклоняться над изделием;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Подходить к изделию до истечения 2 минут после окончания работы (отказа);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Бросать в костер;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latin typeface="Times New Roman" pitchFamily="18" charset="0"/>
                <a:cs typeface="Arial" pitchFamily="34" charset="0"/>
              </a:rPr>
              <a:t>- Направлять работающее изделие на людей, животных, легковоспламеняющиеся предметы, использовать НЕ по назначению.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80" mc:Ignorable="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676A55" mc:Ignorable=""/>
      </a:dk2>
      <a:lt2>
        <a:srgbClr xmlns:mc="http://schemas.openxmlformats.org/markup-compatibility/2006" xmlns:a14="http://schemas.microsoft.com/office/drawing/2010/main" val="EAEBDE" mc:Ignorable=""/>
      </a:lt2>
      <a:accent1>
        <a:srgbClr xmlns:mc="http://schemas.openxmlformats.org/markup-compatibility/2006" xmlns:a14="http://schemas.microsoft.com/office/drawing/2010/main" val="72A376" mc:Ignorable=""/>
      </a:accent1>
      <a:accent2>
        <a:srgbClr xmlns:mc="http://schemas.openxmlformats.org/markup-compatibility/2006" xmlns:a14="http://schemas.microsoft.com/office/drawing/2010/main" val="B0CCB0" mc:Ignorable=""/>
      </a:accent2>
      <a:accent3>
        <a:srgbClr xmlns:mc="http://schemas.openxmlformats.org/markup-compatibility/2006" xmlns:a14="http://schemas.microsoft.com/office/drawing/2010/main" val="A8CDD7" mc:Ignorable=""/>
      </a:accent3>
      <a:accent4>
        <a:srgbClr xmlns:mc="http://schemas.openxmlformats.org/markup-compatibility/2006" xmlns:a14="http://schemas.microsoft.com/office/drawing/2010/main" val="C0BEAF" mc:Ignorable=""/>
      </a:accent4>
      <a:accent5>
        <a:srgbClr xmlns:mc="http://schemas.openxmlformats.org/markup-compatibility/2006" xmlns:a14="http://schemas.microsoft.com/office/drawing/2010/main" val="CEC597" mc:Ignorable=""/>
      </a:accent5>
      <a:accent6>
        <a:srgbClr xmlns:mc="http://schemas.openxmlformats.org/markup-compatibility/2006" xmlns:a14="http://schemas.microsoft.com/office/drawing/2010/main" val="E8B7B7" mc:Ignorable=""/>
      </a:accent6>
      <a:hlink>
        <a:srgbClr xmlns:mc="http://schemas.openxmlformats.org/markup-compatibility/2006" xmlns:a14="http://schemas.microsoft.com/office/drawing/2010/main" val="DB5353" mc:Ignorable=""/>
      </a:hlink>
      <a:folHlink>
        <a:srgbClr xmlns:mc="http://schemas.openxmlformats.org/markup-compatibility/2006" xmlns:a14="http://schemas.microsoft.com/office/drawing/2010/main" val="903638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400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2012-12-08T08:00:38Z</dcterms:created>
  <dcterms:modified xsi:type="dcterms:W3CDTF">2012-12-08T09:12:00Z</dcterms:modified>
</cp:coreProperties>
</file>